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presentation.main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2" Type="http://schemas.openxmlformats.org/officeDocument/2006/relationships/custom-properties" Target="docProps/custom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8" Type="http://schemas.openxmlformats.org/officeDocument/2006/relationships/slide" Target="slides/slide3.xml"/><Relationship Id="rId3" Type="http://schemas.openxmlformats.org/officeDocument/2006/relationships/presProps" Target="presProps.xml"/><Relationship Id="rId12" Type="http://schemas.openxmlformats.org/officeDocument/2006/relationships/slide" Target="slides/slide7.xml"/><Relationship Id="rId7" Type="http://schemas.openxmlformats.org/officeDocument/2006/relationships/slide" Target="slides/slide2.xml"/><Relationship Id="rId2" Type="http://schemas.openxmlformats.org/officeDocument/2006/relationships/viewProps" Target="viewProps.xml"/><Relationship Id="rId16" Type="http://schemas.openxmlformats.org/officeDocument/2006/relationships/customXml" Target="../customXml/item3.xml"/><Relationship Id="rId11" Type="http://schemas.openxmlformats.org/officeDocument/2006/relationships/slide" Target="slides/slide6.xml"/><Relationship Id="rId1" Type="http://schemas.openxmlformats.org/officeDocument/2006/relationships/theme" Target="theme/theme1.xml"/><Relationship Id="rId6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15" Type="http://schemas.openxmlformats.org/officeDocument/2006/relationships/customXml" Target="../customXml/item2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6558d13f9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6558d13f9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764ba5181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764ba5181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4764ba5181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4764ba5181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7f5a9ed428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7f5a9ed428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76558d13f9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76558d13f9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7f5a9ed42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7f5a9ed42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76558d13f9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76558d13f9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FFF2CC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Change is Gonna Come</a:t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1734250" y="3372300"/>
            <a:ext cx="6454500" cy="75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/>
              <a:t>First, we will read the lyrics.</a:t>
            </a:r>
            <a:endParaRPr sz="3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Quick Start		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914400" rtl="0" algn="l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400"/>
              <a:buAutoNum type="arabicPeriod"/>
            </a:pPr>
            <a:r>
              <a:rPr lang="en-GB" sz="2400">
                <a:solidFill>
                  <a:srgbClr val="605E5E"/>
                </a:solidFill>
              </a:rPr>
              <a:t>Find and copy one word that means city or town centre.</a:t>
            </a:r>
            <a:endParaRPr sz="2400">
              <a:solidFill>
                <a:srgbClr val="605E5E"/>
              </a:solidFill>
            </a:endParaRPr>
          </a:p>
          <a:p>
            <a:pPr indent="-381000" lvl="0" marL="914400" rtl="0" algn="l">
              <a:spcBef>
                <a:spcPts val="0"/>
              </a:spcBef>
              <a:spcAft>
                <a:spcPts val="0"/>
              </a:spcAft>
              <a:buClr>
                <a:srgbClr val="605E5E"/>
              </a:buClr>
              <a:buSzPts val="2400"/>
              <a:buAutoNum type="arabicPeriod"/>
            </a:pPr>
            <a:r>
              <a:rPr lang="en-GB" sz="2400">
                <a:solidFill>
                  <a:srgbClr val="605E5E"/>
                </a:solidFill>
              </a:rPr>
              <a:t>Where was the singer born?</a:t>
            </a:r>
            <a:endParaRPr sz="2400">
              <a:solidFill>
                <a:srgbClr val="605E5E"/>
              </a:solidFill>
            </a:endParaRPr>
          </a:p>
          <a:p>
            <a:pPr indent="-381000" lvl="0" marL="914400" rtl="0" algn="l">
              <a:spcBef>
                <a:spcPts val="0"/>
              </a:spcBef>
              <a:spcAft>
                <a:spcPts val="0"/>
              </a:spcAft>
              <a:buClr>
                <a:srgbClr val="605E5E"/>
              </a:buClr>
              <a:buSzPts val="2400"/>
              <a:buAutoNum type="arabicPeriod"/>
            </a:pPr>
            <a:r>
              <a:rPr lang="en-GB" sz="2400">
                <a:solidFill>
                  <a:srgbClr val="605E5E"/>
                </a:solidFill>
              </a:rPr>
              <a:t>Where is the singer asked not to hang around?</a:t>
            </a:r>
            <a:endParaRPr sz="2400">
              <a:solidFill>
                <a:srgbClr val="605E5E"/>
              </a:solidFill>
            </a:endParaRPr>
          </a:p>
          <a:p>
            <a:pPr indent="-381000" lvl="0" marL="914400" rtl="0" algn="l">
              <a:spcBef>
                <a:spcPts val="0"/>
              </a:spcBef>
              <a:spcAft>
                <a:spcPts val="0"/>
              </a:spcAft>
              <a:buClr>
                <a:srgbClr val="605E5E"/>
              </a:buClr>
              <a:buSzPts val="2400"/>
              <a:buAutoNum type="arabicPeriod"/>
            </a:pPr>
            <a:r>
              <a:rPr lang="en-GB" sz="2400">
                <a:solidFill>
                  <a:srgbClr val="605E5E"/>
                </a:solidFill>
              </a:rPr>
              <a:t>What is the singer too afraid to do?</a:t>
            </a:r>
            <a:endParaRPr sz="2400">
              <a:solidFill>
                <a:srgbClr val="605E5E"/>
              </a:solidFill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605E5E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623400" y="2294575"/>
            <a:ext cx="8520600" cy="18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605E5E"/>
                </a:solidFill>
              </a:rPr>
              <a:t>Who is the singer of this song? </a:t>
            </a:r>
            <a:endParaRPr sz="2400">
              <a:solidFill>
                <a:srgbClr val="605E5E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605E5E"/>
                </a:solidFill>
              </a:rPr>
              <a:t>What has their life been like?</a:t>
            </a:r>
            <a:endParaRPr sz="2400">
              <a:solidFill>
                <a:srgbClr val="605E5E"/>
              </a:solidFill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948450" y="1662800"/>
            <a:ext cx="7047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666666"/>
                </a:solidFill>
              </a:rPr>
              <a:t>Choose some words to describe how the singer is feeling. Support your answer using evidence from the text.</a:t>
            </a:r>
            <a:endParaRPr sz="2600">
              <a:solidFill>
                <a:srgbClr val="666666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666666"/>
              </a:solidFill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600">
                <a:solidFill>
                  <a:srgbClr val="666666"/>
                </a:solidFill>
              </a:rPr>
              <a:t>Don’t use words like happy or sad, be more specific.</a:t>
            </a:r>
            <a:endParaRPr sz="2600">
              <a:solidFill>
                <a:srgbClr val="666666"/>
              </a:solidFill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439750" y="2075450"/>
            <a:ext cx="8520600" cy="18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605E5E"/>
                </a:solidFill>
              </a:rPr>
              <a:t> '</a:t>
            </a:r>
            <a:r>
              <a:rPr i="1" lang="en-GB" sz="2500">
                <a:solidFill>
                  <a:srgbClr val="605E5E"/>
                </a:solidFill>
              </a:rPr>
              <a:t>I go to the movie and I go downtown / somebody keep telling me don't hang around'</a:t>
            </a:r>
            <a:r>
              <a:rPr lang="en-GB" sz="2500">
                <a:solidFill>
                  <a:srgbClr val="605E5E"/>
                </a:solidFill>
              </a:rPr>
              <a:t> - what do you think this section is about? Why was somebody telling him not to '</a:t>
            </a:r>
            <a:r>
              <a:rPr i="1" lang="en-GB" sz="2500">
                <a:solidFill>
                  <a:srgbClr val="605E5E"/>
                </a:solidFill>
              </a:rPr>
              <a:t>hang around</a:t>
            </a:r>
            <a:r>
              <a:rPr lang="en-GB" sz="2500">
                <a:solidFill>
                  <a:srgbClr val="605E5E"/>
                </a:solidFill>
              </a:rPr>
              <a:t>'?</a:t>
            </a:r>
            <a:endParaRPr sz="2500">
              <a:solidFill>
                <a:srgbClr val="605E5E"/>
              </a:solidFill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>
            <a:off x="311700" y="1476350"/>
            <a:ext cx="8737800" cy="165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2500">
                <a:solidFill>
                  <a:srgbClr val="676666"/>
                </a:solidFill>
              </a:rPr>
              <a:t>“Then I go to my brother </a:t>
            </a:r>
            <a:endParaRPr i="1" sz="2500">
              <a:solidFill>
                <a:srgbClr val="676666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2500">
                <a:solidFill>
                  <a:srgbClr val="676666"/>
                </a:solidFill>
              </a:rPr>
              <a:t>And I say brother help me please</a:t>
            </a:r>
            <a:endParaRPr i="1" sz="2500">
              <a:solidFill>
                <a:srgbClr val="676666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2500">
                <a:solidFill>
                  <a:srgbClr val="676666"/>
                </a:solidFill>
              </a:rPr>
              <a:t>But he winds up knockin' me </a:t>
            </a:r>
            <a:endParaRPr i="1" sz="2500">
              <a:solidFill>
                <a:srgbClr val="676666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-GB" sz="2500">
                <a:solidFill>
                  <a:srgbClr val="676666"/>
                </a:solidFill>
              </a:rPr>
              <a:t>Back down on my knees, oh”</a:t>
            </a:r>
            <a:endParaRPr i="1" sz="2500">
              <a:solidFill>
                <a:srgbClr val="676666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i="1" sz="2500">
              <a:solidFill>
                <a:srgbClr val="666666"/>
              </a:solidFill>
            </a:endParaRPr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8"/>
          <p:cNvSpPr txBox="1"/>
          <p:nvPr/>
        </p:nvSpPr>
        <p:spPr>
          <a:xfrm>
            <a:off x="2119325" y="3508900"/>
            <a:ext cx="57366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676666"/>
                </a:solidFill>
              </a:rPr>
              <a:t>What message is the singer trying to get across through these lines?</a:t>
            </a:r>
            <a:endParaRPr sz="2400">
              <a:solidFill>
                <a:srgbClr val="676666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6" name="Google Shape;96;p19"/>
          <p:cNvSpPr txBox="1"/>
          <p:nvPr>
            <p:ph idx="1" type="body"/>
          </p:nvPr>
        </p:nvSpPr>
        <p:spPr>
          <a:xfrm>
            <a:off x="948450" y="2204350"/>
            <a:ext cx="7047600" cy="287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605E5E"/>
                </a:solidFill>
              </a:rPr>
              <a:t>What is the main message of this song? </a:t>
            </a:r>
            <a:endParaRPr sz="2600">
              <a:solidFill>
                <a:srgbClr val="605E5E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600">
                <a:solidFill>
                  <a:srgbClr val="605E5E"/>
                </a:solidFill>
              </a:rPr>
              <a:t>What words or phrases make you think this?</a:t>
            </a:r>
            <a:endParaRPr sz="2600">
              <a:solidFill>
                <a:srgbClr val="666666"/>
              </a:solidFill>
            </a:endParaRPr>
          </a:p>
        </p:txBody>
      </p:sp>
      <p:pic>
        <p:nvPicPr>
          <p:cNvPr id="97" name="Google Shape;9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9474" y="116174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</a:t>
            </a:r>
            <a:endParaRPr/>
          </a:p>
        </p:txBody>
      </p:sp>
      <p:sp>
        <p:nvSpPr>
          <p:cNvPr id="103" name="Google Shape;103;p20"/>
          <p:cNvSpPr txBox="1"/>
          <p:nvPr>
            <p:ph idx="1" type="body"/>
          </p:nvPr>
        </p:nvSpPr>
        <p:spPr>
          <a:xfrm>
            <a:off x="1046500" y="1727100"/>
            <a:ext cx="6201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Do people all over the world have the same rights?</a:t>
            </a:r>
            <a:endParaRPr sz="2400"/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Why? </a:t>
            </a:r>
            <a:endParaRPr sz="2400"/>
          </a:p>
          <a:p>
            <a:pPr indent="0" lvl="0" marL="45720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Should they?</a:t>
            </a:r>
            <a:endParaRPr sz="2400"/>
          </a:p>
          <a:p>
            <a:pPr indent="0" lvl="0" marL="45720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Why?</a:t>
            </a:r>
            <a:endParaRPr sz="2400"/>
          </a:p>
        </p:txBody>
      </p:sp>
      <p:pic>
        <p:nvPicPr>
          <p:cNvPr id="104" name="Google Shape;10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68474" y="-116176"/>
            <a:ext cx="2006704" cy="2006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402E3B6-D4DC-4B83-A4E5-EB6CD0BB87C8}"/>
</file>

<file path=customXml/itemProps2.xml><?xml version="1.0" encoding="utf-8"?>
<ds:datastoreItem xmlns:ds="http://schemas.openxmlformats.org/officeDocument/2006/customXml" ds:itemID="{0479D6BE-8A1B-459A-8FAC-3DF242DB6343}"/>
</file>

<file path=customXml/itemProps3.xml><?xml version="1.0" encoding="utf-8"?>
<ds:datastoreItem xmlns:ds="http://schemas.openxmlformats.org/officeDocument/2006/customXml" ds:itemID="{FEAF80AE-429B-46AC-B6D8-61EBE2E68274}"/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