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7" r:id="rId7"/>
    <p:sldId id="258" r:id="rId8"/>
    <p:sldId id="259" r:id="rId9"/>
    <p:sldId id="268" r:id="rId10"/>
    <p:sldId id="260" r:id="rId11"/>
    <p:sldId id="261" r:id="rId12"/>
    <p:sldId id="262" r:id="rId13"/>
    <p:sldId id="263" r:id="rId14"/>
    <p:sldId id="264" r:id="rId15"/>
    <p:sldId id="265" r:id="rId16"/>
    <p:sldId id="266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146" y="12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752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714670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98325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82870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47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01698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53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72802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9445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82784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3458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B30FF6-729E-4612-B421-AEB55A8B3E77}" type="datetimeFigureOut">
              <a:rPr lang="en-GB" smtClean="0"/>
              <a:t>14/04/2020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05B16A-1679-46A7-A8A2-30F2967AF4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6617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65236122"/>
              </p:ext>
            </p:extLst>
          </p:nvPr>
        </p:nvGraphicFramePr>
        <p:xfrm>
          <a:off x="539552" y="1196750"/>
          <a:ext cx="8064896" cy="53285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324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32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Day of the Week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/>
                        <a:t>Activity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Monday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Coconut Shy!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Tuesday</a:t>
                      </a:r>
                    </a:p>
                    <a:p>
                      <a:pPr algn="ctr"/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Against the clock!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Wednesday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The Catching Clap Ladder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Thursday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Doctor’s Diet – Bear Crawl style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88099"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Friday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Kids Choice – Cosmic</a:t>
                      </a:r>
                      <a:r>
                        <a:rPr lang="en-GB" baseline="0" dirty="0"/>
                        <a:t> Kids Yoga</a:t>
                      </a:r>
                      <a:endParaRPr lang="en-GB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611560" y="116632"/>
            <a:ext cx="78488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/>
              <a:t>Reception</a:t>
            </a: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24140"/>
            <a:ext cx="1512540" cy="15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9940" y="-224140"/>
            <a:ext cx="1512540" cy="15125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04893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Monday – Coconut Shy! </a:t>
            </a:r>
            <a:br>
              <a:rPr lang="en-GB" dirty="0"/>
            </a:b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977" b="14969"/>
          <a:stretch/>
        </p:blipFill>
        <p:spPr bwMode="auto">
          <a:xfrm>
            <a:off x="4639022" y="4581128"/>
            <a:ext cx="2957314" cy="22787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4525963"/>
          </a:xfrm>
        </p:spPr>
        <p:txBody>
          <a:bodyPr>
            <a:normAutofit/>
          </a:bodyPr>
          <a:lstStyle/>
          <a:p>
            <a:r>
              <a:rPr lang="en-GB" sz="3000" dirty="0"/>
              <a:t>Find a sensible place to play, some soft targets to aim at &amp; roll up some socks to make balls. Try and place these targets quite high up to encourage over-arm throwing</a:t>
            </a:r>
          </a:p>
          <a:p>
            <a:r>
              <a:rPr lang="en-GB" sz="3000" dirty="0"/>
              <a:t>Decide on how many goes each you have and take it in turns to see who can throw the socks and knock over the most targets.</a:t>
            </a:r>
          </a:p>
          <a:p>
            <a:r>
              <a:rPr lang="en-GB" sz="3000" dirty="0"/>
              <a:t>To make it harder – use smaller targets or move further away!</a:t>
            </a:r>
          </a:p>
        </p:txBody>
      </p:sp>
    </p:spTree>
    <p:extLst>
      <p:ext uri="{BB962C8B-B14F-4D97-AF65-F5344CB8AC3E}">
        <p14:creationId xmlns:p14="http://schemas.microsoft.com/office/powerpoint/2010/main" val="33499106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How do I do that?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1043608" y="1988840"/>
            <a:ext cx="7056784" cy="35394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800" u="sng" dirty="0">
                <a:latin typeface="Tw Cen MT Condensed" panose="020B0606020104020203" pitchFamily="34" charset="0"/>
              </a:rPr>
              <a:t>What do I need to learn?: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800" u="sng" dirty="0">
              <a:latin typeface="Tw Cen MT Condensed" panose="020B06060201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i="1" dirty="0">
                <a:latin typeface="Tw Cen MT Condensed" panose="020B0606020104020203" pitchFamily="34" charset="0"/>
              </a:rPr>
              <a:t>Throwing for accuracy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endParaRPr lang="en-GB" altLang="en-US" sz="2400" i="1" dirty="0">
              <a:latin typeface="Tw Cen MT Condensed" panose="020B0606020104020203" pitchFamily="34" charset="0"/>
            </a:endParaRP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throwing for accuracy it is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best to throw under-arm, with a slight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bend in the knee. On release the children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should point their fingers at their target,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moving their arm in a steady motion </a:t>
            </a:r>
          </a:p>
        </p:txBody>
      </p:sp>
      <p:pic>
        <p:nvPicPr>
          <p:cNvPr id="5" name="Picture 5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43" t="50000" r="58026" b="30680"/>
          <a:stretch/>
        </p:blipFill>
        <p:spPr bwMode="auto">
          <a:xfrm>
            <a:off x="5004048" y="2306758"/>
            <a:ext cx="2762657" cy="178375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2576503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en-GB" dirty="0"/>
              <a:t>Tuesday – Against the clock!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Mark out a set space in a sensible place (the more space the better!)</a:t>
            </a:r>
          </a:p>
          <a:p>
            <a:r>
              <a:rPr lang="en-GB" dirty="0"/>
              <a:t>For this challenge you will work as a team (take it in turns).</a:t>
            </a:r>
          </a:p>
          <a:p>
            <a:r>
              <a:rPr lang="en-GB" dirty="0"/>
              <a:t>Once you have two points to move in between you’ll need something to time yourselves with.</a:t>
            </a:r>
          </a:p>
          <a:p>
            <a:r>
              <a:rPr lang="en-GB" dirty="0"/>
              <a:t>In 5 minutes you have to see how many shuttle runs you and your team mates can complete!</a:t>
            </a:r>
          </a:p>
          <a:p>
            <a:r>
              <a:rPr lang="en-GB" dirty="0"/>
              <a:t>Once finished check to see if your heart is beating faster…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7375167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Wednesday – The Catching </a:t>
            </a:r>
            <a:br>
              <a:rPr lang="en-GB" dirty="0"/>
            </a:br>
            <a:r>
              <a:rPr lang="en-GB" dirty="0"/>
              <a:t>Clap Ladder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dirty="0"/>
              <a:t>You will need something to catch: A ball, a bean bag, some rolled up socks.</a:t>
            </a:r>
          </a:p>
          <a:p>
            <a:pPr marL="0" indent="0">
              <a:buNone/>
            </a:pPr>
            <a:r>
              <a:rPr lang="en-GB" sz="3000" dirty="0"/>
              <a:t>Start by throwing your object up in the air and catching it. Then throw it in the air and clap once whilst it is in the air &amp; catch it. Next throw it up and try and clap twice before you catch it. Then try 3 claps…. Then 4 claps…. And so on.</a:t>
            </a:r>
          </a:p>
          <a:p>
            <a:pPr marL="0" indent="0">
              <a:buNone/>
            </a:pPr>
            <a:r>
              <a:rPr lang="en-GB" sz="3000" dirty="0"/>
              <a:t>If you drop your object though </a:t>
            </a:r>
            <a:r>
              <a:rPr lang="en-GB" sz="3000" b="1" u="sng" dirty="0"/>
              <a:t>you have to </a:t>
            </a:r>
            <a:r>
              <a:rPr lang="en-GB" sz="3000" dirty="0"/>
              <a:t>start again!</a:t>
            </a:r>
          </a:p>
        </p:txBody>
      </p:sp>
    </p:spTree>
    <p:extLst>
      <p:ext uri="{BB962C8B-B14F-4D97-AF65-F5344CB8AC3E}">
        <p14:creationId xmlns:p14="http://schemas.microsoft.com/office/powerpoint/2010/main" val="42692002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dirty="0"/>
              <a:t>How do I do that?</a:t>
            </a:r>
          </a:p>
        </p:txBody>
      </p:sp>
      <p:sp>
        <p:nvSpPr>
          <p:cNvPr id="8" name="TextBox 6"/>
          <p:cNvSpPr txBox="1">
            <a:spLocks noChangeArrowheads="1"/>
          </p:cNvSpPr>
          <p:nvPr/>
        </p:nvSpPr>
        <p:spPr bwMode="auto">
          <a:xfrm>
            <a:off x="1331640" y="2335520"/>
            <a:ext cx="6696744" cy="267765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u="sng" dirty="0">
                <a:latin typeface="Tw Cen MT Condensed" panose="020B0606020104020203" pitchFamily="34" charset="0"/>
              </a:rPr>
              <a:t>What do I need to learn?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stopping/catching it is important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that the children place their hands close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Together. Fingers apart and outstretched,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soft hands.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When using larger balls (as an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 Cen MT Condensed" panose="020B0606020104020203" pitchFamily="34" charset="0"/>
              </a:rPr>
              <a:t>Introduction) encourage children to keep hands close to their chest</a:t>
            </a:r>
            <a:r>
              <a:rPr lang="en-GB" altLang="en-US" sz="1600" dirty="0">
                <a:latin typeface="Tw Cen MT Condensed" panose="020B0606020104020203" pitchFamily="34" charset="0"/>
              </a:rPr>
              <a:t>!</a:t>
            </a: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54" r="5341"/>
          <a:stretch/>
        </p:blipFill>
        <p:spPr bwMode="auto">
          <a:xfrm>
            <a:off x="5367343" y="2636912"/>
            <a:ext cx="2517025" cy="1596754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42301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2576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Thursday – Doctor’s Diet: Bear </a:t>
            </a:r>
            <a:br>
              <a:rPr lang="en-GB" dirty="0"/>
            </a:br>
            <a:r>
              <a:rPr lang="en-GB" dirty="0"/>
              <a:t>Crawl Style 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1305342"/>
            <a:ext cx="9144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000" dirty="0"/>
              <a:t>One of the many jobs for a Doctor is to help people each a healthy diet.</a:t>
            </a:r>
          </a:p>
          <a:p>
            <a:r>
              <a:rPr lang="en-GB" sz="3000" dirty="0"/>
              <a:t>For this game your child will need someone to play against.</a:t>
            </a:r>
          </a:p>
          <a:p>
            <a:r>
              <a:rPr lang="en-GB" sz="3000" dirty="0"/>
              <a:t>In your playing area you’ll need to starting points (place the child closer) – then spread out different types of food out in your space (not from the freezer though!)</a:t>
            </a:r>
          </a:p>
          <a:p>
            <a:r>
              <a:rPr lang="en-GB" sz="3000" dirty="0"/>
              <a:t>When the game starts players must </a:t>
            </a:r>
            <a:r>
              <a:rPr lang="en-GB" sz="3000" u="sng" dirty="0"/>
              <a:t>bear crawl </a:t>
            </a:r>
            <a:r>
              <a:rPr lang="en-GB" sz="3000" dirty="0"/>
              <a:t>and grab an item of food to take back to their starting point. Keep this going until all objects have been collected!</a:t>
            </a:r>
          </a:p>
          <a:p>
            <a:r>
              <a:rPr lang="en-GB" sz="3000" dirty="0"/>
              <a:t>Then work out who has won. All food collected is worth one point, but the super healthy foods are worth 5! </a:t>
            </a:r>
          </a:p>
        </p:txBody>
      </p:sp>
    </p:spTree>
    <p:extLst>
      <p:ext uri="{BB962C8B-B14F-4D97-AF65-F5344CB8AC3E}">
        <p14:creationId xmlns:p14="http://schemas.microsoft.com/office/powerpoint/2010/main" val="46528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Friday – Cosmic Kids Yoga </a:t>
            </a: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941168"/>
            <a:ext cx="2700301" cy="180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r>
              <a:rPr lang="en-GB" dirty="0"/>
              <a:t>Happy Friday!</a:t>
            </a:r>
          </a:p>
          <a:p>
            <a:r>
              <a:rPr lang="en-GB" dirty="0"/>
              <a:t>On ‘</a:t>
            </a:r>
            <a:r>
              <a:rPr lang="en-GB" dirty="0" err="1"/>
              <a:t>Youtube</a:t>
            </a:r>
            <a:r>
              <a:rPr lang="en-GB" dirty="0"/>
              <a:t> kids’ you’ll find a channel called ‘Cosmic Kids Yoga’</a:t>
            </a:r>
          </a:p>
          <a:p>
            <a:r>
              <a:rPr lang="en-GB" dirty="0"/>
              <a:t>This lady matches yoga moves to famous books/films/computer games</a:t>
            </a:r>
          </a:p>
          <a:p>
            <a:r>
              <a:rPr lang="en-GB" dirty="0"/>
              <a:t>Choose one and give it a go, yoga is fantastic at improving core strength, flexibility</a:t>
            </a:r>
          </a:p>
          <a:p>
            <a:pPr marL="0" indent="0">
              <a:buNone/>
            </a:pPr>
            <a:r>
              <a:rPr lang="en-GB" dirty="0"/>
              <a:t>     and co-ordination!</a:t>
            </a:r>
          </a:p>
        </p:txBody>
      </p:sp>
    </p:spTree>
    <p:extLst>
      <p:ext uri="{BB962C8B-B14F-4D97-AF65-F5344CB8AC3E}">
        <p14:creationId xmlns:p14="http://schemas.microsoft.com/office/powerpoint/2010/main" val="20412342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93912"/>
            <a:ext cx="8229600" cy="1143000"/>
          </a:xfrm>
        </p:spPr>
        <p:txBody>
          <a:bodyPr>
            <a:noAutofit/>
          </a:bodyPr>
          <a:lstStyle/>
          <a:p>
            <a:r>
              <a:rPr lang="en-GB" sz="6600" dirty="0"/>
              <a:t>“I can do that…. What’s next?”</a:t>
            </a:r>
          </a:p>
        </p:txBody>
      </p:sp>
    </p:spTree>
    <p:extLst>
      <p:ext uri="{BB962C8B-B14F-4D97-AF65-F5344CB8AC3E}">
        <p14:creationId xmlns:p14="http://schemas.microsoft.com/office/powerpoint/2010/main" val="11709878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Balance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187624" y="1628800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balance when performing a task on one leg (this applies when static or when moving)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through setting challenges where children must perform tasks on one leg.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– Throw and catch bean bag with alternate hands on one leg – Individual or as pairs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maintain their balance whilst standing on one foot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Set time challenges, use apparatus to focus children. Encourage the children to look at something that is level with their eyes – ears govern our balance! Some children will initially find it easier balancing with a bend in their knee, allowing the Quadriceps to contract slightly and control their body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whilst standing in a stationary position and performing a task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by asking children to balance a bean bag on their shoulder&gt;back of hand&gt;head&gt;on head whilst holding arms out and touching nose with one hand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standing in a stationary position on the floor (2 feet)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 this skill through activities involving a ‘freeze’ </a:t>
            </a:r>
            <a:r>
              <a:rPr lang="en-GB" b="1" dirty="0">
                <a:solidFill>
                  <a:srgbClr val="FF0000"/>
                </a:solidFill>
                <a:latin typeface="Tw Cen MT Condensed" panose="020B0606020104020203" pitchFamily="34" charset="0"/>
              </a:rPr>
              <a:t>OR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ask children to balance objects on particular parts of their body.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I.e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  - Bean Bag/Cone</a:t>
            </a:r>
            <a:r>
              <a:rPr lang="en-GB" dirty="0">
                <a:latin typeface="Tw Cen MT Condensed" panose="020B0606020104020203" pitchFamily="34" charset="0"/>
              </a:rPr>
              <a:t>) </a:t>
            </a:r>
          </a:p>
        </p:txBody>
      </p:sp>
      <p:sp>
        <p:nvSpPr>
          <p:cNvPr id="8" name="AutoShape 2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9" name="AutoShape 4" descr="https://yyoxk3ahli522awz2214oxcb-wpengine.netdna-ssl.com/wp-content/uploads/2014/09/GMB-Back-Scale-572x415.pn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6" descr="http://photos.demandstudios.com/12/55/fotolia_4629272_XS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66" t="16554" r="33789" b="4013"/>
          <a:stretch/>
        </p:blipFill>
        <p:spPr bwMode="auto">
          <a:xfrm>
            <a:off x="7593528" y="1700808"/>
            <a:ext cx="1010920" cy="106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9" descr="C:\Users\craig\Documents\Newman Catholic Collegiate\Pictures\New folder\IMG_015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01" t="11151" r="5202" b="32150"/>
          <a:stretch>
            <a:fillRect/>
          </a:stretch>
        </p:blipFill>
        <p:spPr bwMode="auto">
          <a:xfrm>
            <a:off x="7391149" y="5000970"/>
            <a:ext cx="1429323" cy="130835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Up Arrow 11"/>
          <p:cNvSpPr/>
          <p:nvPr/>
        </p:nvSpPr>
        <p:spPr>
          <a:xfrm>
            <a:off x="7812360" y="2924944"/>
            <a:ext cx="504056" cy="194421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164288" y="3501008"/>
            <a:ext cx="1800200" cy="954107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1400" dirty="0">
                <a:latin typeface="Tw Cen MT Condensed" panose="020B0606020104020203" pitchFamily="34" charset="0"/>
              </a:rPr>
              <a:t>As children develop their balance, ask them to hold their limbs further away from their core!</a:t>
            </a:r>
          </a:p>
        </p:txBody>
      </p:sp>
    </p:spTree>
    <p:extLst>
      <p:ext uri="{BB962C8B-B14F-4D97-AF65-F5344CB8AC3E}">
        <p14:creationId xmlns:p14="http://schemas.microsoft.com/office/powerpoint/2010/main" val="8501101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Catching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83568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467674" y="1700808"/>
            <a:ext cx="2736304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Using two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bags</a:t>
            </a:r>
            <a:r>
              <a:rPr lang="en-GB" dirty="0">
                <a:latin typeface="Tw Cen MT Condensed" panose="020B0606020104020203" pitchFamily="34" charset="0"/>
              </a:rPr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Resting on knee’s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Sitting – practice catching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 </a:t>
            </a:r>
            <a:r>
              <a:rPr lang="en-GB" dirty="0">
                <a:latin typeface="Tw Cen MT Condensed" panose="020B0606020104020203" pitchFamily="34" charset="0"/>
              </a:rPr>
              <a:t>(doesn’t roll away!)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258204" y="1713582"/>
            <a:ext cx="2866323" cy="397031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Large group working in a set space, one child acts as the DEF, the rest keep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ball</a:t>
            </a:r>
            <a:r>
              <a:rPr lang="en-GB" dirty="0">
                <a:latin typeface="Tw Cen MT Condensed" panose="020B0606020104020203" pitchFamily="34" charset="0"/>
              </a:rPr>
              <a:t> away from DEF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no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In a circle, no adult in middle, practice catching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  <a:endParaRPr lang="en-GB" dirty="0">
              <a:latin typeface="Tw Cen MT Condensed" panose="020B0606020104020203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FF00"/>
                </a:solidFill>
                <a:latin typeface="Tw Cen MT Condensed" panose="020B0606020104020203" pitchFamily="34" charset="0"/>
              </a:rPr>
              <a:t>medium sized ball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Standing in a circle, adult in the middle, practice catching  with a 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bean bag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a Small Group</a:t>
            </a:r>
          </a:p>
        </p:txBody>
      </p:sp>
    </p:spTree>
    <p:extLst>
      <p:ext uri="{BB962C8B-B14F-4D97-AF65-F5344CB8AC3E}">
        <p14:creationId xmlns:p14="http://schemas.microsoft.com/office/powerpoint/2010/main" val="80944499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44624"/>
            <a:ext cx="5688632" cy="156966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Running</a:t>
            </a:r>
          </a:p>
          <a:p>
            <a:pPr algn="ctr"/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&amp; Stopping</a:t>
            </a:r>
          </a:p>
        </p:txBody>
      </p:sp>
      <p:sp>
        <p:nvSpPr>
          <p:cNvPr id="5" name="Up Arrow 4"/>
          <p:cNvSpPr/>
          <p:nvPr/>
        </p:nvSpPr>
        <p:spPr>
          <a:xfrm>
            <a:off x="179512" y="1844824"/>
            <a:ext cx="576064" cy="4176464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31640" y="1868046"/>
            <a:ext cx="5760640" cy="4801314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balance when moving fast in all directions &amp; changing directions. Children react to variables and maintain balance whilst moving in a range of directions and stopping with competency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now begin to integrate other factors such as another FMS – Kicking, Catching, Throwing, Jumping </a:t>
            </a:r>
            <a:r>
              <a:rPr lang="en-GB" dirty="0" err="1">
                <a:solidFill>
                  <a:srgbClr val="FF0000"/>
                </a:solidFill>
                <a:latin typeface="Tw Cen MT Condensed" panose="020B0606020104020203" pitchFamily="34" charset="0"/>
              </a:rPr>
              <a:t>etc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changing direction in a regimented fashion, show an understanding that not crossing legs when changing direction helps them to maintain balance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then focus on activities/games requiring children dodging, chasing, avoiding moving objects/people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maintain their balance when moving forwards, show an understanding that bending at the knee helps them to stop quickly. Struggle to maintain balance when changing direction in a regimented fashion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Running in &amp; out of cone slaloms)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show a clear in-balance when moving forwards at any pace faster than walking. Need to numerous steps when coming to a stop (</a:t>
            </a:r>
            <a:r>
              <a:rPr lang="en-GB" dirty="0">
                <a:solidFill>
                  <a:srgbClr val="FF0000"/>
                </a:solidFill>
                <a:latin typeface="Tw Cen MT Condensed" panose="020B0606020104020203" pitchFamily="34" charset="0"/>
              </a:rPr>
              <a:t>Development would focus on lots of activities/games requiring straight line running</a:t>
            </a:r>
            <a:r>
              <a:rPr lang="en-GB" dirty="0">
                <a:latin typeface="Tw Cen MT Condensed" panose="020B0606020104020203" pitchFamily="34" charset="0"/>
              </a:rPr>
              <a:t>)</a:t>
            </a:r>
          </a:p>
        </p:txBody>
      </p:sp>
      <p:pic>
        <p:nvPicPr>
          <p:cNvPr id="8" name="Picture 2" descr="http://cdn.coresites.factorymedia.com/skiunion/wp-content/uploads/2009/11/8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227" t="59864" r="62915"/>
          <a:stretch/>
        </p:blipFill>
        <p:spPr bwMode="auto">
          <a:xfrm>
            <a:off x="7236296" y="4837001"/>
            <a:ext cx="1251656" cy="168977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Multiply 8"/>
          <p:cNvSpPr/>
          <p:nvPr/>
        </p:nvSpPr>
        <p:spPr>
          <a:xfrm>
            <a:off x="8324428" y="5805264"/>
            <a:ext cx="712068" cy="792088"/>
          </a:xfrm>
          <a:prstGeom prst="mathMultiply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4" descr="http://4.bp.blogspot.com/-OuK2PcQ8iwg/VD7c1xa7xTI/AAAAAAAAAq4/o0q2yZ2q-f0/s1600/athletic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00" t="54632" r="22891" b="11645"/>
          <a:stretch/>
        </p:blipFill>
        <p:spPr bwMode="auto">
          <a:xfrm>
            <a:off x="7215369" y="2492896"/>
            <a:ext cx="1317071" cy="12045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8" descr="http://vignette1.wikia.nocookie.net/tibia/images/2/29/Tick.png/revision/20140104123244?path-prefix=en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72400" y="3049352"/>
            <a:ext cx="936104" cy="9361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/>
          <p:cNvSpPr txBox="1"/>
          <p:nvPr/>
        </p:nvSpPr>
        <p:spPr>
          <a:xfrm>
            <a:off x="7056784" y="3933056"/>
            <a:ext cx="20517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When changing direction DON’T cross your feet! </a:t>
            </a:r>
          </a:p>
        </p:txBody>
      </p:sp>
    </p:spTree>
    <p:extLst>
      <p:ext uri="{BB962C8B-B14F-4D97-AF65-F5344CB8AC3E}">
        <p14:creationId xmlns:p14="http://schemas.microsoft.com/office/powerpoint/2010/main" val="290923464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63688" y="221739"/>
            <a:ext cx="5688632" cy="83099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4800" b="1" dirty="0">
                <a:latin typeface="Tw Cen MT Condensed" panose="020B0606020104020203" pitchFamily="34" charset="0"/>
              </a:rPr>
              <a:t>Progressions: </a:t>
            </a:r>
            <a:r>
              <a:rPr lang="en-GB" sz="4800" b="1" dirty="0">
                <a:solidFill>
                  <a:schemeClr val="bg1"/>
                </a:solidFill>
                <a:latin typeface="Tw Cen MT Condensed" panose="020B0606020104020203" pitchFamily="34" charset="0"/>
              </a:rPr>
              <a:t>Throwing</a:t>
            </a:r>
          </a:p>
        </p:txBody>
      </p:sp>
      <p:sp>
        <p:nvSpPr>
          <p:cNvPr id="5" name="Up Arrow 4"/>
          <p:cNvSpPr/>
          <p:nvPr/>
        </p:nvSpPr>
        <p:spPr>
          <a:xfrm>
            <a:off x="35496" y="1713582"/>
            <a:ext cx="576064" cy="3947666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Up Arrow 5"/>
          <p:cNvSpPr/>
          <p:nvPr/>
        </p:nvSpPr>
        <p:spPr>
          <a:xfrm rot="5400000">
            <a:off x="4752020" y="2528899"/>
            <a:ext cx="576064" cy="7992888"/>
          </a:xfrm>
          <a:prstGeom prst="upArrow">
            <a:avLst/>
          </a:prstGeom>
          <a:solidFill>
            <a:srgbClr val="FFC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-52536" y="5962054"/>
            <a:ext cx="102413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latin typeface="Tw Cen MT Condensed" panose="020B0606020104020203" pitchFamily="34" charset="0"/>
              </a:rPr>
              <a:t>Increase in Complexity</a:t>
            </a:r>
          </a:p>
          <a:p>
            <a:pPr algn="ctr"/>
            <a:r>
              <a:rPr lang="en-GB" dirty="0">
                <a:latin typeface="Tw Cen MT Condensed" panose="020B0606020104020203" pitchFamily="34" charset="0"/>
              </a:rPr>
              <a:t>of Skill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1560" y="1485939"/>
            <a:ext cx="2808312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a target/area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targets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Forwards)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480316" y="1484782"/>
            <a:ext cx="2594315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select appropriate types of throw, reacting to changing situations in game play successfully (bounce pass to avoid defender)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use teaching points to successfully complete different types of throw on command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Children can list the teaching points of different types of throw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How to perform a chest pass/bounce pass)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Takes part in activities using one type of throw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3164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Individual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211960" y="5733256"/>
            <a:ext cx="1296144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In Pairs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948264" y="5746030"/>
            <a:ext cx="1440160" cy="369332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  <a:latin typeface="Tw Cen MT Condensed" panose="020B0606020104020203" pitchFamily="34" charset="0"/>
              </a:rPr>
              <a:t>Activity specific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453272" y="1484783"/>
            <a:ext cx="2990936" cy="424731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utilise the over-arm throw to throw to the chest with moderate success (a greater distance away)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Begins to use the over-arm throw to throw over a greater distance (close to partner’s chest)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3-4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to chest 1-2 metres away with moderate success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Tw Cen MT Condensed" panose="020B0606020104020203" pitchFamily="34" charset="0"/>
              </a:rPr>
              <a:t>Can throw objects under-arm in a general direction with a degree of success (</a:t>
            </a:r>
            <a:r>
              <a:rPr lang="en-GB" dirty="0" err="1">
                <a:latin typeface="Tw Cen MT Condensed" panose="020B0606020104020203" pitchFamily="34" charset="0"/>
              </a:rPr>
              <a:t>i.e</a:t>
            </a:r>
            <a:r>
              <a:rPr lang="en-GB" dirty="0">
                <a:latin typeface="Tw Cen MT Condensed" panose="020B0606020104020203" pitchFamily="34" charset="0"/>
              </a:rPr>
              <a:t> – Towards their partner)</a:t>
            </a:r>
          </a:p>
        </p:txBody>
      </p:sp>
    </p:spTree>
    <p:extLst>
      <p:ext uri="{BB962C8B-B14F-4D97-AF65-F5344CB8AC3E}">
        <p14:creationId xmlns:p14="http://schemas.microsoft.com/office/powerpoint/2010/main" val="2166778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1F90876-A258-4A5C-A408-840401AA067F}">
  <ds:schemaRefs>
    <ds:schemaRef ds:uri="http://schemas.microsoft.com/office/2006/metadata/properties"/>
    <ds:schemaRef ds:uri="http://schemas.microsoft.com/office/infopath/2007/PartnerControls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302F9990-B708-437B-80ED-BF27FC0011D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82F9014-440C-4ACD-9F08-895AC8B66BD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485</TotalTime>
  <Words>1524</Words>
  <Application>Microsoft Office PowerPoint</Application>
  <PresentationFormat>On-screen Show (4:3)</PresentationFormat>
  <Paragraphs>120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Tw Cen MT Condensed</vt:lpstr>
      <vt:lpstr>Office Theme</vt:lpstr>
      <vt:lpstr>PowerPoint Presentation</vt:lpstr>
      <vt:lpstr>Monday – Coconut Shy!  </vt:lpstr>
      <vt:lpstr>How do I do that?</vt:lpstr>
      <vt:lpstr>Tuesday – Against the clock! </vt:lpstr>
      <vt:lpstr>Wednesday – The Catching  Clap Ladder </vt:lpstr>
      <vt:lpstr>How do I do that?</vt:lpstr>
      <vt:lpstr>Thursday – Doctor’s Diet: Bear  Crawl Style </vt:lpstr>
      <vt:lpstr>Friday – Cosmic Kids Yoga </vt:lpstr>
      <vt:lpstr>“I can do that…. What’s next?”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teacher</dc:creator>
  <cp:lastModifiedBy>Sharon T</cp:lastModifiedBy>
  <cp:revision>17</cp:revision>
  <dcterms:created xsi:type="dcterms:W3CDTF">2020-03-30T14:35:53Z</dcterms:created>
  <dcterms:modified xsi:type="dcterms:W3CDTF">2020-04-14T13:37:59Z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