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76" r:id="rId6"/>
    <p:sldId id="278" r:id="rId7"/>
    <p:sldId id="277" r:id="rId8"/>
    <p:sldId id="261" r:id="rId9"/>
    <p:sldId id="259" r:id="rId10"/>
    <p:sldId id="260"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9" r:id="rId24"/>
    <p:sldId id="280" r:id="rId25"/>
    <p:sldId id="281" r:id="rId26"/>
    <p:sldId id="274" r:id="rId27"/>
    <p:sldId id="27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662" autoAdjust="0"/>
    <p:restoredTop sz="94660"/>
  </p:normalViewPr>
  <p:slideViewPr>
    <p:cSldViewPr snapToGrid="0">
      <p:cViewPr varScale="1">
        <p:scale>
          <a:sx n="57" d="100"/>
          <a:sy n="57" d="100"/>
        </p:scale>
        <p:origin x="40"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707502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473892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016247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905906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7519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635689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935860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916625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711989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289110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6/8/2021</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18985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6/8/2021</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354672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assemblies.org.uk/pri/3716/pause-for-thought-the-sun-is-shining"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582245-A0A3-4AFF-8FD1-F963BF3790FD}"/>
              </a:ext>
            </a:extLst>
          </p:cNvPr>
          <p:cNvSpPr txBox="1"/>
          <p:nvPr/>
        </p:nvSpPr>
        <p:spPr>
          <a:xfrm>
            <a:off x="2487613" y="2848536"/>
            <a:ext cx="7216774" cy="77096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47500" lnSpcReduction="20000"/>
          </a:bodyPr>
          <a:lstStyle/>
          <a:p>
            <a:pPr>
              <a:spcBef>
                <a:spcPct val="0"/>
              </a:spcBef>
              <a:spcAft>
                <a:spcPts val="600"/>
              </a:spcAft>
            </a:pPr>
            <a:r>
              <a:rPr lang="en-GB" sz="7700" dirty="0">
                <a:solidFill>
                  <a:srgbClr val="222222"/>
                </a:solidFill>
                <a:effectLst/>
                <a:latin typeface="Calibri" panose="020F0502020204030204" pitchFamily="34" charset="0"/>
                <a:ea typeface="Times New Roman" panose="02020603050405020304" pitchFamily="18" charset="0"/>
              </a:rPr>
              <a:t>Who can draw a picture of the Sun?</a:t>
            </a:r>
            <a:r>
              <a:rPr lang="en-GB" sz="1800" dirty="0">
                <a:solidFill>
                  <a:srgbClr val="222222"/>
                </a:solidFill>
                <a:effectLst/>
                <a:latin typeface="Calibri" panose="020F0502020204030204" pitchFamily="34" charset="0"/>
                <a:ea typeface="Times New Roman" panose="02020603050405020304" pitchFamily="18" charset="0"/>
              </a:rPr>
              <a:t>.</a:t>
            </a:r>
            <a:endParaRPr lang="en-US" sz="4000" cap="all" spc="30" dirty="0">
              <a:solidFill>
                <a:srgbClr val="FFFFFF"/>
              </a:solidFill>
              <a:latin typeface="+mj-lt"/>
              <a:ea typeface="+mj-ea"/>
              <a:cs typeface="+mj-cs"/>
            </a:endParaRPr>
          </a:p>
        </p:txBody>
      </p:sp>
      <p:sp>
        <p:nvSpPr>
          <p:cNvPr id="2" name="TextBox 1">
            <a:extLst>
              <a:ext uri="{FF2B5EF4-FFF2-40B4-BE49-F238E27FC236}">
                <a16:creationId xmlns:a16="http://schemas.microsoft.com/office/drawing/2014/main" id="{FB1C10C3-58DF-46BC-AD8F-C5B4B500A50F}"/>
              </a:ext>
            </a:extLst>
          </p:cNvPr>
          <p:cNvSpPr txBox="1"/>
          <p:nvPr/>
        </p:nvSpPr>
        <p:spPr>
          <a:xfrm>
            <a:off x="0" y="144378"/>
            <a:ext cx="6721642" cy="369332"/>
          </a:xfrm>
          <a:prstGeom prst="rect">
            <a:avLst/>
          </a:prstGeom>
          <a:noFill/>
        </p:spPr>
        <p:txBody>
          <a:bodyPr wrap="square" rtlCol="0">
            <a:spAutoFit/>
          </a:bodyPr>
          <a:lstStyle/>
          <a:p>
            <a:r>
              <a:rPr lang="en-GB" dirty="0">
                <a:hlinkClick r:id="rId2"/>
              </a:rPr>
              <a:t>Collective Worship 8.6.21</a:t>
            </a:r>
            <a:endParaRPr lang="en-GB" dirty="0"/>
          </a:p>
        </p:txBody>
      </p:sp>
    </p:spTree>
    <p:extLst>
      <p:ext uri="{BB962C8B-B14F-4D97-AF65-F5344CB8AC3E}">
        <p14:creationId xmlns:p14="http://schemas.microsoft.com/office/powerpoint/2010/main" val="3344873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66F8E61-FC82-4AE8-B933-56E039FCD12F}"/>
              </a:ext>
            </a:extLst>
          </p:cNvPr>
          <p:cNvPicPr>
            <a:picLocks noChangeAspect="1"/>
          </p:cNvPicPr>
          <p:nvPr/>
        </p:nvPicPr>
        <p:blipFill>
          <a:blip r:embed="rId2"/>
          <a:stretch>
            <a:fillRect/>
          </a:stretch>
        </p:blipFill>
        <p:spPr>
          <a:xfrm>
            <a:off x="306387" y="158750"/>
            <a:ext cx="2105025" cy="2171700"/>
          </a:xfrm>
          <a:prstGeom prst="rect">
            <a:avLst/>
          </a:prstGeom>
        </p:spPr>
      </p:pic>
      <p:pic>
        <p:nvPicPr>
          <p:cNvPr id="3" name="Picture 2">
            <a:extLst>
              <a:ext uri="{FF2B5EF4-FFF2-40B4-BE49-F238E27FC236}">
                <a16:creationId xmlns:a16="http://schemas.microsoft.com/office/drawing/2014/main" id="{F0EF712B-B5AA-468C-BAC7-223A3F1F731B}"/>
              </a:ext>
            </a:extLst>
          </p:cNvPr>
          <p:cNvPicPr>
            <a:picLocks noChangeAspect="1"/>
          </p:cNvPicPr>
          <p:nvPr/>
        </p:nvPicPr>
        <p:blipFill>
          <a:blip r:embed="rId3"/>
          <a:stretch>
            <a:fillRect/>
          </a:stretch>
        </p:blipFill>
        <p:spPr>
          <a:xfrm>
            <a:off x="3221037" y="1003300"/>
            <a:ext cx="2143125" cy="2133600"/>
          </a:xfrm>
          <a:prstGeom prst="rect">
            <a:avLst/>
          </a:prstGeom>
        </p:spPr>
      </p:pic>
      <p:pic>
        <p:nvPicPr>
          <p:cNvPr id="4" name="Picture 3">
            <a:extLst>
              <a:ext uri="{FF2B5EF4-FFF2-40B4-BE49-F238E27FC236}">
                <a16:creationId xmlns:a16="http://schemas.microsoft.com/office/drawing/2014/main" id="{53539B82-F4D6-4417-9E56-C12BE921F258}"/>
              </a:ext>
            </a:extLst>
          </p:cNvPr>
          <p:cNvPicPr>
            <a:picLocks noChangeAspect="1"/>
          </p:cNvPicPr>
          <p:nvPr/>
        </p:nvPicPr>
        <p:blipFill>
          <a:blip r:embed="rId4"/>
          <a:stretch>
            <a:fillRect/>
          </a:stretch>
        </p:blipFill>
        <p:spPr>
          <a:xfrm>
            <a:off x="5406230" y="173037"/>
            <a:ext cx="2143125" cy="2143125"/>
          </a:xfrm>
          <a:prstGeom prst="rect">
            <a:avLst/>
          </a:prstGeom>
        </p:spPr>
      </p:pic>
      <p:pic>
        <p:nvPicPr>
          <p:cNvPr id="5" name="Picture 4">
            <a:extLst>
              <a:ext uri="{FF2B5EF4-FFF2-40B4-BE49-F238E27FC236}">
                <a16:creationId xmlns:a16="http://schemas.microsoft.com/office/drawing/2014/main" id="{115BE32D-0122-4D14-8F0B-376E4DA3B71F}"/>
              </a:ext>
            </a:extLst>
          </p:cNvPr>
          <p:cNvPicPr>
            <a:picLocks noChangeAspect="1"/>
          </p:cNvPicPr>
          <p:nvPr/>
        </p:nvPicPr>
        <p:blipFill>
          <a:blip r:embed="rId5"/>
          <a:stretch>
            <a:fillRect/>
          </a:stretch>
        </p:blipFill>
        <p:spPr>
          <a:xfrm>
            <a:off x="9734549" y="2330450"/>
            <a:ext cx="2171700" cy="2105025"/>
          </a:xfrm>
          <a:prstGeom prst="rect">
            <a:avLst/>
          </a:prstGeom>
        </p:spPr>
      </p:pic>
      <p:pic>
        <p:nvPicPr>
          <p:cNvPr id="7" name="Picture 6">
            <a:extLst>
              <a:ext uri="{FF2B5EF4-FFF2-40B4-BE49-F238E27FC236}">
                <a16:creationId xmlns:a16="http://schemas.microsoft.com/office/drawing/2014/main" id="{C1D40DB7-86CE-4F04-92D3-8EE3C127F005}"/>
              </a:ext>
            </a:extLst>
          </p:cNvPr>
          <p:cNvPicPr>
            <a:picLocks noChangeAspect="1"/>
          </p:cNvPicPr>
          <p:nvPr/>
        </p:nvPicPr>
        <p:blipFill>
          <a:blip r:embed="rId6"/>
          <a:stretch>
            <a:fillRect/>
          </a:stretch>
        </p:blipFill>
        <p:spPr>
          <a:xfrm>
            <a:off x="2210192" y="3020452"/>
            <a:ext cx="2057400" cy="2219325"/>
          </a:xfrm>
          <a:prstGeom prst="rect">
            <a:avLst/>
          </a:prstGeom>
        </p:spPr>
      </p:pic>
      <p:pic>
        <p:nvPicPr>
          <p:cNvPr id="8" name="Picture 7">
            <a:extLst>
              <a:ext uri="{FF2B5EF4-FFF2-40B4-BE49-F238E27FC236}">
                <a16:creationId xmlns:a16="http://schemas.microsoft.com/office/drawing/2014/main" id="{EDCD2EE9-0026-46D6-98D5-9C66EC62487C}"/>
              </a:ext>
            </a:extLst>
          </p:cNvPr>
          <p:cNvPicPr>
            <a:picLocks noChangeAspect="1"/>
          </p:cNvPicPr>
          <p:nvPr/>
        </p:nvPicPr>
        <p:blipFill>
          <a:blip r:embed="rId7"/>
          <a:stretch>
            <a:fillRect/>
          </a:stretch>
        </p:blipFill>
        <p:spPr>
          <a:xfrm>
            <a:off x="3356771" y="4627562"/>
            <a:ext cx="2466975" cy="1847850"/>
          </a:xfrm>
          <a:prstGeom prst="rect">
            <a:avLst/>
          </a:prstGeom>
        </p:spPr>
      </p:pic>
      <p:pic>
        <p:nvPicPr>
          <p:cNvPr id="9" name="Picture 8">
            <a:extLst>
              <a:ext uri="{FF2B5EF4-FFF2-40B4-BE49-F238E27FC236}">
                <a16:creationId xmlns:a16="http://schemas.microsoft.com/office/drawing/2014/main" id="{9FBB153B-0545-4085-B16B-BB56C83FC61E}"/>
              </a:ext>
            </a:extLst>
          </p:cNvPr>
          <p:cNvPicPr>
            <a:picLocks noChangeAspect="1"/>
          </p:cNvPicPr>
          <p:nvPr/>
        </p:nvPicPr>
        <p:blipFill>
          <a:blip r:embed="rId8"/>
          <a:stretch>
            <a:fillRect/>
          </a:stretch>
        </p:blipFill>
        <p:spPr>
          <a:xfrm>
            <a:off x="9004300" y="4319266"/>
            <a:ext cx="3009899" cy="2002951"/>
          </a:xfrm>
          <a:prstGeom prst="rect">
            <a:avLst/>
          </a:prstGeom>
        </p:spPr>
      </p:pic>
      <p:pic>
        <p:nvPicPr>
          <p:cNvPr id="10" name="Picture 9">
            <a:extLst>
              <a:ext uri="{FF2B5EF4-FFF2-40B4-BE49-F238E27FC236}">
                <a16:creationId xmlns:a16="http://schemas.microsoft.com/office/drawing/2014/main" id="{BF64C7A3-26A7-4313-9534-81248409C42F}"/>
              </a:ext>
            </a:extLst>
          </p:cNvPr>
          <p:cNvPicPr>
            <a:picLocks noChangeAspect="1"/>
          </p:cNvPicPr>
          <p:nvPr/>
        </p:nvPicPr>
        <p:blipFill>
          <a:blip r:embed="rId9"/>
          <a:stretch>
            <a:fillRect/>
          </a:stretch>
        </p:blipFill>
        <p:spPr>
          <a:xfrm>
            <a:off x="63106" y="4167655"/>
            <a:ext cx="1428750" cy="2533650"/>
          </a:xfrm>
          <a:prstGeom prst="rect">
            <a:avLst/>
          </a:prstGeom>
        </p:spPr>
      </p:pic>
      <p:pic>
        <p:nvPicPr>
          <p:cNvPr id="11" name="Picture 10">
            <a:extLst>
              <a:ext uri="{FF2B5EF4-FFF2-40B4-BE49-F238E27FC236}">
                <a16:creationId xmlns:a16="http://schemas.microsoft.com/office/drawing/2014/main" id="{F52F9CD1-10CC-4903-B4A3-D23D71771B76}"/>
              </a:ext>
            </a:extLst>
          </p:cNvPr>
          <p:cNvPicPr>
            <a:picLocks noChangeAspect="1"/>
          </p:cNvPicPr>
          <p:nvPr/>
        </p:nvPicPr>
        <p:blipFill>
          <a:blip r:embed="rId10"/>
          <a:stretch>
            <a:fillRect/>
          </a:stretch>
        </p:blipFill>
        <p:spPr>
          <a:xfrm>
            <a:off x="4972050" y="2414587"/>
            <a:ext cx="2247900" cy="2028825"/>
          </a:xfrm>
          <a:prstGeom prst="rect">
            <a:avLst/>
          </a:prstGeom>
        </p:spPr>
      </p:pic>
      <p:pic>
        <p:nvPicPr>
          <p:cNvPr id="12" name="Picture 11">
            <a:extLst>
              <a:ext uri="{FF2B5EF4-FFF2-40B4-BE49-F238E27FC236}">
                <a16:creationId xmlns:a16="http://schemas.microsoft.com/office/drawing/2014/main" id="{34B4D61F-B60B-404C-AD74-8387D03D1F67}"/>
              </a:ext>
            </a:extLst>
          </p:cNvPr>
          <p:cNvPicPr>
            <a:picLocks noChangeAspect="1"/>
          </p:cNvPicPr>
          <p:nvPr/>
        </p:nvPicPr>
        <p:blipFill>
          <a:blip r:embed="rId11"/>
          <a:stretch>
            <a:fillRect/>
          </a:stretch>
        </p:blipFill>
        <p:spPr>
          <a:xfrm>
            <a:off x="6330949" y="4474367"/>
            <a:ext cx="2057400" cy="2219325"/>
          </a:xfrm>
          <a:prstGeom prst="rect">
            <a:avLst/>
          </a:prstGeom>
        </p:spPr>
      </p:pic>
      <p:pic>
        <p:nvPicPr>
          <p:cNvPr id="13" name="Picture 12">
            <a:extLst>
              <a:ext uri="{FF2B5EF4-FFF2-40B4-BE49-F238E27FC236}">
                <a16:creationId xmlns:a16="http://schemas.microsoft.com/office/drawing/2014/main" id="{6ED0BDFF-D68D-4600-9EA2-52B20E802D7F}"/>
              </a:ext>
            </a:extLst>
          </p:cNvPr>
          <p:cNvPicPr>
            <a:picLocks noChangeAspect="1"/>
          </p:cNvPicPr>
          <p:nvPr/>
        </p:nvPicPr>
        <p:blipFill>
          <a:blip r:embed="rId12"/>
          <a:stretch>
            <a:fillRect/>
          </a:stretch>
        </p:blipFill>
        <p:spPr>
          <a:xfrm>
            <a:off x="7483475" y="2711920"/>
            <a:ext cx="2143125" cy="2143125"/>
          </a:xfrm>
          <a:prstGeom prst="rect">
            <a:avLst/>
          </a:prstGeom>
        </p:spPr>
      </p:pic>
      <p:pic>
        <p:nvPicPr>
          <p:cNvPr id="14" name="Picture 13">
            <a:extLst>
              <a:ext uri="{FF2B5EF4-FFF2-40B4-BE49-F238E27FC236}">
                <a16:creationId xmlns:a16="http://schemas.microsoft.com/office/drawing/2014/main" id="{918EBC72-37FC-4AC7-AFD8-EF96E28F37E7}"/>
              </a:ext>
            </a:extLst>
          </p:cNvPr>
          <p:cNvPicPr>
            <a:picLocks noChangeAspect="1"/>
          </p:cNvPicPr>
          <p:nvPr/>
        </p:nvPicPr>
        <p:blipFill>
          <a:blip r:embed="rId13"/>
          <a:stretch>
            <a:fillRect/>
          </a:stretch>
        </p:blipFill>
        <p:spPr>
          <a:xfrm>
            <a:off x="10067925" y="6983"/>
            <a:ext cx="2124075" cy="2152650"/>
          </a:xfrm>
          <a:prstGeom prst="rect">
            <a:avLst/>
          </a:prstGeom>
        </p:spPr>
      </p:pic>
      <p:pic>
        <p:nvPicPr>
          <p:cNvPr id="15" name="Picture 14">
            <a:extLst>
              <a:ext uri="{FF2B5EF4-FFF2-40B4-BE49-F238E27FC236}">
                <a16:creationId xmlns:a16="http://schemas.microsoft.com/office/drawing/2014/main" id="{CE7E9161-4193-4E03-AB0F-4160227E5482}"/>
              </a:ext>
            </a:extLst>
          </p:cNvPr>
          <p:cNvPicPr>
            <a:picLocks noChangeAspect="1"/>
          </p:cNvPicPr>
          <p:nvPr/>
        </p:nvPicPr>
        <p:blipFill>
          <a:blip r:embed="rId14"/>
          <a:stretch>
            <a:fillRect/>
          </a:stretch>
        </p:blipFill>
        <p:spPr>
          <a:xfrm>
            <a:off x="7878761" y="264156"/>
            <a:ext cx="2057400" cy="2219325"/>
          </a:xfrm>
          <a:prstGeom prst="rect">
            <a:avLst/>
          </a:prstGeom>
        </p:spPr>
      </p:pic>
      <p:pic>
        <p:nvPicPr>
          <p:cNvPr id="16" name="Picture 15">
            <a:extLst>
              <a:ext uri="{FF2B5EF4-FFF2-40B4-BE49-F238E27FC236}">
                <a16:creationId xmlns:a16="http://schemas.microsoft.com/office/drawing/2014/main" id="{69068405-C59C-421A-80FB-6F1DB3CC7B2E}"/>
              </a:ext>
            </a:extLst>
          </p:cNvPr>
          <p:cNvPicPr>
            <a:picLocks noChangeAspect="1"/>
          </p:cNvPicPr>
          <p:nvPr/>
        </p:nvPicPr>
        <p:blipFill>
          <a:blip r:embed="rId15"/>
          <a:stretch>
            <a:fillRect/>
          </a:stretch>
        </p:blipFill>
        <p:spPr>
          <a:xfrm>
            <a:off x="63106" y="2436813"/>
            <a:ext cx="2085975" cy="2190750"/>
          </a:xfrm>
          <a:prstGeom prst="rect">
            <a:avLst/>
          </a:prstGeom>
        </p:spPr>
      </p:pic>
    </p:spTree>
    <p:extLst>
      <p:ext uri="{BB962C8B-B14F-4D97-AF65-F5344CB8AC3E}">
        <p14:creationId xmlns:p14="http://schemas.microsoft.com/office/powerpoint/2010/main" val="4190104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BC47A6-FE7C-459A-B359-137B4DE6E2C4}"/>
              </a:ext>
            </a:extLst>
          </p:cNvPr>
          <p:cNvPicPr>
            <a:picLocks noChangeAspect="1"/>
          </p:cNvPicPr>
          <p:nvPr/>
        </p:nvPicPr>
        <p:blipFill>
          <a:blip r:embed="rId2"/>
          <a:stretch>
            <a:fillRect/>
          </a:stretch>
        </p:blipFill>
        <p:spPr>
          <a:xfrm>
            <a:off x="0" y="0"/>
            <a:ext cx="12211090" cy="6858000"/>
          </a:xfrm>
          <a:prstGeom prst="rect">
            <a:avLst/>
          </a:prstGeom>
        </p:spPr>
      </p:pic>
      <p:sp>
        <p:nvSpPr>
          <p:cNvPr id="5" name="TextBox 4">
            <a:extLst>
              <a:ext uri="{FF2B5EF4-FFF2-40B4-BE49-F238E27FC236}">
                <a16:creationId xmlns:a16="http://schemas.microsoft.com/office/drawing/2014/main" id="{29D8BCF6-7A4D-4DBF-BC73-3622068B0F7B}"/>
              </a:ext>
            </a:extLst>
          </p:cNvPr>
          <p:cNvSpPr txBox="1"/>
          <p:nvPr/>
        </p:nvSpPr>
        <p:spPr>
          <a:xfrm>
            <a:off x="2606721" y="245660"/>
            <a:ext cx="9348717" cy="504710"/>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32500" lnSpcReduction="20000"/>
          </a:bodyPr>
          <a:lstStyle/>
          <a:p>
            <a:pPr>
              <a:spcBef>
                <a:spcPct val="0"/>
              </a:spcBef>
              <a:spcAft>
                <a:spcPts val="600"/>
              </a:spcAft>
            </a:pPr>
            <a:r>
              <a:rPr lang="en-GB" sz="7700" dirty="0">
                <a:solidFill>
                  <a:srgbClr val="222222"/>
                </a:solidFill>
                <a:effectLst/>
                <a:latin typeface="Calibri" panose="020F0502020204030204" pitchFamily="34" charset="0"/>
                <a:ea typeface="Times New Roman" panose="02020603050405020304" pitchFamily="18" charset="0"/>
              </a:rPr>
              <a:t>Although we draw the Sun in this way, it actually looks very different …</a:t>
            </a:r>
            <a:r>
              <a:rPr lang="en-GB" sz="1800" dirty="0">
                <a:solidFill>
                  <a:srgbClr val="222222"/>
                </a:solidFill>
                <a:effectLst/>
                <a:latin typeface="Calibri" panose="020F0502020204030204" pitchFamily="34" charset="0"/>
                <a:ea typeface="Times New Roman" panose="02020603050405020304" pitchFamily="18" charset="0"/>
              </a:rPr>
              <a:t>.</a:t>
            </a:r>
            <a:endParaRPr lang="en-US" sz="4000" cap="all" spc="30" dirty="0">
              <a:solidFill>
                <a:srgbClr val="FFFFFF"/>
              </a:solidFill>
              <a:latin typeface="+mj-lt"/>
              <a:ea typeface="+mj-ea"/>
              <a:cs typeface="+mj-cs"/>
            </a:endParaRPr>
          </a:p>
        </p:txBody>
      </p:sp>
    </p:spTree>
    <p:extLst>
      <p:ext uri="{BB962C8B-B14F-4D97-AF65-F5344CB8AC3E}">
        <p14:creationId xmlns:p14="http://schemas.microsoft.com/office/powerpoint/2010/main" val="3845875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4AA794-3367-48E9-8F0F-868983A9936B}"/>
              </a:ext>
            </a:extLst>
          </p:cNvPr>
          <p:cNvPicPr>
            <a:picLocks noChangeAspect="1"/>
          </p:cNvPicPr>
          <p:nvPr/>
        </p:nvPicPr>
        <p:blipFill>
          <a:blip r:embed="rId2"/>
          <a:stretch>
            <a:fillRect/>
          </a:stretch>
        </p:blipFill>
        <p:spPr>
          <a:xfrm>
            <a:off x="0" y="15240"/>
            <a:ext cx="12192000" cy="6827520"/>
          </a:xfrm>
          <a:prstGeom prst="rect">
            <a:avLst/>
          </a:prstGeom>
        </p:spPr>
      </p:pic>
    </p:spTree>
    <p:extLst>
      <p:ext uri="{BB962C8B-B14F-4D97-AF65-F5344CB8AC3E}">
        <p14:creationId xmlns:p14="http://schemas.microsoft.com/office/powerpoint/2010/main" val="74569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937D7E4C-51BF-493E-ACE4-08B818E49D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2" b="14"/>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491075A-D40F-4DFB-ADE8-98DD0BFE228D}"/>
              </a:ext>
            </a:extLst>
          </p:cNvPr>
          <p:cNvSpPr txBox="1"/>
          <p:nvPr/>
        </p:nvSpPr>
        <p:spPr>
          <a:xfrm>
            <a:off x="2193926" y="5820335"/>
            <a:ext cx="7216774" cy="77096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70000" lnSpcReduction="20000"/>
          </a:bodyPr>
          <a:lstStyle/>
          <a:p>
            <a:pPr>
              <a:spcBef>
                <a:spcPct val="0"/>
              </a:spcBef>
              <a:spcAft>
                <a:spcPts val="600"/>
              </a:spcAft>
            </a:pPr>
            <a:r>
              <a:rPr lang="en-GB" sz="7700" dirty="0">
                <a:solidFill>
                  <a:srgbClr val="222222"/>
                </a:solidFill>
                <a:effectLst/>
                <a:latin typeface="Calibri" panose="020F0502020204030204" pitchFamily="34" charset="0"/>
                <a:ea typeface="Times New Roman" panose="02020603050405020304" pitchFamily="18" charset="0"/>
              </a:rPr>
              <a:t>The Sun is actually a star</a:t>
            </a:r>
            <a:r>
              <a:rPr lang="en-GB" sz="1800" dirty="0">
                <a:solidFill>
                  <a:srgbClr val="222222"/>
                </a:solidFill>
                <a:effectLst/>
                <a:latin typeface="Calibri" panose="020F0502020204030204" pitchFamily="34" charset="0"/>
                <a:ea typeface="Times New Roman" panose="02020603050405020304" pitchFamily="18" charset="0"/>
              </a:rPr>
              <a:t>.</a:t>
            </a:r>
            <a:endParaRPr lang="en-US" sz="4000" cap="all" spc="30" dirty="0">
              <a:solidFill>
                <a:srgbClr val="FFFFFF"/>
              </a:solidFill>
              <a:latin typeface="+mj-lt"/>
              <a:ea typeface="+mj-ea"/>
              <a:cs typeface="+mj-cs"/>
            </a:endParaRPr>
          </a:p>
        </p:txBody>
      </p:sp>
    </p:spTree>
    <p:extLst>
      <p:ext uri="{BB962C8B-B14F-4D97-AF65-F5344CB8AC3E}">
        <p14:creationId xmlns:p14="http://schemas.microsoft.com/office/powerpoint/2010/main" val="1020075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3AB661-FF5A-47E7-9AD7-F7DB54FD9CE6}"/>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246797" y="5362812"/>
            <a:ext cx="7786687" cy="125729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85000" lnSpcReduction="10000"/>
          </a:bodyPr>
          <a:lstStyle/>
          <a:p>
            <a:pPr algn="ctr">
              <a:spcBef>
                <a:spcPct val="0"/>
              </a:spcBef>
              <a:spcAft>
                <a:spcPts val="600"/>
              </a:spcAft>
            </a:pPr>
            <a:r>
              <a:rPr lang="en-GB" sz="4800" dirty="0">
                <a:solidFill>
                  <a:srgbClr val="222222"/>
                </a:solidFill>
                <a:effectLst/>
                <a:latin typeface="Calibri" panose="020F0502020204030204" pitchFamily="34" charset="0"/>
                <a:ea typeface="Times New Roman" panose="02020603050405020304" pitchFamily="18" charset="0"/>
              </a:rPr>
              <a:t>The Sun is the nearest star to the Earth – that is why it looks so big!</a:t>
            </a:r>
            <a:endParaRPr lang="en-US" sz="8800" cap="all" spc="30" dirty="0">
              <a:solidFill>
                <a:srgbClr val="FFFFFF"/>
              </a:solidFill>
              <a:latin typeface="+mj-lt"/>
              <a:ea typeface="+mj-ea"/>
              <a:cs typeface="+mj-cs"/>
            </a:endParaRPr>
          </a:p>
        </p:txBody>
      </p:sp>
    </p:spTree>
    <p:extLst>
      <p:ext uri="{BB962C8B-B14F-4D97-AF65-F5344CB8AC3E}">
        <p14:creationId xmlns:p14="http://schemas.microsoft.com/office/powerpoint/2010/main" val="3941288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A81B61-7F8B-4237-89E5-AB5732351CC5}"/>
              </a:ext>
            </a:extLst>
          </p:cNvPr>
          <p:cNvPicPr>
            <a:picLocks noChangeAspect="1"/>
          </p:cNvPicPr>
          <p:nvPr/>
        </p:nvPicPr>
        <p:blipFill>
          <a:blip r:embed="rId2"/>
          <a:stretch>
            <a:fillRect/>
          </a:stretch>
        </p:blipFill>
        <p:spPr>
          <a:xfrm>
            <a:off x="0" y="3823"/>
            <a:ext cx="12192000" cy="6850355"/>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2052331" y="120687"/>
            <a:ext cx="8308974" cy="77096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92500" lnSpcReduction="20000"/>
          </a:bodyPr>
          <a:lstStyle/>
          <a:p>
            <a:pPr>
              <a:spcBef>
                <a:spcPct val="0"/>
              </a:spcBef>
              <a:spcAft>
                <a:spcPts val="600"/>
              </a:spcAft>
            </a:pPr>
            <a:r>
              <a:rPr lang="en-GB" sz="5400" dirty="0">
                <a:solidFill>
                  <a:srgbClr val="222222"/>
                </a:solidFill>
                <a:effectLst/>
                <a:latin typeface="Calibri" panose="020F0502020204030204" pitchFamily="34" charset="0"/>
                <a:ea typeface="Times New Roman" panose="02020603050405020304" pitchFamily="18" charset="0"/>
              </a:rPr>
              <a:t>The Sun is a ball of burning gas.</a:t>
            </a:r>
            <a:endParaRPr lang="en-US" sz="9600" cap="all" spc="30" dirty="0">
              <a:solidFill>
                <a:srgbClr val="FFFFFF"/>
              </a:solidFill>
              <a:latin typeface="+mj-lt"/>
              <a:ea typeface="+mj-ea"/>
              <a:cs typeface="+mj-cs"/>
            </a:endParaRPr>
          </a:p>
        </p:txBody>
      </p:sp>
    </p:spTree>
    <p:extLst>
      <p:ext uri="{BB962C8B-B14F-4D97-AF65-F5344CB8AC3E}">
        <p14:creationId xmlns:p14="http://schemas.microsoft.com/office/powerpoint/2010/main" val="2729600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17C949-A5EA-4C99-AE37-ECFFBF86332D}"/>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847726" y="5346700"/>
            <a:ext cx="10696574" cy="139699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lnSpcReduction="10000"/>
          </a:bodyPr>
          <a:lstStyle/>
          <a:p>
            <a:pPr algn="ctr">
              <a:spcBef>
                <a:spcPct val="0"/>
              </a:spcBef>
              <a:spcAft>
                <a:spcPts val="600"/>
              </a:spcAft>
            </a:pPr>
            <a:r>
              <a:rPr lang="en-GB" sz="4400" dirty="0">
                <a:solidFill>
                  <a:srgbClr val="222222"/>
                </a:solidFill>
                <a:effectLst/>
                <a:latin typeface="Calibri" panose="020F0502020204030204" pitchFamily="34" charset="0"/>
                <a:ea typeface="Times New Roman" panose="02020603050405020304" pitchFamily="18" charset="0"/>
              </a:rPr>
              <a:t>It takes about eight minutes for light to travel from the Sun to the Earth.</a:t>
            </a:r>
            <a:r>
              <a:rPr lang="en-US" sz="4800" cap="all" spc="30" dirty="0">
                <a:solidFill>
                  <a:srgbClr val="FFFFFF"/>
                </a:solidFill>
                <a:latin typeface="+mj-lt"/>
                <a:ea typeface="+mj-ea"/>
                <a:cs typeface="+mj-cs"/>
              </a:rPr>
              <a:t>.</a:t>
            </a:r>
          </a:p>
        </p:txBody>
      </p:sp>
    </p:spTree>
    <p:extLst>
      <p:ext uri="{BB962C8B-B14F-4D97-AF65-F5344CB8AC3E}">
        <p14:creationId xmlns:p14="http://schemas.microsoft.com/office/powerpoint/2010/main" val="906391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877732-D485-4387-8B92-B2279AB9D4DE}"/>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1531701" y="5913973"/>
            <a:ext cx="10493374" cy="77096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85000" lnSpcReduction="10000"/>
          </a:bodyPr>
          <a:lstStyle/>
          <a:p>
            <a:pPr>
              <a:spcBef>
                <a:spcPct val="0"/>
              </a:spcBef>
              <a:spcAft>
                <a:spcPts val="600"/>
              </a:spcAft>
            </a:pPr>
            <a:r>
              <a:rPr lang="en-GB" sz="4800" dirty="0">
                <a:solidFill>
                  <a:srgbClr val="222222"/>
                </a:solidFill>
                <a:effectLst/>
                <a:latin typeface="Calibri" panose="020F0502020204030204" pitchFamily="34" charset="0"/>
                <a:ea typeface="Times New Roman" panose="02020603050405020304" pitchFamily="18" charset="0"/>
              </a:rPr>
              <a:t>The Sun is the largest object in our solar system</a:t>
            </a:r>
            <a:r>
              <a:rPr lang="en-GB" sz="1800" dirty="0">
                <a:solidFill>
                  <a:srgbClr val="222222"/>
                </a:solidFill>
                <a:effectLst/>
                <a:latin typeface="Calibri" panose="020F0502020204030204" pitchFamily="34" charset="0"/>
                <a:ea typeface="Times New Roman" panose="02020603050405020304" pitchFamily="18" charset="0"/>
              </a:rPr>
              <a:t>.</a:t>
            </a:r>
            <a:endParaRPr lang="en-US" sz="4000" cap="all" spc="30" dirty="0">
              <a:solidFill>
                <a:srgbClr val="FFFFFF"/>
              </a:solidFill>
              <a:latin typeface="+mj-lt"/>
              <a:ea typeface="+mj-ea"/>
              <a:cs typeface="+mj-cs"/>
            </a:endParaRPr>
          </a:p>
        </p:txBody>
      </p:sp>
    </p:spTree>
    <p:extLst>
      <p:ext uri="{BB962C8B-B14F-4D97-AF65-F5344CB8AC3E}">
        <p14:creationId xmlns:p14="http://schemas.microsoft.com/office/powerpoint/2010/main" val="2233000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D514A90-1A07-44C8-B6C0-89A3A4486E71}"/>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109182" y="163773"/>
            <a:ext cx="2934269" cy="2101755"/>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32500" lnSpcReduction="20000"/>
          </a:bodyPr>
          <a:lstStyle/>
          <a:p>
            <a:pPr algn="ctr">
              <a:spcBef>
                <a:spcPct val="0"/>
              </a:spcBef>
              <a:spcAft>
                <a:spcPts val="600"/>
              </a:spcAft>
            </a:pPr>
            <a:r>
              <a:rPr lang="en-GB" sz="9000" dirty="0">
                <a:solidFill>
                  <a:srgbClr val="222222"/>
                </a:solidFill>
                <a:effectLst/>
                <a:latin typeface="Calibri" panose="020F0502020204030204" pitchFamily="34" charset="0"/>
                <a:ea typeface="Times New Roman" panose="02020603050405020304" pitchFamily="18" charset="0"/>
              </a:rPr>
              <a:t>The Sun is so big that the Earth could fit inside it more than a million times!</a:t>
            </a:r>
            <a:r>
              <a:rPr lang="en-US" sz="7200" cap="all" spc="30" dirty="0">
                <a:solidFill>
                  <a:srgbClr val="FFFFFF"/>
                </a:solidFill>
                <a:latin typeface="+mj-lt"/>
                <a:ea typeface="+mj-ea"/>
                <a:cs typeface="+mj-cs"/>
              </a:rPr>
              <a:t>.</a:t>
            </a:r>
          </a:p>
        </p:txBody>
      </p:sp>
    </p:spTree>
    <p:extLst>
      <p:ext uri="{BB962C8B-B14F-4D97-AF65-F5344CB8AC3E}">
        <p14:creationId xmlns:p14="http://schemas.microsoft.com/office/powerpoint/2010/main" val="2449677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9DE1945-BFBB-4078-B3F5-A729AB9C1330}"/>
              </a:ext>
            </a:extLst>
          </p:cNvPr>
          <p:cNvPicPr>
            <a:picLocks noChangeAspect="1"/>
          </p:cNvPicPr>
          <p:nvPr/>
        </p:nvPicPr>
        <p:blipFill>
          <a:blip r:embed="rId2"/>
          <a:stretch>
            <a:fillRect/>
          </a:stretch>
        </p:blipFill>
        <p:spPr>
          <a:xfrm>
            <a:off x="-1" y="0"/>
            <a:ext cx="12211051" cy="6858000"/>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180976" y="168834"/>
            <a:ext cx="6391274" cy="1126565"/>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85000" lnSpcReduction="20000"/>
          </a:bodyPr>
          <a:lstStyle/>
          <a:p>
            <a:pPr>
              <a:spcBef>
                <a:spcPct val="0"/>
              </a:spcBef>
              <a:spcAft>
                <a:spcPts val="600"/>
              </a:spcAft>
            </a:pPr>
            <a:r>
              <a:rPr lang="en-GB" sz="4800" dirty="0">
                <a:solidFill>
                  <a:srgbClr val="222222"/>
                </a:solidFill>
                <a:effectLst/>
                <a:latin typeface="Calibri" panose="020F0502020204030204" pitchFamily="34" charset="0"/>
                <a:ea typeface="Times New Roman" panose="02020603050405020304" pitchFamily="18" charset="0"/>
              </a:rPr>
              <a:t>You should never look at the Sun directly.</a:t>
            </a:r>
            <a:endParaRPr lang="en-US" sz="8800" cap="all" spc="30" dirty="0">
              <a:solidFill>
                <a:srgbClr val="FFFFFF"/>
              </a:solidFill>
              <a:latin typeface="+mj-lt"/>
              <a:ea typeface="+mj-ea"/>
              <a:cs typeface="+mj-cs"/>
            </a:endParaRPr>
          </a:p>
        </p:txBody>
      </p:sp>
    </p:spTree>
    <p:extLst>
      <p:ext uri="{BB962C8B-B14F-4D97-AF65-F5344CB8AC3E}">
        <p14:creationId xmlns:p14="http://schemas.microsoft.com/office/powerpoint/2010/main" val="1477121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923B43-CC57-4ECD-9908-20BCB0288661}"/>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747713" y="128337"/>
            <a:ext cx="10696574" cy="811462"/>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85000" lnSpcReduction="20000"/>
          </a:bodyPr>
          <a:lstStyle/>
          <a:p>
            <a:pPr algn="ctr">
              <a:spcBef>
                <a:spcPct val="0"/>
              </a:spcBef>
              <a:spcAft>
                <a:spcPts val="600"/>
              </a:spcAft>
            </a:pPr>
            <a:r>
              <a:rPr lang="en-GB" sz="3600" dirty="0">
                <a:solidFill>
                  <a:srgbClr val="222222"/>
                </a:solidFill>
                <a:effectLst/>
                <a:latin typeface="Calibri" panose="020F0502020204030204" pitchFamily="34" charset="0"/>
                <a:ea typeface="Times New Roman" panose="02020603050405020304" pitchFamily="18" charset="0"/>
              </a:rPr>
              <a:t>You should wear sunscreen to protect you from the Sun.</a:t>
            </a:r>
            <a:r>
              <a:rPr lang="en-US" sz="6600" cap="all" spc="30" dirty="0">
                <a:solidFill>
                  <a:srgbClr val="FFFFFF"/>
                </a:solidFill>
                <a:latin typeface="+mj-lt"/>
                <a:ea typeface="+mj-ea"/>
                <a:cs typeface="+mj-cs"/>
              </a:rPr>
              <a:t>.</a:t>
            </a:r>
          </a:p>
        </p:txBody>
      </p:sp>
    </p:spTree>
    <p:extLst>
      <p:ext uri="{BB962C8B-B14F-4D97-AF65-F5344CB8AC3E}">
        <p14:creationId xmlns:p14="http://schemas.microsoft.com/office/powerpoint/2010/main" val="709226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FBFC505-25C9-4BE7-8A06-705022970498}"/>
              </a:ext>
            </a:extLst>
          </p:cNvPr>
          <p:cNvPicPr>
            <a:picLocks noChangeAspect="1"/>
          </p:cNvPicPr>
          <p:nvPr/>
        </p:nvPicPr>
        <p:blipFill>
          <a:blip r:embed="rId2"/>
          <a:stretch>
            <a:fillRect/>
          </a:stretch>
        </p:blipFill>
        <p:spPr>
          <a:xfrm>
            <a:off x="-1" y="0"/>
            <a:ext cx="12192001" cy="6933287"/>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747703" y="5295900"/>
            <a:ext cx="10696574" cy="144779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55000" lnSpcReduction="20000"/>
          </a:bodyPr>
          <a:lstStyle/>
          <a:p>
            <a:pPr>
              <a:spcBef>
                <a:spcPct val="0"/>
              </a:spcBef>
              <a:spcAft>
                <a:spcPts val="600"/>
              </a:spcAft>
            </a:pPr>
            <a:endParaRPr lang="en-GB" sz="440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endParaRPr>
          </a:p>
          <a:p>
            <a:pPr algn="ctr">
              <a:spcBef>
                <a:spcPct val="0"/>
              </a:spcBef>
              <a:spcAft>
                <a:spcPts val="600"/>
              </a:spcAft>
            </a:pPr>
            <a:r>
              <a:rPr lang="en-GB" sz="650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Without the Sun, the Earth would have no heat or light so nothing could live on it.</a:t>
            </a:r>
            <a:endParaRPr lang="en-GB" sz="6500" dirty="0">
              <a:effectLst/>
              <a:latin typeface="Calibri" panose="020F0502020204030204" pitchFamily="34" charset="0"/>
              <a:ea typeface="Calibri" panose="020F0502020204030204" pitchFamily="34" charset="0"/>
              <a:cs typeface="Times New Roman" panose="02020603050405020304" pitchFamily="18" charset="0"/>
            </a:endParaRPr>
          </a:p>
          <a:p>
            <a:pPr>
              <a:spcBef>
                <a:spcPct val="0"/>
              </a:spcBef>
              <a:spcAft>
                <a:spcPts val="600"/>
              </a:spcAft>
            </a:pPr>
            <a:endParaRPr lang="en-US" sz="4000" cap="all" spc="30" dirty="0">
              <a:solidFill>
                <a:srgbClr val="FFFFFF"/>
              </a:solidFill>
              <a:latin typeface="+mj-lt"/>
              <a:ea typeface="+mj-ea"/>
              <a:cs typeface="+mj-cs"/>
            </a:endParaRPr>
          </a:p>
        </p:txBody>
      </p:sp>
    </p:spTree>
    <p:extLst>
      <p:ext uri="{BB962C8B-B14F-4D97-AF65-F5344CB8AC3E}">
        <p14:creationId xmlns:p14="http://schemas.microsoft.com/office/powerpoint/2010/main" val="3451235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F3E85D-ACC3-404A-945F-5DB67D1779E7}"/>
              </a:ext>
            </a:extLst>
          </p:cNvPr>
          <p:cNvPicPr>
            <a:picLocks noChangeAspect="1"/>
          </p:cNvPicPr>
          <p:nvPr/>
        </p:nvPicPr>
        <p:blipFill>
          <a:blip r:embed="rId2"/>
          <a:stretch>
            <a:fillRect/>
          </a:stretch>
        </p:blipFill>
        <p:spPr>
          <a:xfrm>
            <a:off x="0" y="0"/>
            <a:ext cx="12192000" cy="6876885"/>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747713" y="4942974"/>
            <a:ext cx="10696574" cy="144779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77500" lnSpcReduction="20000"/>
          </a:bodyPr>
          <a:lstStyle/>
          <a:p>
            <a:pPr>
              <a:spcBef>
                <a:spcPct val="0"/>
              </a:spcBef>
              <a:spcAft>
                <a:spcPts val="600"/>
              </a:spcAft>
            </a:pPr>
            <a:r>
              <a:rPr lang="en-GB" sz="4400" dirty="0">
                <a:solidFill>
                  <a:srgbClr val="222222"/>
                </a:solidFill>
                <a:latin typeface="Calibri" panose="020F0502020204030204" pitchFamily="34" charset="0"/>
                <a:ea typeface="Times New Roman" panose="02020603050405020304" pitchFamily="18" charset="0"/>
                <a:cs typeface="Calibri" panose="020F0502020204030204" pitchFamily="34" charset="0"/>
              </a:rPr>
              <a:t>All of us need to be kept warm otherwise we wouldn’t be able to grow. Without the Sun, Earth would be very cold indeed.</a:t>
            </a:r>
          </a:p>
        </p:txBody>
      </p:sp>
    </p:spTree>
    <p:extLst>
      <p:ext uri="{BB962C8B-B14F-4D97-AF65-F5344CB8AC3E}">
        <p14:creationId xmlns:p14="http://schemas.microsoft.com/office/powerpoint/2010/main" val="2182171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53EEE02-AC56-4B1C-B6FA-FB9F532EFDD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38014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937D7E4C-51BF-493E-ACE4-08B818E49D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2" b="14"/>
          <a:stretch/>
        </p:blipFill>
        <p:spPr bwMode="auto">
          <a:xfrm>
            <a:off x="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491075A-D40F-4DFB-ADE8-98DD0BFE228D}"/>
              </a:ext>
            </a:extLst>
          </p:cNvPr>
          <p:cNvSpPr txBox="1"/>
          <p:nvPr/>
        </p:nvSpPr>
        <p:spPr>
          <a:xfrm>
            <a:off x="3723773" y="2474494"/>
            <a:ext cx="3695700" cy="2171700"/>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92500" lnSpcReduction="20000"/>
          </a:bodyPr>
          <a:lstStyle/>
          <a:p>
            <a:pPr>
              <a:spcBef>
                <a:spcPct val="0"/>
              </a:spcBef>
              <a:spcAft>
                <a:spcPts val="600"/>
              </a:spcAft>
            </a:pPr>
            <a:r>
              <a:rPr lang="en-GB" sz="4400" dirty="0">
                <a:solidFill>
                  <a:srgbClr val="222222"/>
                </a:solidFill>
                <a:latin typeface="Calibri" panose="020F0502020204030204" pitchFamily="34" charset="0"/>
                <a:ea typeface="Times New Roman" panose="02020603050405020304" pitchFamily="18" charset="0"/>
                <a:cs typeface="Calibri" panose="020F0502020204030204" pitchFamily="34" charset="0"/>
              </a:rPr>
              <a:t>Why might a person be called someone’s ‘sunshine’?</a:t>
            </a:r>
          </a:p>
        </p:txBody>
      </p:sp>
    </p:spTree>
    <p:extLst>
      <p:ext uri="{BB962C8B-B14F-4D97-AF65-F5344CB8AC3E}">
        <p14:creationId xmlns:p14="http://schemas.microsoft.com/office/powerpoint/2010/main" val="3366413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E7334D-8A3C-491D-8AF4-9DF9DFFD5C95}"/>
              </a:ext>
            </a:extLst>
          </p:cNvPr>
          <p:cNvPicPr>
            <a:picLocks noChangeAspect="1"/>
          </p:cNvPicPr>
          <p:nvPr/>
        </p:nvPicPr>
        <p:blipFill>
          <a:blip r:embed="rId2"/>
          <a:stretch>
            <a:fillRect/>
          </a:stretch>
        </p:blipFill>
        <p:spPr>
          <a:xfrm>
            <a:off x="1" y="-1"/>
            <a:ext cx="12192000" cy="6855467"/>
          </a:xfrm>
          <a:prstGeom prst="rect">
            <a:avLst/>
          </a:prstGeom>
        </p:spPr>
      </p:pic>
      <p:sp>
        <p:nvSpPr>
          <p:cNvPr id="2" name="TextBox 1">
            <a:extLst>
              <a:ext uri="{FF2B5EF4-FFF2-40B4-BE49-F238E27FC236}">
                <a16:creationId xmlns:a16="http://schemas.microsoft.com/office/drawing/2014/main" id="{F491075A-D40F-4DFB-ADE8-98DD0BFE228D}"/>
              </a:ext>
            </a:extLst>
          </p:cNvPr>
          <p:cNvSpPr txBox="1"/>
          <p:nvPr/>
        </p:nvSpPr>
        <p:spPr>
          <a:xfrm>
            <a:off x="681789" y="5662863"/>
            <a:ext cx="10828421" cy="962526"/>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77500" lnSpcReduction="20000"/>
          </a:bodyPr>
          <a:lstStyle/>
          <a:p>
            <a:pPr algn="ctr">
              <a:spcBef>
                <a:spcPct val="0"/>
              </a:spcBef>
              <a:spcAft>
                <a:spcPts val="600"/>
              </a:spcAft>
            </a:pPr>
            <a:r>
              <a:rPr lang="en-GB" sz="4400" dirty="0">
                <a:solidFill>
                  <a:srgbClr val="222222"/>
                </a:solidFill>
                <a:latin typeface="Calibri" panose="020F0502020204030204" pitchFamily="34" charset="0"/>
                <a:ea typeface="Times New Roman" panose="02020603050405020304" pitchFamily="18" charset="0"/>
                <a:cs typeface="Calibri" panose="020F0502020204030204" pitchFamily="34" charset="0"/>
              </a:rPr>
              <a:t>Just like the Sun brings light and warmth to us, we as people can do the same for those around us.</a:t>
            </a:r>
          </a:p>
        </p:txBody>
      </p:sp>
    </p:spTree>
    <p:extLst>
      <p:ext uri="{BB962C8B-B14F-4D97-AF65-F5344CB8AC3E}">
        <p14:creationId xmlns:p14="http://schemas.microsoft.com/office/powerpoint/2010/main" val="171584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91075A-D40F-4DFB-ADE8-98DD0BFE228D}"/>
              </a:ext>
            </a:extLst>
          </p:cNvPr>
          <p:cNvSpPr txBox="1"/>
          <p:nvPr/>
        </p:nvSpPr>
        <p:spPr>
          <a:xfrm>
            <a:off x="9271000" y="3429000"/>
            <a:ext cx="2667000" cy="3136900"/>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70000" lnSpcReduction="20000"/>
          </a:bodyPr>
          <a:lstStyle/>
          <a:p>
            <a:pPr>
              <a:spcBef>
                <a:spcPct val="0"/>
              </a:spcBef>
              <a:spcAft>
                <a:spcPts val="600"/>
              </a:spcAft>
            </a:pPr>
            <a:r>
              <a:rPr lang="en-GB" sz="4400" dirty="0">
                <a:solidFill>
                  <a:srgbClr val="222222"/>
                </a:solidFill>
                <a:latin typeface="Calibri" panose="020F0502020204030204" pitchFamily="34" charset="0"/>
                <a:ea typeface="Times New Roman" panose="02020603050405020304" pitchFamily="18" charset="0"/>
                <a:cs typeface="Calibri" panose="020F0502020204030204" pitchFamily="34" charset="0"/>
              </a:rPr>
              <a:t>By our actions, we can help move that cloud and bring light in the form of happiness to them.</a:t>
            </a:r>
          </a:p>
        </p:txBody>
      </p:sp>
      <p:pic>
        <p:nvPicPr>
          <p:cNvPr id="5" name="Picture 4">
            <a:extLst>
              <a:ext uri="{FF2B5EF4-FFF2-40B4-BE49-F238E27FC236}">
                <a16:creationId xmlns:a16="http://schemas.microsoft.com/office/drawing/2014/main" id="{9AB53B15-D360-42EE-AEAD-935949A65B66}"/>
              </a:ext>
            </a:extLst>
          </p:cNvPr>
          <p:cNvPicPr>
            <a:picLocks noChangeAspect="1"/>
          </p:cNvPicPr>
          <p:nvPr/>
        </p:nvPicPr>
        <p:blipFill>
          <a:blip r:embed="rId2"/>
          <a:stretch>
            <a:fillRect/>
          </a:stretch>
        </p:blipFill>
        <p:spPr>
          <a:xfrm>
            <a:off x="0" y="0"/>
            <a:ext cx="12192000" cy="6815328"/>
          </a:xfrm>
          <a:prstGeom prst="rect">
            <a:avLst/>
          </a:prstGeom>
        </p:spPr>
      </p:pic>
      <p:sp>
        <p:nvSpPr>
          <p:cNvPr id="4" name="TextBox 3">
            <a:extLst>
              <a:ext uri="{FF2B5EF4-FFF2-40B4-BE49-F238E27FC236}">
                <a16:creationId xmlns:a16="http://schemas.microsoft.com/office/drawing/2014/main" id="{F54965C6-0678-42D9-AB5C-7D2DC65FB7B2}"/>
              </a:ext>
            </a:extLst>
          </p:cNvPr>
          <p:cNvSpPr txBox="1"/>
          <p:nvPr/>
        </p:nvSpPr>
        <p:spPr>
          <a:xfrm>
            <a:off x="7668126" y="42672"/>
            <a:ext cx="4523874" cy="114444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rmAutofit fontScale="55000" lnSpcReduction="20000"/>
          </a:bodyPr>
          <a:lstStyle/>
          <a:p>
            <a:pPr algn="ctr">
              <a:spcBef>
                <a:spcPct val="0"/>
              </a:spcBef>
              <a:spcAft>
                <a:spcPts val="600"/>
              </a:spcAft>
            </a:pPr>
            <a:r>
              <a:rPr lang="en-GB" sz="4400" b="1" dirty="0">
                <a:solidFill>
                  <a:srgbClr val="222222"/>
                </a:solidFill>
                <a:latin typeface="Calibri" panose="020F0502020204030204" pitchFamily="34" charset="0"/>
                <a:ea typeface="Times New Roman" panose="02020603050405020304" pitchFamily="18" charset="0"/>
                <a:cs typeface="Calibri" panose="020F0502020204030204" pitchFamily="34" charset="0"/>
              </a:rPr>
              <a:t>Sometimes, people can feel sad, as if a dark cloud is blocking out the sunshine in their lives. </a:t>
            </a:r>
          </a:p>
        </p:txBody>
      </p:sp>
    </p:spTree>
    <p:extLst>
      <p:ext uri="{BB962C8B-B14F-4D97-AF65-F5344CB8AC3E}">
        <p14:creationId xmlns:p14="http://schemas.microsoft.com/office/powerpoint/2010/main" val="2164380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54965C6-0678-42D9-AB5C-7D2DC65FB7B2}"/>
              </a:ext>
            </a:extLst>
          </p:cNvPr>
          <p:cNvSpPr txBox="1"/>
          <p:nvPr/>
        </p:nvSpPr>
        <p:spPr>
          <a:xfrm>
            <a:off x="33503" y="14038"/>
            <a:ext cx="3196943" cy="2279984"/>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b">
            <a:noAutofit/>
          </a:bodyPr>
          <a:lstStyle/>
          <a:p>
            <a:pPr>
              <a:spcBef>
                <a:spcPct val="0"/>
              </a:spcBef>
              <a:spcAft>
                <a:spcPts val="600"/>
              </a:spcAft>
            </a:pPr>
            <a:r>
              <a:rPr lang="en-GB" sz="2800" dirty="0">
                <a:solidFill>
                  <a:srgbClr val="222222"/>
                </a:solidFill>
                <a:latin typeface="Calibri" panose="020F0502020204030204" pitchFamily="34" charset="0"/>
                <a:ea typeface="Times New Roman" panose="02020603050405020304" pitchFamily="18" charset="0"/>
                <a:cs typeface="Calibri" panose="020F0502020204030204" pitchFamily="34" charset="0"/>
              </a:rPr>
              <a:t>Even a simple  smile can bring ‘sunshine’ in the form of happiness to someone else!</a:t>
            </a:r>
          </a:p>
        </p:txBody>
      </p:sp>
      <p:pic>
        <p:nvPicPr>
          <p:cNvPr id="6" name="Picture 5">
            <a:extLst>
              <a:ext uri="{FF2B5EF4-FFF2-40B4-BE49-F238E27FC236}">
                <a16:creationId xmlns:a16="http://schemas.microsoft.com/office/drawing/2014/main" id="{1BA58FE0-3203-48F2-B557-F6501441C32C}"/>
              </a:ext>
            </a:extLst>
          </p:cNvPr>
          <p:cNvPicPr>
            <a:picLocks noChangeAspect="1"/>
          </p:cNvPicPr>
          <p:nvPr/>
        </p:nvPicPr>
        <p:blipFill>
          <a:blip r:embed="rId2"/>
          <a:stretch>
            <a:fillRect/>
          </a:stretch>
        </p:blipFill>
        <p:spPr>
          <a:xfrm>
            <a:off x="7051791" y="0"/>
            <a:ext cx="5140209" cy="6858000"/>
          </a:xfrm>
          <a:prstGeom prst="rect">
            <a:avLst/>
          </a:prstGeom>
        </p:spPr>
      </p:pic>
      <p:pic>
        <p:nvPicPr>
          <p:cNvPr id="7" name="Picture 6">
            <a:extLst>
              <a:ext uri="{FF2B5EF4-FFF2-40B4-BE49-F238E27FC236}">
                <a16:creationId xmlns:a16="http://schemas.microsoft.com/office/drawing/2014/main" id="{3C435A30-C7E0-4DFE-9AA1-50953BEBDBBE}"/>
              </a:ext>
            </a:extLst>
          </p:cNvPr>
          <p:cNvPicPr>
            <a:picLocks noChangeAspect="1"/>
          </p:cNvPicPr>
          <p:nvPr/>
        </p:nvPicPr>
        <p:blipFill>
          <a:blip r:embed="rId3"/>
          <a:stretch>
            <a:fillRect/>
          </a:stretch>
        </p:blipFill>
        <p:spPr>
          <a:xfrm>
            <a:off x="3230447" y="3419867"/>
            <a:ext cx="3819525" cy="3219450"/>
          </a:xfrm>
          <a:prstGeom prst="rect">
            <a:avLst/>
          </a:prstGeom>
        </p:spPr>
      </p:pic>
      <p:pic>
        <p:nvPicPr>
          <p:cNvPr id="8" name="Picture 7">
            <a:extLst>
              <a:ext uri="{FF2B5EF4-FFF2-40B4-BE49-F238E27FC236}">
                <a16:creationId xmlns:a16="http://schemas.microsoft.com/office/drawing/2014/main" id="{AEAB4DB8-18D5-4780-91C6-043A16EB3DD4}"/>
              </a:ext>
            </a:extLst>
          </p:cNvPr>
          <p:cNvPicPr>
            <a:picLocks noChangeAspect="1"/>
          </p:cNvPicPr>
          <p:nvPr/>
        </p:nvPicPr>
        <p:blipFill>
          <a:blip r:embed="rId4"/>
          <a:stretch>
            <a:fillRect/>
          </a:stretch>
        </p:blipFill>
        <p:spPr>
          <a:xfrm>
            <a:off x="3230448" y="0"/>
            <a:ext cx="3821344" cy="3201185"/>
          </a:xfrm>
          <a:prstGeom prst="rect">
            <a:avLst/>
          </a:prstGeom>
        </p:spPr>
      </p:pic>
      <p:pic>
        <p:nvPicPr>
          <p:cNvPr id="9" name="Picture 8">
            <a:extLst>
              <a:ext uri="{FF2B5EF4-FFF2-40B4-BE49-F238E27FC236}">
                <a16:creationId xmlns:a16="http://schemas.microsoft.com/office/drawing/2014/main" id="{BC908A6A-3C91-4E34-80E9-C74FE74B1749}"/>
              </a:ext>
            </a:extLst>
          </p:cNvPr>
          <p:cNvPicPr>
            <a:picLocks noChangeAspect="1"/>
          </p:cNvPicPr>
          <p:nvPr/>
        </p:nvPicPr>
        <p:blipFill>
          <a:blip r:embed="rId5"/>
          <a:stretch>
            <a:fillRect/>
          </a:stretch>
        </p:blipFill>
        <p:spPr>
          <a:xfrm>
            <a:off x="31684" y="2257566"/>
            <a:ext cx="3196942" cy="2772026"/>
          </a:xfrm>
          <a:prstGeom prst="rect">
            <a:avLst/>
          </a:prstGeom>
        </p:spPr>
      </p:pic>
      <p:pic>
        <p:nvPicPr>
          <p:cNvPr id="10" name="Picture 9">
            <a:extLst>
              <a:ext uri="{FF2B5EF4-FFF2-40B4-BE49-F238E27FC236}">
                <a16:creationId xmlns:a16="http://schemas.microsoft.com/office/drawing/2014/main" id="{CA32E8FD-37A5-4743-A485-10D205453DD7}"/>
              </a:ext>
            </a:extLst>
          </p:cNvPr>
          <p:cNvPicPr>
            <a:picLocks noChangeAspect="1"/>
          </p:cNvPicPr>
          <p:nvPr/>
        </p:nvPicPr>
        <p:blipFill>
          <a:blip r:embed="rId6"/>
          <a:stretch>
            <a:fillRect/>
          </a:stretch>
        </p:blipFill>
        <p:spPr>
          <a:xfrm>
            <a:off x="-31925" y="4940968"/>
            <a:ext cx="3260553" cy="1825910"/>
          </a:xfrm>
          <a:prstGeom prst="rect">
            <a:avLst/>
          </a:prstGeom>
        </p:spPr>
      </p:pic>
    </p:spTree>
    <p:extLst>
      <p:ext uri="{BB962C8B-B14F-4D97-AF65-F5344CB8AC3E}">
        <p14:creationId xmlns:p14="http://schemas.microsoft.com/office/powerpoint/2010/main" val="3784700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B8EAE35-0D8B-4966-8384-C81B6D13731A}"/>
              </a:ext>
            </a:extLst>
          </p:cNvPr>
          <p:cNvPicPr>
            <a:picLocks noChangeAspect="1"/>
          </p:cNvPicPr>
          <p:nvPr/>
        </p:nvPicPr>
        <p:blipFill>
          <a:blip r:embed="rId2"/>
          <a:stretch>
            <a:fillRect/>
          </a:stretch>
        </p:blipFill>
        <p:spPr>
          <a:xfrm>
            <a:off x="336885" y="25105"/>
            <a:ext cx="11373852" cy="6722456"/>
          </a:xfrm>
          <a:prstGeom prst="rect">
            <a:avLst/>
          </a:prstGeom>
        </p:spPr>
      </p:pic>
    </p:spTree>
    <p:extLst>
      <p:ext uri="{BB962C8B-B14F-4D97-AF65-F5344CB8AC3E}">
        <p14:creationId xmlns:p14="http://schemas.microsoft.com/office/powerpoint/2010/main" val="184864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A7DA42-99B7-491E-B874-1B46AB8052B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33352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057CC7-B097-48C5-8324-B3B71D1B9797}"/>
              </a:ext>
            </a:extLst>
          </p:cNvPr>
          <p:cNvPicPr>
            <a:picLocks noChangeAspect="1"/>
          </p:cNvPicPr>
          <p:nvPr/>
        </p:nvPicPr>
        <p:blipFill>
          <a:blip r:embed="rId2"/>
          <a:stretch>
            <a:fillRect/>
          </a:stretch>
        </p:blipFill>
        <p:spPr>
          <a:xfrm>
            <a:off x="0" y="-16042"/>
            <a:ext cx="12192000" cy="6870032"/>
          </a:xfrm>
          <a:prstGeom prst="rect">
            <a:avLst/>
          </a:prstGeom>
        </p:spPr>
      </p:pic>
    </p:spTree>
    <p:extLst>
      <p:ext uri="{BB962C8B-B14F-4D97-AF65-F5344CB8AC3E}">
        <p14:creationId xmlns:p14="http://schemas.microsoft.com/office/powerpoint/2010/main" val="17683645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8D102C-FA9B-4E45-A4FE-8FAE58BF756D}"/>
              </a:ext>
            </a:extLst>
          </p:cNvPr>
          <p:cNvPicPr>
            <a:picLocks noChangeAspect="1"/>
          </p:cNvPicPr>
          <p:nvPr/>
        </p:nvPicPr>
        <p:blipFill>
          <a:blip r:embed="rId2"/>
          <a:stretch>
            <a:fillRect/>
          </a:stretch>
        </p:blipFill>
        <p:spPr>
          <a:xfrm>
            <a:off x="0" y="0"/>
            <a:ext cx="12192000" cy="6898670"/>
          </a:xfrm>
          <a:prstGeom prst="rect">
            <a:avLst/>
          </a:prstGeom>
        </p:spPr>
      </p:pic>
      <p:sp>
        <p:nvSpPr>
          <p:cNvPr id="2" name="Rectangle 1">
            <a:extLst>
              <a:ext uri="{FF2B5EF4-FFF2-40B4-BE49-F238E27FC236}">
                <a16:creationId xmlns:a16="http://schemas.microsoft.com/office/drawing/2014/main" id="{34E762A4-77F6-4F57-B3EB-C71CF632769F}"/>
              </a:ext>
            </a:extLst>
          </p:cNvPr>
          <p:cNvSpPr/>
          <p:nvPr/>
        </p:nvSpPr>
        <p:spPr>
          <a:xfrm>
            <a:off x="838200" y="388618"/>
            <a:ext cx="10909300" cy="5262979"/>
          </a:xfrm>
          <a:prstGeom prst="rect">
            <a:avLst/>
          </a:prstGeom>
        </p:spPr>
        <p:txBody>
          <a:bodyPr wrap="square">
            <a:spAutoFit/>
          </a:bodyPr>
          <a:lstStyle/>
          <a:p>
            <a:pPr algn="ctr"/>
            <a:r>
              <a:rPr lang="en-GB" sz="2400" b="1" u="sng" dirty="0">
                <a:solidFill>
                  <a:schemeClr val="bg1"/>
                </a:solidFill>
                <a:latin typeface="Arial Rounded MT Bold" panose="020F0704030504030204" pitchFamily="34" charset="0"/>
                <a:cs typeface="Calibri" panose="020F0502020204030204" pitchFamily="34" charset="0"/>
              </a:rPr>
              <a:t>Time for reflection</a:t>
            </a:r>
          </a:p>
          <a:p>
            <a:pPr algn="ctr"/>
            <a:endParaRPr lang="en-GB" sz="2400" b="1" u="sng" dirty="0">
              <a:solidFill>
                <a:schemeClr val="bg1"/>
              </a:solidFill>
              <a:latin typeface="Arial Rounded MT Bold" panose="020F0704030504030204" pitchFamily="34" charset="0"/>
              <a:cs typeface="Calibri" panose="020F0502020204030204" pitchFamily="34" charset="0"/>
            </a:endParaRPr>
          </a:p>
          <a:p>
            <a:pPr algn="ctr"/>
            <a:r>
              <a:rPr lang="en-GB" sz="2400" dirty="0">
                <a:solidFill>
                  <a:schemeClr val="bg1"/>
                </a:solidFill>
                <a:latin typeface="Arial Rounded MT Bold" panose="020F0704030504030204" pitchFamily="34" charset="0"/>
                <a:cs typeface="Calibri" panose="020F0502020204030204" pitchFamily="34" charset="0"/>
              </a:rPr>
              <a:t>Think about the people seated around you. How could you make them happy?</a:t>
            </a:r>
          </a:p>
          <a:p>
            <a:pPr algn="ctr"/>
            <a:endParaRPr lang="en-GB" sz="2400" dirty="0">
              <a:solidFill>
                <a:schemeClr val="bg1"/>
              </a:solidFill>
              <a:latin typeface="Arial Rounded MT Bold" panose="020F0704030504030204" pitchFamily="34" charset="0"/>
              <a:cs typeface="Calibri" panose="020F0502020204030204" pitchFamily="34" charset="0"/>
            </a:endParaRPr>
          </a:p>
          <a:p>
            <a:pPr algn="ctr"/>
            <a:r>
              <a:rPr lang="en-GB" sz="2400" dirty="0">
                <a:solidFill>
                  <a:schemeClr val="bg1"/>
                </a:solidFill>
                <a:latin typeface="Arial Rounded MT Bold" panose="020F0704030504030204" pitchFamily="34" charset="0"/>
                <a:cs typeface="Calibri" panose="020F0502020204030204" pitchFamily="34" charset="0"/>
              </a:rPr>
              <a:t>Think about the people in your families. How could you be like sunshine to them?</a:t>
            </a:r>
          </a:p>
          <a:p>
            <a:pPr algn="ctr"/>
            <a:endParaRPr lang="en-GB" sz="2400" dirty="0">
              <a:solidFill>
                <a:schemeClr val="bg1"/>
              </a:solidFill>
              <a:latin typeface="Arial Rounded MT Bold" panose="020F0704030504030204" pitchFamily="34" charset="0"/>
              <a:cs typeface="Calibri" panose="020F0502020204030204" pitchFamily="34" charset="0"/>
            </a:endParaRPr>
          </a:p>
          <a:p>
            <a:pPr algn="ctr"/>
            <a:r>
              <a:rPr lang="en-GB" sz="2400" dirty="0">
                <a:solidFill>
                  <a:schemeClr val="bg1"/>
                </a:solidFill>
                <a:latin typeface="Arial Rounded MT Bold" panose="020F0704030504030204" pitchFamily="34" charset="0"/>
                <a:cs typeface="Calibri" panose="020F0502020204030204" pitchFamily="34" charset="0"/>
              </a:rPr>
              <a:t>Think about the people in our school. What could you do to bring warmth and light to them today?</a:t>
            </a:r>
          </a:p>
          <a:p>
            <a:pPr algn="ctr"/>
            <a:endParaRPr lang="en-GB" sz="2400" dirty="0">
              <a:solidFill>
                <a:schemeClr val="bg1"/>
              </a:solidFill>
              <a:latin typeface="Arial Rounded MT Bold" panose="020F0704030504030204" pitchFamily="34" charset="0"/>
              <a:cs typeface="Calibri" panose="020F0502020204030204" pitchFamily="34" charset="0"/>
            </a:endParaRPr>
          </a:p>
          <a:p>
            <a:pPr algn="ctr"/>
            <a:r>
              <a:rPr lang="en-GB" sz="2400" dirty="0">
                <a:solidFill>
                  <a:schemeClr val="bg1"/>
                </a:solidFill>
                <a:latin typeface="Arial Rounded MT Bold" panose="020F0704030504030204" pitchFamily="34" charset="0"/>
                <a:cs typeface="Calibri" panose="020F0502020204030204" pitchFamily="34" charset="0"/>
              </a:rPr>
              <a:t>Remember that sometimes, we all feel sad. Remember that if you feel that way, there are people around you who are there to listen to you and help in any way they can.</a:t>
            </a:r>
          </a:p>
        </p:txBody>
      </p:sp>
    </p:spTree>
    <p:extLst>
      <p:ext uri="{BB962C8B-B14F-4D97-AF65-F5344CB8AC3E}">
        <p14:creationId xmlns:p14="http://schemas.microsoft.com/office/powerpoint/2010/main" val="29959129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C009DB-9403-40A8-B81A-AD3AEFA835D9}"/>
              </a:ext>
            </a:extLst>
          </p:cNvPr>
          <p:cNvPicPr>
            <a:picLocks noChangeAspect="1"/>
          </p:cNvPicPr>
          <p:nvPr/>
        </p:nvPicPr>
        <p:blipFill>
          <a:blip r:embed="rId2"/>
          <a:stretch>
            <a:fillRect/>
          </a:stretch>
        </p:blipFill>
        <p:spPr>
          <a:xfrm>
            <a:off x="0" y="-12032"/>
            <a:ext cx="12192000" cy="6870031"/>
          </a:xfrm>
          <a:prstGeom prst="rect">
            <a:avLst/>
          </a:prstGeom>
        </p:spPr>
      </p:pic>
      <p:sp>
        <p:nvSpPr>
          <p:cNvPr id="2" name="Rectangle 1">
            <a:extLst>
              <a:ext uri="{FF2B5EF4-FFF2-40B4-BE49-F238E27FC236}">
                <a16:creationId xmlns:a16="http://schemas.microsoft.com/office/drawing/2014/main" id="{34E762A4-77F6-4F57-B3EB-C71CF632769F}"/>
              </a:ext>
            </a:extLst>
          </p:cNvPr>
          <p:cNvSpPr/>
          <p:nvPr/>
        </p:nvSpPr>
        <p:spPr>
          <a:xfrm>
            <a:off x="641350" y="597166"/>
            <a:ext cx="10909300" cy="6124754"/>
          </a:xfrm>
          <a:prstGeom prst="rect">
            <a:avLst/>
          </a:prstGeom>
        </p:spPr>
        <p:txBody>
          <a:bodyPr wrap="square">
            <a:spAutoFit/>
          </a:bodyPr>
          <a:lstStyle/>
          <a:p>
            <a:pPr algn="ctr"/>
            <a:r>
              <a:rPr lang="en-GB" sz="2800" b="1" dirty="0">
                <a:solidFill>
                  <a:schemeClr val="bg1"/>
                </a:solidFill>
                <a:latin typeface="Arial Rounded MT Bold" panose="020F0704030504030204" pitchFamily="34" charset="0"/>
              </a:rPr>
              <a:t>Dear God,</a:t>
            </a:r>
          </a:p>
          <a:p>
            <a:pPr algn="ctr"/>
            <a:br>
              <a:rPr lang="en-GB" sz="2800" b="1" dirty="0">
                <a:solidFill>
                  <a:schemeClr val="bg1"/>
                </a:solidFill>
                <a:latin typeface="Arial Rounded MT Bold" panose="020F0704030504030204" pitchFamily="34" charset="0"/>
              </a:rPr>
            </a:br>
            <a:r>
              <a:rPr lang="en-GB" sz="2800" b="1" dirty="0">
                <a:solidFill>
                  <a:schemeClr val="bg1"/>
                </a:solidFill>
                <a:latin typeface="Arial Rounded MT Bold" panose="020F0704030504030204" pitchFamily="34" charset="0"/>
              </a:rPr>
              <a:t>Thank you that we can all make a difference to the people we meet every day.</a:t>
            </a:r>
          </a:p>
          <a:p>
            <a:pPr algn="ctr"/>
            <a:endParaRPr lang="en-GB" sz="2800" b="1" dirty="0">
              <a:solidFill>
                <a:schemeClr val="bg1"/>
              </a:solidFill>
              <a:latin typeface="Arial Rounded MT Bold" panose="020F0704030504030204" pitchFamily="34" charset="0"/>
            </a:endParaRPr>
          </a:p>
          <a:p>
            <a:pPr algn="ctr"/>
            <a:br>
              <a:rPr lang="en-GB" sz="2800" b="1" dirty="0">
                <a:solidFill>
                  <a:schemeClr val="bg1"/>
                </a:solidFill>
                <a:latin typeface="Arial Rounded MT Bold" panose="020F0704030504030204" pitchFamily="34" charset="0"/>
              </a:rPr>
            </a:br>
            <a:r>
              <a:rPr lang="en-GB" sz="2800" b="1" dirty="0">
                <a:solidFill>
                  <a:schemeClr val="bg1"/>
                </a:solidFill>
                <a:latin typeface="Arial Rounded MT Bold" panose="020F0704030504030204" pitchFamily="34" charset="0"/>
              </a:rPr>
              <a:t>Thank you that, through our generosity and kindness, we can make a difference to the lives of people who live far away.</a:t>
            </a:r>
          </a:p>
          <a:p>
            <a:pPr algn="ctr"/>
            <a:endParaRPr lang="en-GB" sz="2800" b="1" dirty="0">
              <a:solidFill>
                <a:schemeClr val="bg1"/>
              </a:solidFill>
              <a:latin typeface="Arial Rounded MT Bold" panose="020F0704030504030204" pitchFamily="34" charset="0"/>
            </a:endParaRPr>
          </a:p>
          <a:p>
            <a:pPr algn="ctr"/>
            <a:br>
              <a:rPr lang="en-GB" sz="2800" b="1" dirty="0">
                <a:solidFill>
                  <a:schemeClr val="bg1"/>
                </a:solidFill>
                <a:latin typeface="Arial Rounded MT Bold" panose="020F0704030504030204" pitchFamily="34" charset="0"/>
              </a:rPr>
            </a:br>
            <a:r>
              <a:rPr lang="en-GB" sz="2800" b="1" dirty="0">
                <a:solidFill>
                  <a:schemeClr val="bg1"/>
                </a:solidFill>
                <a:latin typeface="Arial Rounded MT Bold" panose="020F0704030504030204" pitchFamily="34" charset="0"/>
              </a:rPr>
              <a:t>Please help us to be people who always think about others and help us to bring light and warmth into people’s lives.</a:t>
            </a:r>
          </a:p>
          <a:p>
            <a:pPr algn="ctr"/>
            <a:br>
              <a:rPr lang="en-GB" sz="2800" b="1" dirty="0">
                <a:solidFill>
                  <a:schemeClr val="bg1"/>
                </a:solidFill>
                <a:latin typeface="Arial Rounded MT Bold" panose="020F0704030504030204" pitchFamily="34" charset="0"/>
              </a:rPr>
            </a:br>
            <a:r>
              <a:rPr lang="en-GB" sz="2800" b="1" dirty="0">
                <a:solidFill>
                  <a:schemeClr val="bg1"/>
                </a:solidFill>
                <a:latin typeface="Arial Rounded MT Bold" panose="020F0704030504030204" pitchFamily="34" charset="0"/>
              </a:rPr>
              <a:t>Amen.</a:t>
            </a:r>
            <a:endParaRPr lang="en-GB" sz="2800" b="1" dirty="0">
              <a:solidFill>
                <a:schemeClr val="bg1"/>
              </a:solidFill>
              <a:latin typeface="Arial Rounded MT Bold" panose="020F0704030504030204" pitchFamily="34" charset="0"/>
              <a:cs typeface="Calibri" panose="020F0502020204030204" pitchFamily="34" charset="0"/>
            </a:endParaRPr>
          </a:p>
        </p:txBody>
      </p:sp>
    </p:spTree>
    <p:extLst>
      <p:ext uri="{BB962C8B-B14F-4D97-AF65-F5344CB8AC3E}">
        <p14:creationId xmlns:p14="http://schemas.microsoft.com/office/powerpoint/2010/main" val="2675973887"/>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774EE7A-CF58-4099-97E6-B69FCCCF50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509B2CF-A6FC-458F-89A1-C94BF2676A0E}">
  <ds:schemaRefs>
    <ds:schemaRef ds:uri="http://schemas.microsoft.com/sharepoint/v3/contenttype/forms"/>
  </ds:schemaRefs>
</ds:datastoreItem>
</file>

<file path=customXml/itemProps3.xml><?xml version="1.0" encoding="utf-8"?>
<ds:datastoreItem xmlns:ds="http://schemas.openxmlformats.org/officeDocument/2006/customXml" ds:itemID="{A95B45EB-7911-4728-B021-8C3AA3E6D77B}">
  <ds:schemaRefs>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terms/"/>
    <ds:schemaRef ds:uri="a0c7fa71-570b-4d2e-a005-0d34dc952117"/>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117</TotalTime>
  <Words>436</Words>
  <Application>Microsoft Office PowerPoint</Application>
  <PresentationFormat>Widescreen</PresentationFormat>
  <Paragraphs>35</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Arial Rounded MT Bold</vt:lpstr>
      <vt:lpstr>Calibri</vt:lpstr>
      <vt:lpstr>Calisto MT</vt:lpstr>
      <vt:lpstr>Times New Roman</vt:lpstr>
      <vt:lpstr>Univers Condensed</vt:lpstr>
      <vt:lpstr>ChronicleVTI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Parkinson</dc:creator>
  <cp:lastModifiedBy>Fiona Booth</cp:lastModifiedBy>
  <cp:revision>30</cp:revision>
  <dcterms:created xsi:type="dcterms:W3CDTF">2021-03-19T15:48:38Z</dcterms:created>
  <dcterms:modified xsi:type="dcterms:W3CDTF">2021-06-08T12:11:46Z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