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390" r:id="rId5"/>
    <p:sldId id="361" r:id="rId6"/>
    <p:sldId id="397" r:id="rId7"/>
    <p:sldId id="411" r:id="rId8"/>
    <p:sldId id="412" r:id="rId9"/>
    <p:sldId id="395" r:id="rId10"/>
    <p:sldId id="399" r:id="rId11"/>
    <p:sldId id="394" r:id="rId12"/>
    <p:sldId id="413" r:id="rId13"/>
    <p:sldId id="393" r:id="rId14"/>
    <p:sldId id="401" r:id="rId15"/>
    <p:sldId id="404" r:id="rId16"/>
    <p:sldId id="402" r:id="rId17"/>
    <p:sldId id="405" r:id="rId18"/>
    <p:sldId id="314" r:id="rId19"/>
    <p:sldId id="406" r:id="rId20"/>
    <p:sldId id="396" r:id="rId21"/>
    <p:sldId id="409" r:id="rId22"/>
    <p:sldId id="410" r:id="rId23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00"/>
    <a:srgbClr val="CB3DB7"/>
    <a:srgbClr val="EAB0E2"/>
    <a:srgbClr val="CC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17292A2E-F333-43FB-9621-5CBBE7FDCDCB}" styleName="Light Style 2 - Accent 4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</a:tcStyle>
    </a:band1H>
    <a:band1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1V>
    <a:band2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4"/>
        </a:fillRef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85" d="100"/>
          <a:sy n="85" d="100"/>
        </p:scale>
        <p:origin x="966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theme" Target="theme/theme1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presProps" Target="pres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02/02/2021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686816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02/02/2021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46660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02/02/2021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11694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02/02/2021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313891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02/02/2021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13319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02/02/2021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83800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02/02/2021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10637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02/02/2021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3876090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02/02/2021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58489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02/02/2021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17486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02/02/2021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39993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43C518-2E58-4E98-8F61-29A47E1D445A}" type="datetimeFigureOut">
              <a:rPr lang="en-GB" smtClean="0"/>
              <a:t>02/02/2021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24114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C0CD6503-388C-4F9E-9FB0-9053D8579D01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rgbClr val="E7E6E6">
                    <a:lumMod val="50000"/>
                  </a:srgbClr>
                </a:solidFill>
                <a:latin typeface="Century Gothic" panose="020B0502020202020204" pitchFamily="34" charset="0"/>
              </a:rPr>
              <a:t>Year 1 – Autumn Block 4 – Capital Letters 1</a:t>
            </a:r>
          </a:p>
          <a:p>
            <a:pPr lvl="0" algn="ctr"/>
            <a:br>
              <a:rPr lang="en-GB" b="1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</a:br>
            <a:endParaRPr lang="en-GB" b="1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4000" b="1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4000" b="1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 algn="ctr"/>
            <a:r>
              <a:rPr lang="en-GB" sz="4000" b="1" dirty="0">
                <a:solidFill>
                  <a:schemeClr val="bg2">
                    <a:lumMod val="25000"/>
                  </a:schemeClr>
                </a:solidFill>
                <a:latin typeface="Century Gothic" panose="020B0502020202020204" pitchFamily="34" charset="0"/>
              </a:rPr>
              <a:t>Step 1: Recognising and Forming Capital Letters</a:t>
            </a:r>
            <a:endParaRPr lang="en-GB" sz="105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8790CF44-69E6-49AB-AED7-2EC2B3A40B87}"/>
              </a:ext>
            </a:extLst>
          </p:cNvPr>
          <p:cNvGrpSpPr/>
          <p:nvPr/>
        </p:nvGrpSpPr>
        <p:grpSpPr>
          <a:xfrm>
            <a:off x="71150" y="6454317"/>
            <a:ext cx="1221541" cy="403587"/>
            <a:chOff x="79696" y="6454317"/>
            <a:chExt cx="1221541" cy="403587"/>
          </a:xfrm>
        </p:grpSpPr>
        <p:sp>
          <p:nvSpPr>
            <p:cNvPr id="8" name="TextBox 8">
              <a:extLst>
                <a:ext uri="{FF2B5EF4-FFF2-40B4-BE49-F238E27FC236}">
                  <a16:creationId xmlns:a16="http://schemas.microsoft.com/office/drawing/2014/main" id="{3CFAB5CB-3834-4EA1-A10B-B507F333453A}"/>
                </a:ext>
              </a:extLst>
            </p:cNvPr>
            <p:cNvSpPr txBox="1"/>
            <p:nvPr/>
          </p:nvSpPr>
          <p:spPr>
            <a:xfrm>
              <a:off x="79696" y="6688627"/>
              <a:ext cx="1221541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b="1" dirty="0">
                  <a:latin typeface="Century Gothic" panose="020B0502020202020204" pitchFamily="34" charset="0"/>
                  <a:cs typeface="Arial" panose="020B0604020202020204" pitchFamily="34" charset="0"/>
                </a:rPr>
                <a:t>© Classroom Secrets Limited 2018</a:t>
              </a:r>
            </a:p>
          </p:txBody>
        </p:sp>
        <p:pic>
          <p:nvPicPr>
            <p:cNvPr id="9" name="Picture 8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B13EF132-55AD-4E34-94C8-4B97AF8DCA97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685" y="6454317"/>
              <a:ext cx="1174025" cy="278902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40110003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Introduction</a:t>
            </a:r>
            <a:endParaRPr lang="en-GB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Sort the letters into the table below.</a:t>
            </a:r>
          </a:p>
          <a:p>
            <a:pPr algn="ctr"/>
            <a:endParaRPr lang="en-GB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marL="88900" algn="ctr"/>
            <a:endParaRPr lang="en-GB" sz="2800" dirty="0">
              <a:solidFill>
                <a:schemeClr val="bg2">
                  <a:lumMod val="25000"/>
                </a:schemeClr>
              </a:solidFill>
              <a:latin typeface="SassoonCRInfantMedium" panose="02000603020000020003" pitchFamily="2" charset="0"/>
            </a:endParaRPr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C4783E71-408E-4FA1-B4C0-A1947FD4BD01}"/>
              </a:ext>
            </a:extLst>
          </p:cNvPr>
          <p:cNvSpPr/>
          <p:nvPr/>
        </p:nvSpPr>
        <p:spPr>
          <a:xfrm>
            <a:off x="1490720" y="4662334"/>
            <a:ext cx="604381" cy="438411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A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5B6C4267-2770-4959-82D0-580FCB49884A}"/>
              </a:ext>
            </a:extLst>
          </p:cNvPr>
          <p:cNvSpPr/>
          <p:nvPr/>
        </p:nvSpPr>
        <p:spPr>
          <a:xfrm>
            <a:off x="3469499" y="5151959"/>
            <a:ext cx="604381" cy="438411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g</a:t>
            </a:r>
          </a:p>
        </p:txBody>
      </p:sp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FB4432C9-9975-466E-9CF8-05C4BF9FDB94}"/>
              </a:ext>
            </a:extLst>
          </p:cNvPr>
          <p:cNvSpPr/>
          <p:nvPr/>
        </p:nvSpPr>
        <p:spPr>
          <a:xfrm>
            <a:off x="2150313" y="5151959"/>
            <a:ext cx="604381" cy="438411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O</a:t>
            </a:r>
          </a:p>
        </p:txBody>
      </p:sp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id="{F782B749-1B9A-49FE-981C-9B19C148F688}"/>
              </a:ext>
            </a:extLst>
          </p:cNvPr>
          <p:cNvSpPr/>
          <p:nvPr/>
        </p:nvSpPr>
        <p:spPr>
          <a:xfrm>
            <a:off x="2809906" y="4662333"/>
            <a:ext cx="604381" cy="438411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f</a:t>
            </a:r>
          </a:p>
        </p:txBody>
      </p:sp>
      <p:sp>
        <p:nvSpPr>
          <p:cNvPr id="13" name="Rectangle: Rounded Corners 12">
            <a:extLst>
              <a:ext uri="{FF2B5EF4-FFF2-40B4-BE49-F238E27FC236}">
                <a16:creationId xmlns:a16="http://schemas.microsoft.com/office/drawing/2014/main" id="{55A2C8AA-F580-4E6E-B99C-2CBA0E6B0099}"/>
              </a:ext>
            </a:extLst>
          </p:cNvPr>
          <p:cNvSpPr/>
          <p:nvPr/>
        </p:nvSpPr>
        <p:spPr>
          <a:xfrm>
            <a:off x="4185717" y="4662334"/>
            <a:ext cx="604381" cy="438411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C</a:t>
            </a:r>
          </a:p>
        </p:txBody>
      </p:sp>
      <p:sp>
        <p:nvSpPr>
          <p:cNvPr id="14" name="Rectangle: Rounded Corners 13">
            <a:extLst>
              <a:ext uri="{FF2B5EF4-FFF2-40B4-BE49-F238E27FC236}">
                <a16:creationId xmlns:a16="http://schemas.microsoft.com/office/drawing/2014/main" id="{451AED0F-FD30-4825-A20F-04CFD59BDB5D}"/>
              </a:ext>
            </a:extLst>
          </p:cNvPr>
          <p:cNvSpPr/>
          <p:nvPr/>
        </p:nvSpPr>
        <p:spPr>
          <a:xfrm>
            <a:off x="6164496" y="5151959"/>
            <a:ext cx="604381" cy="438411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m</a:t>
            </a:r>
          </a:p>
        </p:txBody>
      </p:sp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1D17B503-30C1-48CD-B2D7-150A6979C4CF}"/>
              </a:ext>
            </a:extLst>
          </p:cNvPr>
          <p:cNvSpPr/>
          <p:nvPr/>
        </p:nvSpPr>
        <p:spPr>
          <a:xfrm>
            <a:off x="4845310" y="5151959"/>
            <a:ext cx="604381" cy="438411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n</a:t>
            </a:r>
          </a:p>
        </p:txBody>
      </p:sp>
      <p:sp>
        <p:nvSpPr>
          <p:cNvPr id="20" name="Rectangle: Rounded Corners 19">
            <a:extLst>
              <a:ext uri="{FF2B5EF4-FFF2-40B4-BE49-F238E27FC236}">
                <a16:creationId xmlns:a16="http://schemas.microsoft.com/office/drawing/2014/main" id="{DB049AB2-4394-45C2-B8C1-52FDD2BDC897}"/>
              </a:ext>
            </a:extLst>
          </p:cNvPr>
          <p:cNvSpPr/>
          <p:nvPr/>
        </p:nvSpPr>
        <p:spPr>
          <a:xfrm>
            <a:off x="5504903" y="4662333"/>
            <a:ext cx="604381" cy="438411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L</a:t>
            </a:r>
          </a:p>
        </p:txBody>
      </p:sp>
      <p:sp>
        <p:nvSpPr>
          <p:cNvPr id="21" name="Rectangle: Rounded Corners 20">
            <a:extLst>
              <a:ext uri="{FF2B5EF4-FFF2-40B4-BE49-F238E27FC236}">
                <a16:creationId xmlns:a16="http://schemas.microsoft.com/office/drawing/2014/main" id="{ED1A3051-A01C-4CB2-B449-7644D5B12CB5}"/>
              </a:ext>
            </a:extLst>
          </p:cNvPr>
          <p:cNvSpPr/>
          <p:nvPr/>
        </p:nvSpPr>
        <p:spPr>
          <a:xfrm>
            <a:off x="1492808" y="5757319"/>
            <a:ext cx="604381" cy="438411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w</a:t>
            </a:r>
          </a:p>
        </p:txBody>
      </p:sp>
      <p:sp>
        <p:nvSpPr>
          <p:cNvPr id="22" name="Rectangle: Rounded Corners 21">
            <a:extLst>
              <a:ext uri="{FF2B5EF4-FFF2-40B4-BE49-F238E27FC236}">
                <a16:creationId xmlns:a16="http://schemas.microsoft.com/office/drawing/2014/main" id="{1CD8B3B8-ED51-4AA1-BE04-3120E11BB082}"/>
              </a:ext>
            </a:extLst>
          </p:cNvPr>
          <p:cNvSpPr/>
          <p:nvPr/>
        </p:nvSpPr>
        <p:spPr>
          <a:xfrm>
            <a:off x="6967674" y="5757318"/>
            <a:ext cx="604381" cy="438411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T</a:t>
            </a: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1C414FBE-BEC9-4DB1-AFBE-6F2AC4F64BAB}"/>
              </a:ext>
            </a:extLst>
          </p:cNvPr>
          <p:cNvSpPr/>
          <p:nvPr/>
        </p:nvSpPr>
        <p:spPr>
          <a:xfrm>
            <a:off x="6974911" y="4668668"/>
            <a:ext cx="604381" cy="438411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D</a:t>
            </a:r>
          </a:p>
        </p:txBody>
      </p:sp>
      <p:sp>
        <p:nvSpPr>
          <p:cNvPr id="24" name="Rectangle: Rounded Corners 23">
            <a:extLst>
              <a:ext uri="{FF2B5EF4-FFF2-40B4-BE49-F238E27FC236}">
                <a16:creationId xmlns:a16="http://schemas.microsoft.com/office/drawing/2014/main" id="{0E7B6263-48A1-43A3-8137-912104693FFD}"/>
              </a:ext>
            </a:extLst>
          </p:cNvPr>
          <p:cNvSpPr/>
          <p:nvPr/>
        </p:nvSpPr>
        <p:spPr>
          <a:xfrm>
            <a:off x="2811994" y="5757318"/>
            <a:ext cx="604381" cy="438411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a</a:t>
            </a: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0C5BCB9B-68B4-43F4-8407-6759940362E7}"/>
              </a:ext>
            </a:extLst>
          </p:cNvPr>
          <p:cNvSpPr/>
          <p:nvPr/>
        </p:nvSpPr>
        <p:spPr>
          <a:xfrm>
            <a:off x="4187805" y="5757319"/>
            <a:ext cx="604381" cy="438411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s</a:t>
            </a:r>
          </a:p>
        </p:txBody>
      </p:sp>
      <p:sp>
        <p:nvSpPr>
          <p:cNvPr id="26" name="Rectangle: Rounded Corners 25">
            <a:extLst>
              <a:ext uri="{FF2B5EF4-FFF2-40B4-BE49-F238E27FC236}">
                <a16:creationId xmlns:a16="http://schemas.microsoft.com/office/drawing/2014/main" id="{7297D3EC-C2F9-445E-9BB9-344EAF1C09A4}"/>
              </a:ext>
            </a:extLst>
          </p:cNvPr>
          <p:cNvSpPr/>
          <p:nvPr/>
        </p:nvSpPr>
        <p:spPr>
          <a:xfrm>
            <a:off x="5506991" y="5757318"/>
            <a:ext cx="604381" cy="438411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B</a:t>
            </a:r>
          </a:p>
        </p:txBody>
      </p:sp>
      <p:grpSp>
        <p:nvGrpSpPr>
          <p:cNvPr id="28" name="Group 27">
            <a:extLst>
              <a:ext uri="{FF2B5EF4-FFF2-40B4-BE49-F238E27FC236}">
                <a16:creationId xmlns:a16="http://schemas.microsoft.com/office/drawing/2014/main" id="{B4CAF17A-FB0E-465D-9A17-18C06C3A79D2}"/>
              </a:ext>
            </a:extLst>
          </p:cNvPr>
          <p:cNvGrpSpPr/>
          <p:nvPr/>
        </p:nvGrpSpPr>
        <p:grpSpPr>
          <a:xfrm>
            <a:off x="71150" y="6454317"/>
            <a:ext cx="1221541" cy="403587"/>
            <a:chOff x="79696" y="6454317"/>
            <a:chExt cx="1221541" cy="403587"/>
          </a:xfrm>
        </p:grpSpPr>
        <p:sp>
          <p:nvSpPr>
            <p:cNvPr id="29" name="TextBox 8">
              <a:extLst>
                <a:ext uri="{FF2B5EF4-FFF2-40B4-BE49-F238E27FC236}">
                  <a16:creationId xmlns:a16="http://schemas.microsoft.com/office/drawing/2014/main" id="{865A508C-416F-48F6-A3AB-C7CAA004ADBE}"/>
                </a:ext>
              </a:extLst>
            </p:cNvPr>
            <p:cNvSpPr txBox="1"/>
            <p:nvPr/>
          </p:nvSpPr>
          <p:spPr>
            <a:xfrm>
              <a:off x="79696" y="6688627"/>
              <a:ext cx="1221541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b="1" dirty="0">
                  <a:latin typeface="Century Gothic" panose="020B0502020202020204" pitchFamily="34" charset="0"/>
                  <a:cs typeface="Arial" panose="020B0604020202020204" pitchFamily="34" charset="0"/>
                </a:rPr>
                <a:t>© Classroom Secrets Limited 2018</a:t>
              </a:r>
            </a:p>
          </p:txBody>
        </p:sp>
        <p:pic>
          <p:nvPicPr>
            <p:cNvPr id="30" name="Picture 29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E7EFB789-1942-4F6F-887B-AECF92158DA7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685" y="6454317"/>
              <a:ext cx="1174025" cy="278902"/>
            </a:xfrm>
            <a:prstGeom prst="rect">
              <a:avLst/>
            </a:prstGeom>
          </p:spPr>
        </p:pic>
      </p:grpSp>
      <p:graphicFrame>
        <p:nvGraphicFramePr>
          <p:cNvPr id="31" name="Table 30">
            <a:extLst>
              <a:ext uri="{FF2B5EF4-FFF2-40B4-BE49-F238E27FC236}">
                <a16:creationId xmlns:a16="http://schemas.microsoft.com/office/drawing/2014/main" id="{88651268-413C-427D-A5FA-8B87225900A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48436587"/>
              </p:ext>
            </p:extLst>
          </p:nvPr>
        </p:nvGraphicFramePr>
        <p:xfrm>
          <a:off x="1613781" y="1721440"/>
          <a:ext cx="5792400" cy="273951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965400">
                  <a:extLst>
                    <a:ext uri="{9D8B030D-6E8A-4147-A177-3AD203B41FA5}">
                      <a16:colId xmlns:a16="http://schemas.microsoft.com/office/drawing/2014/main" val="3464548295"/>
                    </a:ext>
                  </a:extLst>
                </a:gridCol>
                <a:gridCol w="965400">
                  <a:extLst>
                    <a:ext uri="{9D8B030D-6E8A-4147-A177-3AD203B41FA5}">
                      <a16:colId xmlns:a16="http://schemas.microsoft.com/office/drawing/2014/main" val="2251492781"/>
                    </a:ext>
                  </a:extLst>
                </a:gridCol>
                <a:gridCol w="965400">
                  <a:extLst>
                    <a:ext uri="{9D8B030D-6E8A-4147-A177-3AD203B41FA5}">
                      <a16:colId xmlns:a16="http://schemas.microsoft.com/office/drawing/2014/main" val="506503077"/>
                    </a:ext>
                  </a:extLst>
                </a:gridCol>
                <a:gridCol w="965400">
                  <a:extLst>
                    <a:ext uri="{9D8B030D-6E8A-4147-A177-3AD203B41FA5}">
                      <a16:colId xmlns:a16="http://schemas.microsoft.com/office/drawing/2014/main" val="2090017233"/>
                    </a:ext>
                  </a:extLst>
                </a:gridCol>
                <a:gridCol w="965400">
                  <a:extLst>
                    <a:ext uri="{9D8B030D-6E8A-4147-A177-3AD203B41FA5}">
                      <a16:colId xmlns:a16="http://schemas.microsoft.com/office/drawing/2014/main" val="550527099"/>
                    </a:ext>
                  </a:extLst>
                </a:gridCol>
                <a:gridCol w="965400">
                  <a:extLst>
                    <a:ext uri="{9D8B030D-6E8A-4147-A177-3AD203B41FA5}">
                      <a16:colId xmlns:a16="http://schemas.microsoft.com/office/drawing/2014/main" val="1017426986"/>
                    </a:ext>
                  </a:extLst>
                </a:gridCol>
              </a:tblGrid>
              <a:tr h="684878">
                <a:tc gridSpan="3"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Capital letters</a:t>
                      </a:r>
                    </a:p>
                  </a:txBody>
                  <a:tcPr marL="116106" marR="116106" marT="58053" marB="58053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Lower case letters</a:t>
                      </a:r>
                    </a:p>
                  </a:txBody>
                  <a:tcPr marL="116106" marR="116106" marT="58053" marB="58053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1095139"/>
                  </a:ext>
                </a:extLst>
              </a:tr>
              <a:tr h="684878">
                <a:tc>
                  <a:txBody>
                    <a:bodyPr/>
                    <a:lstStyle/>
                    <a:p>
                      <a:endParaRPr lang="en-GB" sz="23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116106" marR="116106" marT="58053" marB="5805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3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116106" marR="116106" marT="58053" marB="58053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3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116106" marR="116106" marT="58053" marB="58053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3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116106" marR="116106" marT="58053" marB="5805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3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116106" marR="116106" marT="58053" marB="58053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3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116106" marR="116106" marT="58053" marB="58053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22944060"/>
                  </a:ext>
                </a:extLst>
              </a:tr>
              <a:tr h="684878">
                <a:tc>
                  <a:txBody>
                    <a:bodyPr/>
                    <a:lstStyle/>
                    <a:p>
                      <a:endParaRPr lang="en-GB" sz="23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116106" marR="116106" marT="58053" marB="5805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3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116106" marR="116106" marT="58053" marB="58053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3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116106" marR="116106" marT="58053" marB="58053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3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116106" marR="116106" marT="58053" marB="5805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3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116106" marR="116106" marT="58053" marB="58053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3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116106" marR="116106" marT="58053" marB="58053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90768197"/>
                  </a:ext>
                </a:extLst>
              </a:tr>
              <a:tr h="684878">
                <a:tc>
                  <a:txBody>
                    <a:bodyPr/>
                    <a:lstStyle/>
                    <a:p>
                      <a:endParaRPr lang="en-GB" sz="23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116106" marR="116106" marT="58053" marB="5805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3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116106" marR="116106" marT="58053" marB="58053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3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116106" marR="116106" marT="58053" marB="58053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3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116106" marR="116106" marT="58053" marB="5805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3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116106" marR="116106" marT="58053" marB="58053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3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116106" marR="116106" marT="58053" marB="58053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5385024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03505275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Introduction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Sort the letters into the table below.</a:t>
            </a:r>
          </a:p>
          <a:p>
            <a:pPr algn="ctr"/>
            <a:endParaRPr lang="en-GB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marL="88900" algn="ctr"/>
            <a:endParaRPr lang="en-GB" sz="2800" dirty="0">
              <a:solidFill>
                <a:schemeClr val="bg2">
                  <a:lumMod val="25000"/>
                </a:schemeClr>
              </a:solidFill>
              <a:latin typeface="SassoonCRInfantMedium" panose="02000603020000020003" pitchFamily="2" charset="0"/>
            </a:endParaRPr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03FF4C14-7461-4642-BEEF-AFD996887BA5}"/>
              </a:ext>
            </a:extLst>
          </p:cNvPr>
          <p:cNvGrpSpPr/>
          <p:nvPr/>
        </p:nvGrpSpPr>
        <p:grpSpPr>
          <a:xfrm>
            <a:off x="71150" y="6454317"/>
            <a:ext cx="1221541" cy="403587"/>
            <a:chOff x="79696" y="6454317"/>
            <a:chExt cx="1221541" cy="403587"/>
          </a:xfrm>
        </p:grpSpPr>
        <p:sp>
          <p:nvSpPr>
            <p:cNvPr id="8" name="TextBox 8">
              <a:extLst>
                <a:ext uri="{FF2B5EF4-FFF2-40B4-BE49-F238E27FC236}">
                  <a16:creationId xmlns:a16="http://schemas.microsoft.com/office/drawing/2014/main" id="{15FC1280-9FDB-477D-A220-A25143A1DB93}"/>
                </a:ext>
              </a:extLst>
            </p:cNvPr>
            <p:cNvSpPr txBox="1"/>
            <p:nvPr/>
          </p:nvSpPr>
          <p:spPr>
            <a:xfrm>
              <a:off x="79696" y="6688627"/>
              <a:ext cx="1221541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b="1" dirty="0">
                  <a:latin typeface="Century Gothic" panose="020B0502020202020204" pitchFamily="34" charset="0"/>
                  <a:cs typeface="Arial" panose="020B0604020202020204" pitchFamily="34" charset="0"/>
                </a:rPr>
                <a:t>© Classroom Secrets Limited 2018</a:t>
              </a:r>
            </a:p>
          </p:txBody>
        </p:sp>
        <p:pic>
          <p:nvPicPr>
            <p:cNvPr id="9" name="Picture 8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97357A04-9021-4591-B0C4-141DE6ED8F1E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685" y="6454317"/>
              <a:ext cx="1174025" cy="278902"/>
            </a:xfrm>
            <a:prstGeom prst="rect">
              <a:avLst/>
            </a:prstGeom>
          </p:spPr>
        </p:pic>
      </p:grpSp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73B7CEE5-3784-48B2-8315-6CB3E205516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5948146"/>
              </p:ext>
            </p:extLst>
          </p:nvPr>
        </p:nvGraphicFramePr>
        <p:xfrm>
          <a:off x="1613781" y="1721440"/>
          <a:ext cx="5792400" cy="273951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965400">
                  <a:extLst>
                    <a:ext uri="{9D8B030D-6E8A-4147-A177-3AD203B41FA5}">
                      <a16:colId xmlns:a16="http://schemas.microsoft.com/office/drawing/2014/main" val="3464548295"/>
                    </a:ext>
                  </a:extLst>
                </a:gridCol>
                <a:gridCol w="965400">
                  <a:extLst>
                    <a:ext uri="{9D8B030D-6E8A-4147-A177-3AD203B41FA5}">
                      <a16:colId xmlns:a16="http://schemas.microsoft.com/office/drawing/2014/main" val="2251492781"/>
                    </a:ext>
                  </a:extLst>
                </a:gridCol>
                <a:gridCol w="965400">
                  <a:extLst>
                    <a:ext uri="{9D8B030D-6E8A-4147-A177-3AD203B41FA5}">
                      <a16:colId xmlns:a16="http://schemas.microsoft.com/office/drawing/2014/main" val="506503077"/>
                    </a:ext>
                  </a:extLst>
                </a:gridCol>
                <a:gridCol w="965400">
                  <a:extLst>
                    <a:ext uri="{9D8B030D-6E8A-4147-A177-3AD203B41FA5}">
                      <a16:colId xmlns:a16="http://schemas.microsoft.com/office/drawing/2014/main" val="2090017233"/>
                    </a:ext>
                  </a:extLst>
                </a:gridCol>
                <a:gridCol w="965400">
                  <a:extLst>
                    <a:ext uri="{9D8B030D-6E8A-4147-A177-3AD203B41FA5}">
                      <a16:colId xmlns:a16="http://schemas.microsoft.com/office/drawing/2014/main" val="550527099"/>
                    </a:ext>
                  </a:extLst>
                </a:gridCol>
                <a:gridCol w="965400">
                  <a:extLst>
                    <a:ext uri="{9D8B030D-6E8A-4147-A177-3AD203B41FA5}">
                      <a16:colId xmlns:a16="http://schemas.microsoft.com/office/drawing/2014/main" val="1017426986"/>
                    </a:ext>
                  </a:extLst>
                </a:gridCol>
              </a:tblGrid>
              <a:tr h="684878">
                <a:tc gridSpan="3"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Capital letters</a:t>
                      </a:r>
                    </a:p>
                  </a:txBody>
                  <a:tcPr marL="116106" marR="116106" marT="58053" marB="58053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Lower case letters</a:t>
                      </a:r>
                    </a:p>
                  </a:txBody>
                  <a:tcPr marL="116106" marR="116106" marT="58053" marB="58053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1095139"/>
                  </a:ext>
                </a:extLst>
              </a:tr>
              <a:tr h="684878">
                <a:tc>
                  <a:txBody>
                    <a:bodyPr/>
                    <a:lstStyle/>
                    <a:p>
                      <a:r>
                        <a:rPr lang="en-GB" sz="20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A     </a:t>
                      </a:r>
                    </a:p>
                  </a:txBody>
                  <a:tcPr marL="116106" marR="116106" marT="58053" marB="5805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20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D</a:t>
                      </a:r>
                    </a:p>
                  </a:txBody>
                  <a:tcPr marL="116106" marR="116106" marT="58053" marB="58053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0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116106" marR="116106" marT="58053" marB="58053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20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f</a:t>
                      </a:r>
                    </a:p>
                  </a:txBody>
                  <a:tcPr marL="116106" marR="116106" marT="58053" marB="5805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20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m</a:t>
                      </a:r>
                    </a:p>
                  </a:txBody>
                  <a:tcPr marL="116106" marR="116106" marT="58053" marB="58053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0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116106" marR="116106" marT="58053" marB="58053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22944060"/>
                  </a:ext>
                </a:extLst>
              </a:tr>
              <a:tr h="684878">
                <a:tc>
                  <a:txBody>
                    <a:bodyPr/>
                    <a:lstStyle/>
                    <a:p>
                      <a:r>
                        <a:rPr lang="en-GB" sz="20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C</a:t>
                      </a:r>
                    </a:p>
                  </a:txBody>
                  <a:tcPr marL="116106" marR="116106" marT="58053" marB="5805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20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O</a:t>
                      </a:r>
                    </a:p>
                  </a:txBody>
                  <a:tcPr marL="116106" marR="116106" marT="58053" marB="58053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20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T</a:t>
                      </a:r>
                    </a:p>
                  </a:txBody>
                  <a:tcPr marL="116106" marR="116106" marT="58053" marB="58053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20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g</a:t>
                      </a:r>
                    </a:p>
                  </a:txBody>
                  <a:tcPr marL="116106" marR="116106" marT="58053" marB="5805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20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w</a:t>
                      </a:r>
                    </a:p>
                  </a:txBody>
                  <a:tcPr marL="116106" marR="116106" marT="58053" marB="58053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20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s</a:t>
                      </a:r>
                    </a:p>
                  </a:txBody>
                  <a:tcPr marL="116106" marR="116106" marT="58053" marB="58053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90768197"/>
                  </a:ext>
                </a:extLst>
              </a:tr>
              <a:tr h="684878">
                <a:tc>
                  <a:txBody>
                    <a:bodyPr/>
                    <a:lstStyle/>
                    <a:p>
                      <a:r>
                        <a:rPr lang="en-GB" sz="20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L</a:t>
                      </a:r>
                    </a:p>
                  </a:txBody>
                  <a:tcPr marL="116106" marR="116106" marT="58053" marB="5805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20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B</a:t>
                      </a:r>
                    </a:p>
                  </a:txBody>
                  <a:tcPr marL="116106" marR="116106" marT="58053" marB="58053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0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116106" marR="116106" marT="58053" marB="58053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20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n</a:t>
                      </a:r>
                    </a:p>
                  </a:txBody>
                  <a:tcPr marL="116106" marR="116106" marT="58053" marB="5805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20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a</a:t>
                      </a:r>
                    </a:p>
                  </a:txBody>
                  <a:tcPr marL="116106" marR="116106" marT="58053" marB="58053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0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116106" marR="116106" marT="58053" marB="58053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5385024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57575784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1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Match the capital letters to their lower case letters.</a:t>
            </a:r>
          </a:p>
          <a:p>
            <a:pPr algn="ctr"/>
            <a:endParaRPr lang="en-GB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marL="88900" algn="ctr"/>
            <a:endParaRPr lang="en-GB" sz="2800" dirty="0">
              <a:solidFill>
                <a:schemeClr val="bg2">
                  <a:lumMod val="25000"/>
                </a:schemeClr>
              </a:solidFill>
              <a:latin typeface="SassoonCRInfantMedium" panose="02000603020000020003" pitchFamily="2" charset="0"/>
            </a:endParaRPr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03FF4C14-7461-4642-BEEF-AFD996887BA5}"/>
              </a:ext>
            </a:extLst>
          </p:cNvPr>
          <p:cNvGrpSpPr/>
          <p:nvPr/>
        </p:nvGrpSpPr>
        <p:grpSpPr>
          <a:xfrm>
            <a:off x="71150" y="6454317"/>
            <a:ext cx="1221541" cy="403587"/>
            <a:chOff x="79696" y="6454317"/>
            <a:chExt cx="1221541" cy="403587"/>
          </a:xfrm>
        </p:grpSpPr>
        <p:sp>
          <p:nvSpPr>
            <p:cNvPr id="8" name="TextBox 8">
              <a:extLst>
                <a:ext uri="{FF2B5EF4-FFF2-40B4-BE49-F238E27FC236}">
                  <a16:creationId xmlns:a16="http://schemas.microsoft.com/office/drawing/2014/main" id="{15FC1280-9FDB-477D-A220-A25143A1DB93}"/>
                </a:ext>
              </a:extLst>
            </p:cNvPr>
            <p:cNvSpPr txBox="1"/>
            <p:nvPr/>
          </p:nvSpPr>
          <p:spPr>
            <a:xfrm>
              <a:off x="79696" y="6688627"/>
              <a:ext cx="1221541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b="1" dirty="0">
                  <a:latin typeface="Century Gothic" panose="020B0502020202020204" pitchFamily="34" charset="0"/>
                  <a:cs typeface="Arial" panose="020B0604020202020204" pitchFamily="34" charset="0"/>
                </a:rPr>
                <a:t>© Classroom Secrets Limited 2018</a:t>
              </a:r>
            </a:p>
          </p:txBody>
        </p:sp>
        <p:pic>
          <p:nvPicPr>
            <p:cNvPr id="9" name="Picture 8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97357A04-9021-4591-B0C4-141DE6ED8F1E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685" y="6454317"/>
              <a:ext cx="1174025" cy="278902"/>
            </a:xfrm>
            <a:prstGeom prst="rect">
              <a:avLst/>
            </a:prstGeom>
          </p:spPr>
        </p:pic>
      </p:grpSp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301F0729-16A1-45C9-9DA7-2287DF92E95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45605433"/>
              </p:ext>
            </p:extLst>
          </p:nvPr>
        </p:nvGraphicFramePr>
        <p:xfrm>
          <a:off x="2024098" y="1729509"/>
          <a:ext cx="5040000" cy="3420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20000">
                  <a:extLst>
                    <a:ext uri="{9D8B030D-6E8A-4147-A177-3AD203B41FA5}">
                      <a16:colId xmlns:a16="http://schemas.microsoft.com/office/drawing/2014/main" val="1097276152"/>
                    </a:ext>
                  </a:extLst>
                </a:gridCol>
                <a:gridCol w="3600000">
                  <a:extLst>
                    <a:ext uri="{9D8B030D-6E8A-4147-A177-3AD203B41FA5}">
                      <a16:colId xmlns:a16="http://schemas.microsoft.com/office/drawing/2014/main" val="2810539539"/>
                    </a:ext>
                  </a:extLst>
                </a:gridCol>
                <a:gridCol w="720000">
                  <a:extLst>
                    <a:ext uri="{9D8B030D-6E8A-4147-A177-3AD203B41FA5}">
                      <a16:colId xmlns:a16="http://schemas.microsoft.com/office/drawing/2014/main" val="3324763232"/>
                    </a:ext>
                  </a:extLst>
                </a:gridCol>
              </a:tblGrid>
              <a:tr h="720000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B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en-GB" sz="20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d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4647286"/>
                  </a:ext>
                </a:extLst>
              </a:tr>
              <a:tr h="180000">
                <a:tc>
                  <a:txBody>
                    <a:bodyPr/>
                    <a:lstStyle/>
                    <a:p>
                      <a:pPr algn="ctr"/>
                      <a:endParaRPr lang="en-GB" sz="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en-GB" sz="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01023264"/>
                  </a:ext>
                </a:extLst>
              </a:tr>
              <a:tr h="720000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u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en-GB" sz="20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b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57798217"/>
                  </a:ext>
                </a:extLst>
              </a:tr>
              <a:tr h="180000">
                <a:tc>
                  <a:txBody>
                    <a:bodyPr/>
                    <a:lstStyle/>
                    <a:p>
                      <a:pPr algn="ctr"/>
                      <a:endParaRPr lang="en-GB" sz="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en-GB" sz="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31551595"/>
                  </a:ext>
                </a:extLst>
              </a:tr>
              <a:tr h="720000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D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en-GB" sz="20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M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49307396"/>
                  </a:ext>
                </a:extLst>
              </a:tr>
              <a:tr h="180000">
                <a:tc>
                  <a:txBody>
                    <a:bodyPr/>
                    <a:lstStyle/>
                    <a:p>
                      <a:pPr algn="ctr"/>
                      <a:endParaRPr lang="en-GB" sz="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en-GB" sz="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37171891"/>
                  </a:ext>
                </a:extLst>
              </a:tr>
              <a:tr h="720000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m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en-GB" sz="20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U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5986978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6464173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1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Match the capital letters to their lower case letters.</a:t>
            </a:r>
          </a:p>
          <a:p>
            <a:pPr algn="ctr"/>
            <a:endParaRPr lang="en-GB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marL="88900" algn="ctr"/>
            <a:endParaRPr lang="en-GB" sz="2800" dirty="0">
              <a:solidFill>
                <a:schemeClr val="bg2">
                  <a:lumMod val="25000"/>
                </a:schemeClr>
              </a:solidFill>
              <a:latin typeface="SassoonCRInfantMedium" panose="02000603020000020003" pitchFamily="2" charset="0"/>
            </a:endParaRPr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03FF4C14-7461-4642-BEEF-AFD996887BA5}"/>
              </a:ext>
            </a:extLst>
          </p:cNvPr>
          <p:cNvGrpSpPr/>
          <p:nvPr/>
        </p:nvGrpSpPr>
        <p:grpSpPr>
          <a:xfrm>
            <a:off x="71150" y="6454317"/>
            <a:ext cx="1221541" cy="403587"/>
            <a:chOff x="79696" y="6454317"/>
            <a:chExt cx="1221541" cy="403587"/>
          </a:xfrm>
        </p:grpSpPr>
        <p:sp>
          <p:nvSpPr>
            <p:cNvPr id="8" name="TextBox 8">
              <a:extLst>
                <a:ext uri="{FF2B5EF4-FFF2-40B4-BE49-F238E27FC236}">
                  <a16:creationId xmlns:a16="http://schemas.microsoft.com/office/drawing/2014/main" id="{15FC1280-9FDB-477D-A220-A25143A1DB93}"/>
                </a:ext>
              </a:extLst>
            </p:cNvPr>
            <p:cNvSpPr txBox="1"/>
            <p:nvPr/>
          </p:nvSpPr>
          <p:spPr>
            <a:xfrm>
              <a:off x="79696" y="6688627"/>
              <a:ext cx="1221541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b="1" dirty="0">
                  <a:latin typeface="Century Gothic" panose="020B0502020202020204" pitchFamily="34" charset="0"/>
                  <a:cs typeface="Arial" panose="020B0604020202020204" pitchFamily="34" charset="0"/>
                </a:rPr>
                <a:t>© Classroom Secrets Limited 2018</a:t>
              </a:r>
            </a:p>
          </p:txBody>
        </p:sp>
        <p:pic>
          <p:nvPicPr>
            <p:cNvPr id="9" name="Picture 8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97357A04-9021-4591-B0C4-141DE6ED8F1E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685" y="6454317"/>
              <a:ext cx="1174025" cy="278902"/>
            </a:xfrm>
            <a:prstGeom prst="rect">
              <a:avLst/>
            </a:prstGeom>
          </p:spPr>
        </p:pic>
      </p:grp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6930BE69-88F2-419D-9B7A-AB9CA1766922}"/>
              </a:ext>
            </a:extLst>
          </p:cNvPr>
          <p:cNvCxnSpPr>
            <a:cxnSpLocks/>
          </p:cNvCxnSpPr>
          <p:nvPr/>
        </p:nvCxnSpPr>
        <p:spPr>
          <a:xfrm>
            <a:off x="2618251" y="2101416"/>
            <a:ext cx="3782549" cy="1029711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0012D2BA-084D-4A4E-B9AC-62F60171C6AF}"/>
              </a:ext>
            </a:extLst>
          </p:cNvPr>
          <p:cNvCxnSpPr>
            <a:cxnSpLocks/>
          </p:cNvCxnSpPr>
          <p:nvPr/>
        </p:nvCxnSpPr>
        <p:spPr>
          <a:xfrm flipV="1">
            <a:off x="2669366" y="2152074"/>
            <a:ext cx="3722198" cy="1884218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B23AAE9D-175D-4179-A111-8C5E110A6306}"/>
              </a:ext>
            </a:extLst>
          </p:cNvPr>
          <p:cNvCxnSpPr>
            <a:cxnSpLocks/>
          </p:cNvCxnSpPr>
          <p:nvPr/>
        </p:nvCxnSpPr>
        <p:spPr>
          <a:xfrm flipV="1">
            <a:off x="2669366" y="4036292"/>
            <a:ext cx="3731434" cy="914399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D504552B-9270-4895-BF16-A29BA03096BF}"/>
              </a:ext>
            </a:extLst>
          </p:cNvPr>
          <p:cNvCxnSpPr>
            <a:cxnSpLocks/>
          </p:cNvCxnSpPr>
          <p:nvPr/>
        </p:nvCxnSpPr>
        <p:spPr>
          <a:xfrm>
            <a:off x="2669366" y="3089650"/>
            <a:ext cx="3722198" cy="1861041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7" name="Table 16">
            <a:extLst>
              <a:ext uri="{FF2B5EF4-FFF2-40B4-BE49-F238E27FC236}">
                <a16:creationId xmlns:a16="http://schemas.microsoft.com/office/drawing/2014/main" id="{1EA5F9C3-947D-4EB5-8B72-B79DCD08468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78738976"/>
              </p:ext>
            </p:extLst>
          </p:nvPr>
        </p:nvGraphicFramePr>
        <p:xfrm>
          <a:off x="2024098" y="1729509"/>
          <a:ext cx="5040000" cy="3420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20000">
                  <a:extLst>
                    <a:ext uri="{9D8B030D-6E8A-4147-A177-3AD203B41FA5}">
                      <a16:colId xmlns:a16="http://schemas.microsoft.com/office/drawing/2014/main" val="1097276152"/>
                    </a:ext>
                  </a:extLst>
                </a:gridCol>
                <a:gridCol w="3600000">
                  <a:extLst>
                    <a:ext uri="{9D8B030D-6E8A-4147-A177-3AD203B41FA5}">
                      <a16:colId xmlns:a16="http://schemas.microsoft.com/office/drawing/2014/main" val="2810539539"/>
                    </a:ext>
                  </a:extLst>
                </a:gridCol>
                <a:gridCol w="720000">
                  <a:extLst>
                    <a:ext uri="{9D8B030D-6E8A-4147-A177-3AD203B41FA5}">
                      <a16:colId xmlns:a16="http://schemas.microsoft.com/office/drawing/2014/main" val="3324763232"/>
                    </a:ext>
                  </a:extLst>
                </a:gridCol>
              </a:tblGrid>
              <a:tr h="720000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B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en-GB" sz="20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d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4647286"/>
                  </a:ext>
                </a:extLst>
              </a:tr>
              <a:tr h="180000">
                <a:tc>
                  <a:txBody>
                    <a:bodyPr/>
                    <a:lstStyle/>
                    <a:p>
                      <a:pPr algn="ctr"/>
                      <a:endParaRPr lang="en-GB" sz="1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en-GB" sz="1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01023264"/>
                  </a:ext>
                </a:extLst>
              </a:tr>
              <a:tr h="720000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u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en-GB" sz="20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b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57798217"/>
                  </a:ext>
                </a:extLst>
              </a:tr>
              <a:tr h="180000">
                <a:tc>
                  <a:txBody>
                    <a:bodyPr/>
                    <a:lstStyle/>
                    <a:p>
                      <a:pPr algn="ctr"/>
                      <a:endParaRPr lang="en-GB" sz="1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en-GB" sz="1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31551595"/>
                  </a:ext>
                </a:extLst>
              </a:tr>
              <a:tr h="720000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D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en-GB" sz="20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M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49307396"/>
                  </a:ext>
                </a:extLst>
              </a:tr>
              <a:tr h="180000">
                <a:tc>
                  <a:txBody>
                    <a:bodyPr/>
                    <a:lstStyle/>
                    <a:p>
                      <a:pPr algn="ctr"/>
                      <a:endParaRPr lang="en-GB" sz="1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en-GB" sz="1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37171891"/>
                  </a:ext>
                </a:extLst>
              </a:tr>
              <a:tr h="720000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m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en-GB" sz="20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U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5986978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22657350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2</a:t>
            </a:r>
          </a:p>
          <a:p>
            <a:pPr algn="ctr"/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Write the letters below as capital letters.</a:t>
            </a:r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10ED7BE4-0DF6-46B7-89CA-039A109FBE1B}"/>
              </a:ext>
            </a:extLst>
          </p:cNvPr>
          <p:cNvGrpSpPr/>
          <p:nvPr/>
        </p:nvGrpSpPr>
        <p:grpSpPr>
          <a:xfrm>
            <a:off x="71150" y="6454317"/>
            <a:ext cx="1221541" cy="403587"/>
            <a:chOff x="79696" y="6454317"/>
            <a:chExt cx="1221541" cy="403587"/>
          </a:xfrm>
        </p:grpSpPr>
        <p:sp>
          <p:nvSpPr>
            <p:cNvPr id="8" name="TextBox 8">
              <a:extLst>
                <a:ext uri="{FF2B5EF4-FFF2-40B4-BE49-F238E27FC236}">
                  <a16:creationId xmlns:a16="http://schemas.microsoft.com/office/drawing/2014/main" id="{19791636-4E70-4B66-BBED-A52488D09AA2}"/>
                </a:ext>
              </a:extLst>
            </p:cNvPr>
            <p:cNvSpPr txBox="1"/>
            <p:nvPr/>
          </p:nvSpPr>
          <p:spPr>
            <a:xfrm>
              <a:off x="79696" y="6688627"/>
              <a:ext cx="1221541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b="1" dirty="0">
                  <a:latin typeface="Century Gothic" panose="020B0502020202020204" pitchFamily="34" charset="0"/>
                  <a:cs typeface="Arial" panose="020B0604020202020204" pitchFamily="34" charset="0"/>
                </a:rPr>
                <a:t>© Classroom Secrets Limited 2018</a:t>
              </a:r>
            </a:p>
          </p:txBody>
        </p:sp>
        <p:pic>
          <p:nvPicPr>
            <p:cNvPr id="9" name="Picture 8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49F02D89-5812-45F2-BBA3-C7273E2C891C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685" y="6454317"/>
              <a:ext cx="1174025" cy="278902"/>
            </a:xfrm>
            <a:prstGeom prst="rect">
              <a:avLst/>
            </a:prstGeom>
          </p:spPr>
        </p:pic>
      </p:grpSp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477CA915-8A1E-4768-AD33-E539D6707EC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29532061"/>
              </p:ext>
            </p:extLst>
          </p:nvPr>
        </p:nvGraphicFramePr>
        <p:xfrm>
          <a:off x="1303602" y="2159259"/>
          <a:ext cx="6480000" cy="720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20000">
                  <a:extLst>
                    <a:ext uri="{9D8B030D-6E8A-4147-A177-3AD203B41FA5}">
                      <a16:colId xmlns:a16="http://schemas.microsoft.com/office/drawing/2014/main" val="2823075680"/>
                    </a:ext>
                  </a:extLst>
                </a:gridCol>
                <a:gridCol w="720000">
                  <a:extLst>
                    <a:ext uri="{9D8B030D-6E8A-4147-A177-3AD203B41FA5}">
                      <a16:colId xmlns:a16="http://schemas.microsoft.com/office/drawing/2014/main" val="2496920080"/>
                    </a:ext>
                  </a:extLst>
                </a:gridCol>
                <a:gridCol w="720000">
                  <a:extLst>
                    <a:ext uri="{9D8B030D-6E8A-4147-A177-3AD203B41FA5}">
                      <a16:colId xmlns:a16="http://schemas.microsoft.com/office/drawing/2014/main" val="379144794"/>
                    </a:ext>
                  </a:extLst>
                </a:gridCol>
                <a:gridCol w="720000">
                  <a:extLst>
                    <a:ext uri="{9D8B030D-6E8A-4147-A177-3AD203B41FA5}">
                      <a16:colId xmlns:a16="http://schemas.microsoft.com/office/drawing/2014/main" val="580616108"/>
                    </a:ext>
                  </a:extLst>
                </a:gridCol>
                <a:gridCol w="720000">
                  <a:extLst>
                    <a:ext uri="{9D8B030D-6E8A-4147-A177-3AD203B41FA5}">
                      <a16:colId xmlns:a16="http://schemas.microsoft.com/office/drawing/2014/main" val="2680702158"/>
                    </a:ext>
                  </a:extLst>
                </a:gridCol>
                <a:gridCol w="720000">
                  <a:extLst>
                    <a:ext uri="{9D8B030D-6E8A-4147-A177-3AD203B41FA5}">
                      <a16:colId xmlns:a16="http://schemas.microsoft.com/office/drawing/2014/main" val="1154822699"/>
                    </a:ext>
                  </a:extLst>
                </a:gridCol>
                <a:gridCol w="720000">
                  <a:extLst>
                    <a:ext uri="{9D8B030D-6E8A-4147-A177-3AD203B41FA5}">
                      <a16:colId xmlns:a16="http://schemas.microsoft.com/office/drawing/2014/main" val="1140828040"/>
                    </a:ext>
                  </a:extLst>
                </a:gridCol>
                <a:gridCol w="720000">
                  <a:extLst>
                    <a:ext uri="{9D8B030D-6E8A-4147-A177-3AD203B41FA5}">
                      <a16:colId xmlns:a16="http://schemas.microsoft.com/office/drawing/2014/main" val="3596445473"/>
                    </a:ext>
                  </a:extLst>
                </a:gridCol>
                <a:gridCol w="720000">
                  <a:extLst>
                    <a:ext uri="{9D8B030D-6E8A-4147-A177-3AD203B41FA5}">
                      <a16:colId xmlns:a16="http://schemas.microsoft.com/office/drawing/2014/main" val="2870057611"/>
                    </a:ext>
                  </a:extLst>
                </a:gridCol>
              </a:tblGrid>
              <a:tr h="720000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w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b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g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c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d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3468962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36066910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2</a:t>
            </a:r>
          </a:p>
          <a:p>
            <a:pPr algn="ctr"/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Write the letters below as capital letters.</a:t>
            </a:r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C7743D2D-70E4-47D4-8882-5F4D0E6D02C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57936567"/>
              </p:ext>
            </p:extLst>
          </p:nvPr>
        </p:nvGraphicFramePr>
        <p:xfrm>
          <a:off x="1303602" y="3242473"/>
          <a:ext cx="6480000" cy="720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20000">
                  <a:extLst>
                    <a:ext uri="{9D8B030D-6E8A-4147-A177-3AD203B41FA5}">
                      <a16:colId xmlns:a16="http://schemas.microsoft.com/office/drawing/2014/main" val="2823075680"/>
                    </a:ext>
                  </a:extLst>
                </a:gridCol>
                <a:gridCol w="720000">
                  <a:extLst>
                    <a:ext uri="{9D8B030D-6E8A-4147-A177-3AD203B41FA5}">
                      <a16:colId xmlns:a16="http://schemas.microsoft.com/office/drawing/2014/main" val="2496920080"/>
                    </a:ext>
                  </a:extLst>
                </a:gridCol>
                <a:gridCol w="720000">
                  <a:extLst>
                    <a:ext uri="{9D8B030D-6E8A-4147-A177-3AD203B41FA5}">
                      <a16:colId xmlns:a16="http://schemas.microsoft.com/office/drawing/2014/main" val="379144794"/>
                    </a:ext>
                  </a:extLst>
                </a:gridCol>
                <a:gridCol w="720000">
                  <a:extLst>
                    <a:ext uri="{9D8B030D-6E8A-4147-A177-3AD203B41FA5}">
                      <a16:colId xmlns:a16="http://schemas.microsoft.com/office/drawing/2014/main" val="580616108"/>
                    </a:ext>
                  </a:extLst>
                </a:gridCol>
                <a:gridCol w="720000">
                  <a:extLst>
                    <a:ext uri="{9D8B030D-6E8A-4147-A177-3AD203B41FA5}">
                      <a16:colId xmlns:a16="http://schemas.microsoft.com/office/drawing/2014/main" val="2680702158"/>
                    </a:ext>
                  </a:extLst>
                </a:gridCol>
                <a:gridCol w="720000">
                  <a:extLst>
                    <a:ext uri="{9D8B030D-6E8A-4147-A177-3AD203B41FA5}">
                      <a16:colId xmlns:a16="http://schemas.microsoft.com/office/drawing/2014/main" val="1154822699"/>
                    </a:ext>
                  </a:extLst>
                </a:gridCol>
                <a:gridCol w="720000">
                  <a:extLst>
                    <a:ext uri="{9D8B030D-6E8A-4147-A177-3AD203B41FA5}">
                      <a16:colId xmlns:a16="http://schemas.microsoft.com/office/drawing/2014/main" val="1140828040"/>
                    </a:ext>
                  </a:extLst>
                </a:gridCol>
                <a:gridCol w="720000">
                  <a:extLst>
                    <a:ext uri="{9D8B030D-6E8A-4147-A177-3AD203B41FA5}">
                      <a16:colId xmlns:a16="http://schemas.microsoft.com/office/drawing/2014/main" val="3596445473"/>
                    </a:ext>
                  </a:extLst>
                </a:gridCol>
                <a:gridCol w="720000">
                  <a:extLst>
                    <a:ext uri="{9D8B030D-6E8A-4147-A177-3AD203B41FA5}">
                      <a16:colId xmlns:a16="http://schemas.microsoft.com/office/drawing/2014/main" val="2870057611"/>
                    </a:ext>
                  </a:extLst>
                </a:gridCol>
              </a:tblGrid>
              <a:tr h="720000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W</a:t>
                      </a:r>
                    </a:p>
                  </a:txBody>
                  <a:tcPr anchor="ctr">
                    <a:lnL w="1905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B</a:t>
                      </a:r>
                    </a:p>
                  </a:txBody>
                  <a:tcPr anchor="ctr">
                    <a:lnL w="1905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G</a:t>
                      </a:r>
                    </a:p>
                  </a:txBody>
                  <a:tcPr anchor="ctr">
                    <a:lnL w="1905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C</a:t>
                      </a:r>
                    </a:p>
                  </a:txBody>
                  <a:tcPr anchor="ctr">
                    <a:lnL w="1905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D</a:t>
                      </a:r>
                    </a:p>
                  </a:txBody>
                  <a:tcPr anchor="ctr">
                    <a:lnL w="1905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34689629"/>
                  </a:ext>
                </a:extLst>
              </a:tr>
            </a:tbl>
          </a:graphicData>
        </a:graphic>
      </p:graphicFrame>
      <p:grpSp>
        <p:nvGrpSpPr>
          <p:cNvPr id="8" name="Group 7">
            <a:extLst>
              <a:ext uri="{FF2B5EF4-FFF2-40B4-BE49-F238E27FC236}">
                <a16:creationId xmlns:a16="http://schemas.microsoft.com/office/drawing/2014/main" id="{A61DABF2-4454-4FA9-A433-1B63E65C5379}"/>
              </a:ext>
            </a:extLst>
          </p:cNvPr>
          <p:cNvGrpSpPr/>
          <p:nvPr/>
        </p:nvGrpSpPr>
        <p:grpSpPr>
          <a:xfrm>
            <a:off x="71150" y="6454317"/>
            <a:ext cx="1221541" cy="403587"/>
            <a:chOff x="79696" y="6454317"/>
            <a:chExt cx="1221541" cy="403587"/>
          </a:xfrm>
        </p:grpSpPr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025F688D-87C1-4E82-9E81-BAB5E04D8807}"/>
                </a:ext>
              </a:extLst>
            </p:cNvPr>
            <p:cNvSpPr txBox="1"/>
            <p:nvPr/>
          </p:nvSpPr>
          <p:spPr>
            <a:xfrm>
              <a:off x="79696" y="6688627"/>
              <a:ext cx="1221541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b="1" dirty="0">
                  <a:latin typeface="Century Gothic" panose="020B0502020202020204" pitchFamily="34" charset="0"/>
                  <a:cs typeface="Arial" panose="020B0604020202020204" pitchFamily="34" charset="0"/>
                </a:rPr>
                <a:t>© Classroom Secrets Limited 2018</a:t>
              </a:r>
            </a:p>
          </p:txBody>
        </p:sp>
        <p:pic>
          <p:nvPicPr>
            <p:cNvPr id="10" name="Picture 9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648E0588-CFED-4FA4-B02D-CFC705F5CDE7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685" y="6454317"/>
              <a:ext cx="1174025" cy="278902"/>
            </a:xfrm>
            <a:prstGeom prst="rect">
              <a:avLst/>
            </a:prstGeom>
          </p:spPr>
        </p:pic>
      </p:grpSp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D2EF62D7-D1E1-4A64-8AAD-2413015E9BA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70632713"/>
              </p:ext>
            </p:extLst>
          </p:nvPr>
        </p:nvGraphicFramePr>
        <p:xfrm>
          <a:off x="1303602" y="2159259"/>
          <a:ext cx="6480000" cy="720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20000">
                  <a:extLst>
                    <a:ext uri="{9D8B030D-6E8A-4147-A177-3AD203B41FA5}">
                      <a16:colId xmlns:a16="http://schemas.microsoft.com/office/drawing/2014/main" val="2823075680"/>
                    </a:ext>
                  </a:extLst>
                </a:gridCol>
                <a:gridCol w="720000">
                  <a:extLst>
                    <a:ext uri="{9D8B030D-6E8A-4147-A177-3AD203B41FA5}">
                      <a16:colId xmlns:a16="http://schemas.microsoft.com/office/drawing/2014/main" val="2496920080"/>
                    </a:ext>
                  </a:extLst>
                </a:gridCol>
                <a:gridCol w="720000">
                  <a:extLst>
                    <a:ext uri="{9D8B030D-6E8A-4147-A177-3AD203B41FA5}">
                      <a16:colId xmlns:a16="http://schemas.microsoft.com/office/drawing/2014/main" val="379144794"/>
                    </a:ext>
                  </a:extLst>
                </a:gridCol>
                <a:gridCol w="720000">
                  <a:extLst>
                    <a:ext uri="{9D8B030D-6E8A-4147-A177-3AD203B41FA5}">
                      <a16:colId xmlns:a16="http://schemas.microsoft.com/office/drawing/2014/main" val="580616108"/>
                    </a:ext>
                  </a:extLst>
                </a:gridCol>
                <a:gridCol w="720000">
                  <a:extLst>
                    <a:ext uri="{9D8B030D-6E8A-4147-A177-3AD203B41FA5}">
                      <a16:colId xmlns:a16="http://schemas.microsoft.com/office/drawing/2014/main" val="2680702158"/>
                    </a:ext>
                  </a:extLst>
                </a:gridCol>
                <a:gridCol w="720000">
                  <a:extLst>
                    <a:ext uri="{9D8B030D-6E8A-4147-A177-3AD203B41FA5}">
                      <a16:colId xmlns:a16="http://schemas.microsoft.com/office/drawing/2014/main" val="1154822699"/>
                    </a:ext>
                  </a:extLst>
                </a:gridCol>
                <a:gridCol w="720000">
                  <a:extLst>
                    <a:ext uri="{9D8B030D-6E8A-4147-A177-3AD203B41FA5}">
                      <a16:colId xmlns:a16="http://schemas.microsoft.com/office/drawing/2014/main" val="1140828040"/>
                    </a:ext>
                  </a:extLst>
                </a:gridCol>
                <a:gridCol w="720000">
                  <a:extLst>
                    <a:ext uri="{9D8B030D-6E8A-4147-A177-3AD203B41FA5}">
                      <a16:colId xmlns:a16="http://schemas.microsoft.com/office/drawing/2014/main" val="3596445473"/>
                    </a:ext>
                  </a:extLst>
                </a:gridCol>
                <a:gridCol w="720000">
                  <a:extLst>
                    <a:ext uri="{9D8B030D-6E8A-4147-A177-3AD203B41FA5}">
                      <a16:colId xmlns:a16="http://schemas.microsoft.com/office/drawing/2014/main" val="2870057611"/>
                    </a:ext>
                  </a:extLst>
                </a:gridCol>
              </a:tblGrid>
              <a:tr h="720000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w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b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g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c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d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3468962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9791860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3</a:t>
            </a:r>
          </a:p>
          <a:p>
            <a:pPr algn="ctr"/>
            <a:endParaRPr lang="en-GB" sz="2000" b="1" u="sng" dirty="0">
              <a:solidFill>
                <a:schemeClr val="tx1"/>
              </a:solidFill>
              <a:highlight>
                <a:srgbClr val="FFFF00"/>
              </a:highlight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Circle the capital letters below. </a:t>
            </a:r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690F2A04-6973-4000-A682-4D1C3FE00A8D}"/>
              </a:ext>
            </a:extLst>
          </p:cNvPr>
          <p:cNvGrpSpPr/>
          <p:nvPr/>
        </p:nvGrpSpPr>
        <p:grpSpPr>
          <a:xfrm>
            <a:off x="71150" y="6454317"/>
            <a:ext cx="1221541" cy="403587"/>
            <a:chOff x="79696" y="6454317"/>
            <a:chExt cx="1221541" cy="403587"/>
          </a:xfrm>
        </p:grpSpPr>
        <p:sp>
          <p:nvSpPr>
            <p:cNvPr id="8" name="TextBox 8">
              <a:extLst>
                <a:ext uri="{FF2B5EF4-FFF2-40B4-BE49-F238E27FC236}">
                  <a16:creationId xmlns:a16="http://schemas.microsoft.com/office/drawing/2014/main" id="{D52898F5-5C1B-403E-BD83-C8B4854F9D5C}"/>
                </a:ext>
              </a:extLst>
            </p:cNvPr>
            <p:cNvSpPr txBox="1"/>
            <p:nvPr/>
          </p:nvSpPr>
          <p:spPr>
            <a:xfrm>
              <a:off x="79696" y="6688627"/>
              <a:ext cx="1221541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b="1" dirty="0">
                  <a:latin typeface="Century Gothic" panose="020B0502020202020204" pitchFamily="34" charset="0"/>
                  <a:cs typeface="Arial" panose="020B0604020202020204" pitchFamily="34" charset="0"/>
                </a:rPr>
                <a:t>© Classroom Secrets Limited 2018</a:t>
              </a:r>
            </a:p>
          </p:txBody>
        </p:sp>
        <p:pic>
          <p:nvPicPr>
            <p:cNvPr id="9" name="Picture 8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848EB4BC-EDCA-45B2-92AE-13ADD22072A0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685" y="6454317"/>
              <a:ext cx="1174025" cy="278902"/>
            </a:xfrm>
            <a:prstGeom prst="rect">
              <a:avLst/>
            </a:prstGeom>
          </p:spPr>
        </p:pic>
      </p:grpSp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635258E7-A946-42EC-B3E9-7B149F88B4E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3594274"/>
              </p:ext>
            </p:extLst>
          </p:nvPr>
        </p:nvGraphicFramePr>
        <p:xfrm>
          <a:off x="1303602" y="2159259"/>
          <a:ext cx="6480000" cy="720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20000">
                  <a:extLst>
                    <a:ext uri="{9D8B030D-6E8A-4147-A177-3AD203B41FA5}">
                      <a16:colId xmlns:a16="http://schemas.microsoft.com/office/drawing/2014/main" val="2823075680"/>
                    </a:ext>
                  </a:extLst>
                </a:gridCol>
                <a:gridCol w="720000">
                  <a:extLst>
                    <a:ext uri="{9D8B030D-6E8A-4147-A177-3AD203B41FA5}">
                      <a16:colId xmlns:a16="http://schemas.microsoft.com/office/drawing/2014/main" val="2496920080"/>
                    </a:ext>
                  </a:extLst>
                </a:gridCol>
                <a:gridCol w="720000">
                  <a:extLst>
                    <a:ext uri="{9D8B030D-6E8A-4147-A177-3AD203B41FA5}">
                      <a16:colId xmlns:a16="http://schemas.microsoft.com/office/drawing/2014/main" val="379144794"/>
                    </a:ext>
                  </a:extLst>
                </a:gridCol>
                <a:gridCol w="720000">
                  <a:extLst>
                    <a:ext uri="{9D8B030D-6E8A-4147-A177-3AD203B41FA5}">
                      <a16:colId xmlns:a16="http://schemas.microsoft.com/office/drawing/2014/main" val="580616108"/>
                    </a:ext>
                  </a:extLst>
                </a:gridCol>
                <a:gridCol w="720000">
                  <a:extLst>
                    <a:ext uri="{9D8B030D-6E8A-4147-A177-3AD203B41FA5}">
                      <a16:colId xmlns:a16="http://schemas.microsoft.com/office/drawing/2014/main" val="2680702158"/>
                    </a:ext>
                  </a:extLst>
                </a:gridCol>
                <a:gridCol w="720000">
                  <a:extLst>
                    <a:ext uri="{9D8B030D-6E8A-4147-A177-3AD203B41FA5}">
                      <a16:colId xmlns:a16="http://schemas.microsoft.com/office/drawing/2014/main" val="1154822699"/>
                    </a:ext>
                  </a:extLst>
                </a:gridCol>
                <a:gridCol w="720000">
                  <a:extLst>
                    <a:ext uri="{9D8B030D-6E8A-4147-A177-3AD203B41FA5}">
                      <a16:colId xmlns:a16="http://schemas.microsoft.com/office/drawing/2014/main" val="1140828040"/>
                    </a:ext>
                  </a:extLst>
                </a:gridCol>
                <a:gridCol w="720000">
                  <a:extLst>
                    <a:ext uri="{9D8B030D-6E8A-4147-A177-3AD203B41FA5}">
                      <a16:colId xmlns:a16="http://schemas.microsoft.com/office/drawing/2014/main" val="3596445473"/>
                    </a:ext>
                  </a:extLst>
                </a:gridCol>
                <a:gridCol w="720000">
                  <a:extLst>
                    <a:ext uri="{9D8B030D-6E8A-4147-A177-3AD203B41FA5}">
                      <a16:colId xmlns:a16="http://schemas.microsoft.com/office/drawing/2014/main" val="2870057611"/>
                    </a:ext>
                  </a:extLst>
                </a:gridCol>
              </a:tblGrid>
              <a:tr h="720000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F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d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M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L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c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34689629"/>
                  </a:ext>
                </a:extLst>
              </a:tr>
            </a:tbl>
          </a:graphicData>
        </a:graphic>
      </p:graphicFrame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42DC5EBB-B842-47FE-BDB8-0A77A6BBF78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41614987"/>
              </p:ext>
            </p:extLst>
          </p:nvPr>
        </p:nvGraphicFramePr>
        <p:xfrm>
          <a:off x="1303602" y="3242473"/>
          <a:ext cx="6480000" cy="720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20000">
                  <a:extLst>
                    <a:ext uri="{9D8B030D-6E8A-4147-A177-3AD203B41FA5}">
                      <a16:colId xmlns:a16="http://schemas.microsoft.com/office/drawing/2014/main" val="2823075680"/>
                    </a:ext>
                  </a:extLst>
                </a:gridCol>
                <a:gridCol w="720000">
                  <a:extLst>
                    <a:ext uri="{9D8B030D-6E8A-4147-A177-3AD203B41FA5}">
                      <a16:colId xmlns:a16="http://schemas.microsoft.com/office/drawing/2014/main" val="2496920080"/>
                    </a:ext>
                  </a:extLst>
                </a:gridCol>
                <a:gridCol w="720000">
                  <a:extLst>
                    <a:ext uri="{9D8B030D-6E8A-4147-A177-3AD203B41FA5}">
                      <a16:colId xmlns:a16="http://schemas.microsoft.com/office/drawing/2014/main" val="379144794"/>
                    </a:ext>
                  </a:extLst>
                </a:gridCol>
                <a:gridCol w="720000">
                  <a:extLst>
                    <a:ext uri="{9D8B030D-6E8A-4147-A177-3AD203B41FA5}">
                      <a16:colId xmlns:a16="http://schemas.microsoft.com/office/drawing/2014/main" val="580616108"/>
                    </a:ext>
                  </a:extLst>
                </a:gridCol>
                <a:gridCol w="720000">
                  <a:extLst>
                    <a:ext uri="{9D8B030D-6E8A-4147-A177-3AD203B41FA5}">
                      <a16:colId xmlns:a16="http://schemas.microsoft.com/office/drawing/2014/main" val="2680702158"/>
                    </a:ext>
                  </a:extLst>
                </a:gridCol>
                <a:gridCol w="720000">
                  <a:extLst>
                    <a:ext uri="{9D8B030D-6E8A-4147-A177-3AD203B41FA5}">
                      <a16:colId xmlns:a16="http://schemas.microsoft.com/office/drawing/2014/main" val="1154822699"/>
                    </a:ext>
                  </a:extLst>
                </a:gridCol>
                <a:gridCol w="720000">
                  <a:extLst>
                    <a:ext uri="{9D8B030D-6E8A-4147-A177-3AD203B41FA5}">
                      <a16:colId xmlns:a16="http://schemas.microsoft.com/office/drawing/2014/main" val="1140828040"/>
                    </a:ext>
                  </a:extLst>
                </a:gridCol>
                <a:gridCol w="720000">
                  <a:extLst>
                    <a:ext uri="{9D8B030D-6E8A-4147-A177-3AD203B41FA5}">
                      <a16:colId xmlns:a16="http://schemas.microsoft.com/office/drawing/2014/main" val="3596445473"/>
                    </a:ext>
                  </a:extLst>
                </a:gridCol>
                <a:gridCol w="720000">
                  <a:extLst>
                    <a:ext uri="{9D8B030D-6E8A-4147-A177-3AD203B41FA5}">
                      <a16:colId xmlns:a16="http://schemas.microsoft.com/office/drawing/2014/main" val="2870057611"/>
                    </a:ext>
                  </a:extLst>
                </a:gridCol>
              </a:tblGrid>
              <a:tr h="720000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y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U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b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g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W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3468962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8022123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3</a:t>
            </a:r>
          </a:p>
          <a:p>
            <a:pPr algn="ctr"/>
            <a:endParaRPr lang="en-GB" sz="2000" b="1" u="sng" dirty="0">
              <a:solidFill>
                <a:schemeClr val="tx1"/>
              </a:solidFill>
              <a:highlight>
                <a:srgbClr val="FFFF00"/>
              </a:highlight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Circle the capital letters below. </a:t>
            </a:r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690F2A04-6973-4000-A682-4D1C3FE00A8D}"/>
              </a:ext>
            </a:extLst>
          </p:cNvPr>
          <p:cNvGrpSpPr/>
          <p:nvPr/>
        </p:nvGrpSpPr>
        <p:grpSpPr>
          <a:xfrm>
            <a:off x="71150" y="6454317"/>
            <a:ext cx="1221541" cy="403587"/>
            <a:chOff x="79696" y="6454317"/>
            <a:chExt cx="1221541" cy="403587"/>
          </a:xfrm>
        </p:grpSpPr>
        <p:sp>
          <p:nvSpPr>
            <p:cNvPr id="8" name="TextBox 8">
              <a:extLst>
                <a:ext uri="{FF2B5EF4-FFF2-40B4-BE49-F238E27FC236}">
                  <a16:creationId xmlns:a16="http://schemas.microsoft.com/office/drawing/2014/main" id="{D52898F5-5C1B-403E-BD83-C8B4854F9D5C}"/>
                </a:ext>
              </a:extLst>
            </p:cNvPr>
            <p:cNvSpPr txBox="1"/>
            <p:nvPr/>
          </p:nvSpPr>
          <p:spPr>
            <a:xfrm>
              <a:off x="79696" y="6688627"/>
              <a:ext cx="1221541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b="1" dirty="0">
                  <a:latin typeface="Century Gothic" panose="020B0502020202020204" pitchFamily="34" charset="0"/>
                  <a:cs typeface="Arial" panose="020B0604020202020204" pitchFamily="34" charset="0"/>
                </a:rPr>
                <a:t>© Classroom Secrets Limited 2018</a:t>
              </a:r>
            </a:p>
          </p:txBody>
        </p:sp>
        <p:pic>
          <p:nvPicPr>
            <p:cNvPr id="9" name="Picture 8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848EB4BC-EDCA-45B2-92AE-13ADD22072A0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685" y="6454317"/>
              <a:ext cx="1174025" cy="278902"/>
            </a:xfrm>
            <a:prstGeom prst="rect">
              <a:avLst/>
            </a:prstGeom>
          </p:spPr>
        </p:pic>
      </p:grpSp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635258E7-A946-42EC-B3E9-7B149F88B4E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28151928"/>
              </p:ext>
            </p:extLst>
          </p:nvPr>
        </p:nvGraphicFramePr>
        <p:xfrm>
          <a:off x="1303602" y="2159259"/>
          <a:ext cx="6480000" cy="720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20000">
                  <a:extLst>
                    <a:ext uri="{9D8B030D-6E8A-4147-A177-3AD203B41FA5}">
                      <a16:colId xmlns:a16="http://schemas.microsoft.com/office/drawing/2014/main" val="2823075680"/>
                    </a:ext>
                  </a:extLst>
                </a:gridCol>
                <a:gridCol w="720000">
                  <a:extLst>
                    <a:ext uri="{9D8B030D-6E8A-4147-A177-3AD203B41FA5}">
                      <a16:colId xmlns:a16="http://schemas.microsoft.com/office/drawing/2014/main" val="2496920080"/>
                    </a:ext>
                  </a:extLst>
                </a:gridCol>
                <a:gridCol w="720000">
                  <a:extLst>
                    <a:ext uri="{9D8B030D-6E8A-4147-A177-3AD203B41FA5}">
                      <a16:colId xmlns:a16="http://schemas.microsoft.com/office/drawing/2014/main" val="379144794"/>
                    </a:ext>
                  </a:extLst>
                </a:gridCol>
                <a:gridCol w="720000">
                  <a:extLst>
                    <a:ext uri="{9D8B030D-6E8A-4147-A177-3AD203B41FA5}">
                      <a16:colId xmlns:a16="http://schemas.microsoft.com/office/drawing/2014/main" val="580616108"/>
                    </a:ext>
                  </a:extLst>
                </a:gridCol>
                <a:gridCol w="720000">
                  <a:extLst>
                    <a:ext uri="{9D8B030D-6E8A-4147-A177-3AD203B41FA5}">
                      <a16:colId xmlns:a16="http://schemas.microsoft.com/office/drawing/2014/main" val="2680702158"/>
                    </a:ext>
                  </a:extLst>
                </a:gridCol>
                <a:gridCol w="720000">
                  <a:extLst>
                    <a:ext uri="{9D8B030D-6E8A-4147-A177-3AD203B41FA5}">
                      <a16:colId xmlns:a16="http://schemas.microsoft.com/office/drawing/2014/main" val="1154822699"/>
                    </a:ext>
                  </a:extLst>
                </a:gridCol>
                <a:gridCol w="720000">
                  <a:extLst>
                    <a:ext uri="{9D8B030D-6E8A-4147-A177-3AD203B41FA5}">
                      <a16:colId xmlns:a16="http://schemas.microsoft.com/office/drawing/2014/main" val="1140828040"/>
                    </a:ext>
                  </a:extLst>
                </a:gridCol>
                <a:gridCol w="720000">
                  <a:extLst>
                    <a:ext uri="{9D8B030D-6E8A-4147-A177-3AD203B41FA5}">
                      <a16:colId xmlns:a16="http://schemas.microsoft.com/office/drawing/2014/main" val="3596445473"/>
                    </a:ext>
                  </a:extLst>
                </a:gridCol>
                <a:gridCol w="720000">
                  <a:extLst>
                    <a:ext uri="{9D8B030D-6E8A-4147-A177-3AD203B41FA5}">
                      <a16:colId xmlns:a16="http://schemas.microsoft.com/office/drawing/2014/main" val="2870057611"/>
                    </a:ext>
                  </a:extLst>
                </a:gridCol>
              </a:tblGrid>
              <a:tr h="720000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F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d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M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L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c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34689629"/>
                  </a:ext>
                </a:extLst>
              </a:tr>
            </a:tbl>
          </a:graphicData>
        </a:graphic>
      </p:graphicFrame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42DC5EBB-B842-47FE-BDB8-0A77A6BBF78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5314179"/>
              </p:ext>
            </p:extLst>
          </p:nvPr>
        </p:nvGraphicFramePr>
        <p:xfrm>
          <a:off x="1303602" y="3242473"/>
          <a:ext cx="6480000" cy="720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20000">
                  <a:extLst>
                    <a:ext uri="{9D8B030D-6E8A-4147-A177-3AD203B41FA5}">
                      <a16:colId xmlns:a16="http://schemas.microsoft.com/office/drawing/2014/main" val="2823075680"/>
                    </a:ext>
                  </a:extLst>
                </a:gridCol>
                <a:gridCol w="720000">
                  <a:extLst>
                    <a:ext uri="{9D8B030D-6E8A-4147-A177-3AD203B41FA5}">
                      <a16:colId xmlns:a16="http://schemas.microsoft.com/office/drawing/2014/main" val="2496920080"/>
                    </a:ext>
                  </a:extLst>
                </a:gridCol>
                <a:gridCol w="720000">
                  <a:extLst>
                    <a:ext uri="{9D8B030D-6E8A-4147-A177-3AD203B41FA5}">
                      <a16:colId xmlns:a16="http://schemas.microsoft.com/office/drawing/2014/main" val="379144794"/>
                    </a:ext>
                  </a:extLst>
                </a:gridCol>
                <a:gridCol w="720000">
                  <a:extLst>
                    <a:ext uri="{9D8B030D-6E8A-4147-A177-3AD203B41FA5}">
                      <a16:colId xmlns:a16="http://schemas.microsoft.com/office/drawing/2014/main" val="580616108"/>
                    </a:ext>
                  </a:extLst>
                </a:gridCol>
                <a:gridCol w="720000">
                  <a:extLst>
                    <a:ext uri="{9D8B030D-6E8A-4147-A177-3AD203B41FA5}">
                      <a16:colId xmlns:a16="http://schemas.microsoft.com/office/drawing/2014/main" val="2680702158"/>
                    </a:ext>
                  </a:extLst>
                </a:gridCol>
                <a:gridCol w="720000">
                  <a:extLst>
                    <a:ext uri="{9D8B030D-6E8A-4147-A177-3AD203B41FA5}">
                      <a16:colId xmlns:a16="http://schemas.microsoft.com/office/drawing/2014/main" val="1154822699"/>
                    </a:ext>
                  </a:extLst>
                </a:gridCol>
                <a:gridCol w="720000">
                  <a:extLst>
                    <a:ext uri="{9D8B030D-6E8A-4147-A177-3AD203B41FA5}">
                      <a16:colId xmlns:a16="http://schemas.microsoft.com/office/drawing/2014/main" val="1140828040"/>
                    </a:ext>
                  </a:extLst>
                </a:gridCol>
                <a:gridCol w="720000">
                  <a:extLst>
                    <a:ext uri="{9D8B030D-6E8A-4147-A177-3AD203B41FA5}">
                      <a16:colId xmlns:a16="http://schemas.microsoft.com/office/drawing/2014/main" val="3596445473"/>
                    </a:ext>
                  </a:extLst>
                </a:gridCol>
                <a:gridCol w="720000">
                  <a:extLst>
                    <a:ext uri="{9D8B030D-6E8A-4147-A177-3AD203B41FA5}">
                      <a16:colId xmlns:a16="http://schemas.microsoft.com/office/drawing/2014/main" val="2870057611"/>
                    </a:ext>
                  </a:extLst>
                </a:gridCol>
              </a:tblGrid>
              <a:tr h="720000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y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U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b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g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W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34689629"/>
                  </a:ext>
                </a:extLst>
              </a:tr>
            </a:tbl>
          </a:graphicData>
        </a:graphic>
      </p:graphicFrame>
      <p:sp>
        <p:nvSpPr>
          <p:cNvPr id="10" name="Oval 9">
            <a:extLst>
              <a:ext uri="{FF2B5EF4-FFF2-40B4-BE49-F238E27FC236}">
                <a16:creationId xmlns:a16="http://schemas.microsoft.com/office/drawing/2014/main" id="{3061468B-0110-46F1-A54B-AB03FE11CC80}"/>
              </a:ext>
            </a:extLst>
          </p:cNvPr>
          <p:cNvSpPr/>
          <p:nvPr/>
        </p:nvSpPr>
        <p:spPr>
          <a:xfrm>
            <a:off x="7115781" y="3292249"/>
            <a:ext cx="612000" cy="612000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DC0BA9DC-3BD5-4002-A5F5-43A6095301E7}"/>
              </a:ext>
            </a:extLst>
          </p:cNvPr>
          <p:cNvSpPr/>
          <p:nvPr/>
        </p:nvSpPr>
        <p:spPr>
          <a:xfrm>
            <a:off x="2796544" y="3292249"/>
            <a:ext cx="612000" cy="612000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879EF06F-C1E7-4E88-A167-4CD66D5EE642}"/>
              </a:ext>
            </a:extLst>
          </p:cNvPr>
          <p:cNvSpPr/>
          <p:nvPr/>
        </p:nvSpPr>
        <p:spPr>
          <a:xfrm>
            <a:off x="4237142" y="2213992"/>
            <a:ext cx="612000" cy="612000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11E1C0AA-F158-4751-861C-ED53BDC555F8}"/>
              </a:ext>
            </a:extLst>
          </p:cNvPr>
          <p:cNvSpPr/>
          <p:nvPr/>
        </p:nvSpPr>
        <p:spPr>
          <a:xfrm>
            <a:off x="1356630" y="2213992"/>
            <a:ext cx="612000" cy="612000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B99DA791-D3BC-42A1-AACB-2D8F7F6EE220}"/>
              </a:ext>
            </a:extLst>
          </p:cNvPr>
          <p:cNvSpPr/>
          <p:nvPr/>
        </p:nvSpPr>
        <p:spPr>
          <a:xfrm>
            <a:off x="5686165" y="2213992"/>
            <a:ext cx="612000" cy="612000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23274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4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Write the capital or lower case letter to match each letter below.</a:t>
            </a:r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53766611-A83A-44A2-BCE3-A09641C83661}"/>
              </a:ext>
            </a:extLst>
          </p:cNvPr>
          <p:cNvGrpSpPr/>
          <p:nvPr/>
        </p:nvGrpSpPr>
        <p:grpSpPr>
          <a:xfrm>
            <a:off x="71150" y="6454317"/>
            <a:ext cx="1221541" cy="403587"/>
            <a:chOff x="79696" y="6454317"/>
            <a:chExt cx="1221541" cy="403587"/>
          </a:xfrm>
        </p:grpSpPr>
        <p:sp>
          <p:nvSpPr>
            <p:cNvPr id="8" name="TextBox 8">
              <a:extLst>
                <a:ext uri="{FF2B5EF4-FFF2-40B4-BE49-F238E27FC236}">
                  <a16:creationId xmlns:a16="http://schemas.microsoft.com/office/drawing/2014/main" id="{7E76710D-1339-4440-8D0B-B969404C443D}"/>
                </a:ext>
              </a:extLst>
            </p:cNvPr>
            <p:cNvSpPr txBox="1"/>
            <p:nvPr/>
          </p:nvSpPr>
          <p:spPr>
            <a:xfrm>
              <a:off x="79696" y="6688627"/>
              <a:ext cx="1221541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b="1" dirty="0">
                  <a:latin typeface="Century Gothic" panose="020B0502020202020204" pitchFamily="34" charset="0"/>
                  <a:cs typeface="Arial" panose="020B0604020202020204" pitchFamily="34" charset="0"/>
                </a:rPr>
                <a:t>© Classroom Secrets Limited 2018</a:t>
              </a:r>
            </a:p>
          </p:txBody>
        </p:sp>
        <p:pic>
          <p:nvPicPr>
            <p:cNvPr id="9" name="Picture 8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0AF89EFF-BA26-43B9-A020-1153A544C0B4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685" y="6454317"/>
              <a:ext cx="1174025" cy="278902"/>
            </a:xfrm>
            <a:prstGeom prst="rect">
              <a:avLst/>
            </a:prstGeom>
          </p:spPr>
        </p:pic>
      </p:grpSp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D95BDDFC-AD33-45E2-9707-11A954632C2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45718360"/>
              </p:ext>
            </p:extLst>
          </p:nvPr>
        </p:nvGraphicFramePr>
        <p:xfrm>
          <a:off x="1299678" y="1502314"/>
          <a:ext cx="6488055" cy="34059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908811">
                  <a:extLst>
                    <a:ext uri="{9D8B030D-6E8A-4147-A177-3AD203B41FA5}">
                      <a16:colId xmlns:a16="http://schemas.microsoft.com/office/drawing/2014/main" val="4139107690"/>
                    </a:ext>
                  </a:extLst>
                </a:gridCol>
                <a:gridCol w="900000">
                  <a:extLst>
                    <a:ext uri="{9D8B030D-6E8A-4147-A177-3AD203B41FA5}">
                      <a16:colId xmlns:a16="http://schemas.microsoft.com/office/drawing/2014/main" val="4139607651"/>
                    </a:ext>
                  </a:extLst>
                </a:gridCol>
                <a:gridCol w="908811">
                  <a:extLst>
                    <a:ext uri="{9D8B030D-6E8A-4147-A177-3AD203B41FA5}">
                      <a16:colId xmlns:a16="http://schemas.microsoft.com/office/drawing/2014/main" val="3407191248"/>
                    </a:ext>
                  </a:extLst>
                </a:gridCol>
                <a:gridCol w="908811">
                  <a:extLst>
                    <a:ext uri="{9D8B030D-6E8A-4147-A177-3AD203B41FA5}">
                      <a16:colId xmlns:a16="http://schemas.microsoft.com/office/drawing/2014/main" val="1409148913"/>
                    </a:ext>
                  </a:extLst>
                </a:gridCol>
                <a:gridCol w="1044000">
                  <a:extLst>
                    <a:ext uri="{9D8B030D-6E8A-4147-A177-3AD203B41FA5}">
                      <a16:colId xmlns:a16="http://schemas.microsoft.com/office/drawing/2014/main" val="3806634054"/>
                    </a:ext>
                  </a:extLst>
                </a:gridCol>
                <a:gridCol w="908811">
                  <a:extLst>
                    <a:ext uri="{9D8B030D-6E8A-4147-A177-3AD203B41FA5}">
                      <a16:colId xmlns:a16="http://schemas.microsoft.com/office/drawing/2014/main" val="4078399409"/>
                    </a:ext>
                  </a:extLst>
                </a:gridCol>
                <a:gridCol w="908811">
                  <a:extLst>
                    <a:ext uri="{9D8B030D-6E8A-4147-A177-3AD203B41FA5}">
                      <a16:colId xmlns:a16="http://schemas.microsoft.com/office/drawing/2014/main" val="1300705138"/>
                    </a:ext>
                  </a:extLst>
                </a:gridCol>
              </a:tblGrid>
              <a:tr h="655320"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g</a:t>
                      </a:r>
                    </a:p>
                  </a:txBody>
                  <a:tcPr anchor="ctr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d</a:t>
                      </a:r>
                    </a:p>
                  </a:txBody>
                  <a:tcPr anchor="ctr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14046182"/>
                  </a:ext>
                </a:extLst>
              </a:tr>
              <a:tr h="720000"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847350349"/>
                  </a:ext>
                </a:extLst>
              </a:tr>
              <a:tr h="655320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M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f</a:t>
                      </a:r>
                    </a:p>
                  </a:txBody>
                  <a:tcPr anchor="ctr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47169085"/>
                  </a:ext>
                </a:extLst>
              </a:tr>
              <a:tr h="720000"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627726488"/>
                  </a:ext>
                </a:extLst>
              </a:tr>
              <a:tr h="655320"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w</a:t>
                      </a:r>
                    </a:p>
                  </a:txBody>
                  <a:tcPr anchor="ctr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Y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2699944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6815769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3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4</a:t>
            </a:r>
          </a:p>
          <a:p>
            <a:pPr algn="ctr"/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Write the capital or lower case letter to match each letter below.</a:t>
            </a:r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D43D5379-1F85-4F9B-AA02-2CB4590205B0}"/>
              </a:ext>
            </a:extLst>
          </p:cNvPr>
          <p:cNvGrpSpPr/>
          <p:nvPr/>
        </p:nvGrpSpPr>
        <p:grpSpPr>
          <a:xfrm>
            <a:off x="71150" y="6454317"/>
            <a:ext cx="1221541" cy="403587"/>
            <a:chOff x="79696" y="6454317"/>
            <a:chExt cx="1221541" cy="403587"/>
          </a:xfrm>
        </p:grpSpPr>
        <p:sp>
          <p:nvSpPr>
            <p:cNvPr id="8" name="TextBox 8">
              <a:extLst>
                <a:ext uri="{FF2B5EF4-FFF2-40B4-BE49-F238E27FC236}">
                  <a16:creationId xmlns:a16="http://schemas.microsoft.com/office/drawing/2014/main" id="{C532EBAE-3FAB-4D7C-9C3A-BF322982FD59}"/>
                </a:ext>
              </a:extLst>
            </p:cNvPr>
            <p:cNvSpPr txBox="1"/>
            <p:nvPr/>
          </p:nvSpPr>
          <p:spPr>
            <a:xfrm>
              <a:off x="79696" y="6688627"/>
              <a:ext cx="1221541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b="1" dirty="0">
                  <a:latin typeface="Century Gothic" panose="020B0502020202020204" pitchFamily="34" charset="0"/>
                  <a:cs typeface="Arial" panose="020B0604020202020204" pitchFamily="34" charset="0"/>
                </a:rPr>
                <a:t>© Classroom Secrets Limited 2018</a:t>
              </a:r>
            </a:p>
          </p:txBody>
        </p:sp>
        <p:pic>
          <p:nvPicPr>
            <p:cNvPr id="9" name="Picture 8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726988D2-199E-4FBA-A9CC-D802B83AEDD9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685" y="6454317"/>
              <a:ext cx="1174025" cy="278902"/>
            </a:xfrm>
            <a:prstGeom prst="rect">
              <a:avLst/>
            </a:prstGeom>
          </p:spPr>
        </p:pic>
      </p:grpSp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03826522-A9D2-4925-AF96-E7E9B1CC5D7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95832952"/>
              </p:ext>
            </p:extLst>
          </p:nvPr>
        </p:nvGraphicFramePr>
        <p:xfrm>
          <a:off x="1299678" y="1502314"/>
          <a:ext cx="6488055" cy="34059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908811">
                  <a:extLst>
                    <a:ext uri="{9D8B030D-6E8A-4147-A177-3AD203B41FA5}">
                      <a16:colId xmlns:a16="http://schemas.microsoft.com/office/drawing/2014/main" val="4139107690"/>
                    </a:ext>
                  </a:extLst>
                </a:gridCol>
                <a:gridCol w="900000">
                  <a:extLst>
                    <a:ext uri="{9D8B030D-6E8A-4147-A177-3AD203B41FA5}">
                      <a16:colId xmlns:a16="http://schemas.microsoft.com/office/drawing/2014/main" val="4139607651"/>
                    </a:ext>
                  </a:extLst>
                </a:gridCol>
                <a:gridCol w="908811">
                  <a:extLst>
                    <a:ext uri="{9D8B030D-6E8A-4147-A177-3AD203B41FA5}">
                      <a16:colId xmlns:a16="http://schemas.microsoft.com/office/drawing/2014/main" val="3407191248"/>
                    </a:ext>
                  </a:extLst>
                </a:gridCol>
                <a:gridCol w="908811">
                  <a:extLst>
                    <a:ext uri="{9D8B030D-6E8A-4147-A177-3AD203B41FA5}">
                      <a16:colId xmlns:a16="http://schemas.microsoft.com/office/drawing/2014/main" val="1409148913"/>
                    </a:ext>
                  </a:extLst>
                </a:gridCol>
                <a:gridCol w="1044000">
                  <a:extLst>
                    <a:ext uri="{9D8B030D-6E8A-4147-A177-3AD203B41FA5}">
                      <a16:colId xmlns:a16="http://schemas.microsoft.com/office/drawing/2014/main" val="3806634054"/>
                    </a:ext>
                  </a:extLst>
                </a:gridCol>
                <a:gridCol w="908811">
                  <a:extLst>
                    <a:ext uri="{9D8B030D-6E8A-4147-A177-3AD203B41FA5}">
                      <a16:colId xmlns:a16="http://schemas.microsoft.com/office/drawing/2014/main" val="4078399409"/>
                    </a:ext>
                  </a:extLst>
                </a:gridCol>
                <a:gridCol w="908811">
                  <a:extLst>
                    <a:ext uri="{9D8B030D-6E8A-4147-A177-3AD203B41FA5}">
                      <a16:colId xmlns:a16="http://schemas.microsoft.com/office/drawing/2014/main" val="1300705138"/>
                    </a:ext>
                  </a:extLst>
                </a:gridCol>
              </a:tblGrid>
              <a:tr h="655320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G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g</a:t>
                      </a:r>
                    </a:p>
                  </a:txBody>
                  <a:tcPr anchor="ctr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D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d</a:t>
                      </a:r>
                    </a:p>
                  </a:txBody>
                  <a:tcPr anchor="ctr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14046182"/>
                  </a:ext>
                </a:extLst>
              </a:tr>
              <a:tr h="720000"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847350349"/>
                  </a:ext>
                </a:extLst>
              </a:tr>
              <a:tr h="655320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M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m</a:t>
                      </a:r>
                    </a:p>
                  </a:txBody>
                  <a:tcPr anchor="ctr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F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f</a:t>
                      </a:r>
                    </a:p>
                  </a:txBody>
                  <a:tcPr anchor="ctr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47169085"/>
                  </a:ext>
                </a:extLst>
              </a:tr>
              <a:tr h="720000"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627726488"/>
                  </a:ext>
                </a:extLst>
              </a:tr>
              <a:tr h="655320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W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w</a:t>
                      </a:r>
                    </a:p>
                  </a:txBody>
                  <a:tcPr anchor="ctr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Y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y</a:t>
                      </a:r>
                    </a:p>
                  </a:txBody>
                  <a:tcPr anchor="ctr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2699944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27217914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Reasoning 1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Which of these letters are capital letters and which are lower case letters?</a:t>
            </a:r>
          </a:p>
          <a:p>
            <a:pPr lvl="0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lvl="0" algn="ctr"/>
            <a:endParaRPr lang="en-GB" sz="20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lvl="0" algn="ctr"/>
            <a:endParaRPr lang="en-GB" sz="20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lvl="0" algn="ctr"/>
            <a:endParaRPr lang="en-GB" sz="20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lvl="0" algn="ctr"/>
            <a:endParaRPr lang="en-GB" sz="20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How do you know?</a:t>
            </a:r>
          </a:p>
          <a:p>
            <a:endParaRPr lang="en-GB" sz="24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4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4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endParaRPr lang="en-GB" sz="20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lvl="0" algn="ctr"/>
            <a:endParaRPr lang="en-GB" sz="2400" dirty="0">
              <a:solidFill>
                <a:srgbClr val="FF0000"/>
              </a:solidFill>
              <a:latin typeface="SassoonCRInfantMedium" panose="02000603020000020003" pitchFamily="2" charset="0"/>
            </a:endParaRPr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A714A2E6-FE43-4117-AFBC-937698F02251}"/>
              </a:ext>
            </a:extLst>
          </p:cNvPr>
          <p:cNvGrpSpPr/>
          <p:nvPr/>
        </p:nvGrpSpPr>
        <p:grpSpPr>
          <a:xfrm>
            <a:off x="71150" y="6454317"/>
            <a:ext cx="1221541" cy="403587"/>
            <a:chOff x="79696" y="6454317"/>
            <a:chExt cx="1221541" cy="403587"/>
          </a:xfrm>
        </p:grpSpPr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F5AB62DC-8DE7-411D-BF7E-9F6CE4CF5792}"/>
                </a:ext>
              </a:extLst>
            </p:cNvPr>
            <p:cNvSpPr txBox="1"/>
            <p:nvPr/>
          </p:nvSpPr>
          <p:spPr>
            <a:xfrm>
              <a:off x="79696" y="6688627"/>
              <a:ext cx="1221541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b="1" dirty="0">
                  <a:latin typeface="Century Gothic" panose="020B0502020202020204" pitchFamily="34" charset="0"/>
                  <a:cs typeface="Arial" panose="020B0604020202020204" pitchFamily="34" charset="0"/>
                </a:rPr>
                <a:t>© Classroom Secrets Limited 2018</a:t>
              </a:r>
            </a:p>
          </p:txBody>
        </p:sp>
        <p:pic>
          <p:nvPicPr>
            <p:cNvPr id="10" name="Picture 9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F4E5E333-D577-4B2D-8EB6-E1FB96EAADE2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685" y="6454317"/>
              <a:ext cx="1174025" cy="278902"/>
            </a:xfrm>
            <a:prstGeom prst="rect">
              <a:avLst/>
            </a:prstGeom>
          </p:spPr>
        </p:pic>
      </p:grpSp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8F09DEDC-66FA-4ED9-82F1-D111B7067D4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36197236"/>
              </p:ext>
            </p:extLst>
          </p:nvPr>
        </p:nvGraphicFramePr>
        <p:xfrm>
          <a:off x="2208471" y="2163640"/>
          <a:ext cx="4658400" cy="900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900000">
                  <a:extLst>
                    <a:ext uri="{9D8B030D-6E8A-4147-A177-3AD203B41FA5}">
                      <a16:colId xmlns:a16="http://schemas.microsoft.com/office/drawing/2014/main" val="1190001869"/>
                    </a:ext>
                  </a:extLst>
                </a:gridCol>
                <a:gridCol w="979200">
                  <a:extLst>
                    <a:ext uri="{9D8B030D-6E8A-4147-A177-3AD203B41FA5}">
                      <a16:colId xmlns:a16="http://schemas.microsoft.com/office/drawing/2014/main" val="1480577285"/>
                    </a:ext>
                  </a:extLst>
                </a:gridCol>
                <a:gridCol w="900000">
                  <a:extLst>
                    <a:ext uri="{9D8B030D-6E8A-4147-A177-3AD203B41FA5}">
                      <a16:colId xmlns:a16="http://schemas.microsoft.com/office/drawing/2014/main" val="1822703962"/>
                    </a:ext>
                  </a:extLst>
                </a:gridCol>
                <a:gridCol w="979200">
                  <a:extLst>
                    <a:ext uri="{9D8B030D-6E8A-4147-A177-3AD203B41FA5}">
                      <a16:colId xmlns:a16="http://schemas.microsoft.com/office/drawing/2014/main" val="1823814233"/>
                    </a:ext>
                  </a:extLst>
                </a:gridCol>
                <a:gridCol w="900000">
                  <a:extLst>
                    <a:ext uri="{9D8B030D-6E8A-4147-A177-3AD203B41FA5}">
                      <a16:colId xmlns:a16="http://schemas.microsoft.com/office/drawing/2014/main" val="951274900"/>
                    </a:ext>
                  </a:extLst>
                </a:gridCol>
              </a:tblGrid>
              <a:tr h="900000">
                <a:tc>
                  <a:txBody>
                    <a:bodyPr/>
                    <a:lstStyle/>
                    <a:p>
                      <a:pPr algn="ctr"/>
                      <a:r>
                        <a:rPr lang="en-GB" sz="4000" b="1" dirty="0">
                          <a:latin typeface="Century Gothic" panose="020B0502020202020204" pitchFamily="34" charset="0"/>
                        </a:rPr>
                        <a:t>m</a:t>
                      </a:r>
                    </a:p>
                  </a:txBody>
                  <a:tcPr marL="172016" marR="172016" marT="86008" marB="86008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4400" b="1" dirty="0">
                        <a:latin typeface="Century Gothic" panose="020B0502020202020204" pitchFamily="34" charset="0"/>
                      </a:endParaRPr>
                    </a:p>
                  </a:txBody>
                  <a:tcPr marL="172016" marR="172016" marT="86008" marB="86008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400" b="1" dirty="0">
                          <a:latin typeface="Century Gothic" panose="020B0502020202020204" pitchFamily="34" charset="0"/>
                        </a:rPr>
                        <a:t>D</a:t>
                      </a:r>
                    </a:p>
                  </a:txBody>
                  <a:tcPr marL="172016" marR="172016" marT="86008" marB="86008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4400" b="1" dirty="0">
                        <a:latin typeface="Century Gothic" panose="020B0502020202020204" pitchFamily="34" charset="0"/>
                      </a:endParaRPr>
                    </a:p>
                  </a:txBody>
                  <a:tcPr marL="172016" marR="172016" marT="86008" marB="86008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000" b="1" dirty="0">
                          <a:latin typeface="Century Gothic" panose="020B0502020202020204" pitchFamily="34" charset="0"/>
                        </a:rPr>
                        <a:t>f</a:t>
                      </a:r>
                    </a:p>
                  </a:txBody>
                  <a:tcPr marL="172016" marR="172016" marT="86008" marB="86008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4110339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2505619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Reasoning 1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Which of these letters are capital letters and which are lower case letters?</a:t>
            </a:r>
          </a:p>
          <a:p>
            <a:pPr lvl="0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lvl="0" algn="ctr"/>
            <a:endParaRPr lang="en-GB" sz="20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lvl="0" algn="ctr"/>
            <a:endParaRPr lang="en-GB" sz="20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lvl="0" algn="ctr"/>
            <a:endParaRPr lang="en-GB" sz="20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lvl="0" algn="ctr"/>
            <a:endParaRPr lang="en-GB" sz="20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lvl="0" algn="ctr"/>
            <a:endParaRPr lang="en-GB" sz="20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lvl="0" algn="ctr"/>
            <a:endParaRPr lang="en-GB" sz="20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How do you know?</a:t>
            </a: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D is a capital letter because…</a:t>
            </a:r>
          </a:p>
          <a:p>
            <a:pPr algn="ctr"/>
            <a:endParaRPr lang="en-GB" sz="24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4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endParaRPr lang="en-GB" sz="20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lvl="0" algn="ctr"/>
            <a:endParaRPr lang="en-GB" sz="2400" dirty="0">
              <a:solidFill>
                <a:srgbClr val="FF0000"/>
              </a:solidFill>
              <a:latin typeface="SassoonCRInfantMedium" panose="02000603020000020003" pitchFamily="2" charset="0"/>
            </a:endParaRPr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C41445E9-EF6B-4A86-A97F-4D6B4AF5FB31}"/>
              </a:ext>
            </a:extLst>
          </p:cNvPr>
          <p:cNvGrpSpPr/>
          <p:nvPr/>
        </p:nvGrpSpPr>
        <p:grpSpPr>
          <a:xfrm>
            <a:off x="71150" y="6454317"/>
            <a:ext cx="1221541" cy="403587"/>
            <a:chOff x="79696" y="6454317"/>
            <a:chExt cx="1221541" cy="403587"/>
          </a:xfrm>
        </p:grpSpPr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555D859A-3F8C-4F20-BB15-E2EEF3B3EDA7}"/>
                </a:ext>
              </a:extLst>
            </p:cNvPr>
            <p:cNvSpPr txBox="1"/>
            <p:nvPr/>
          </p:nvSpPr>
          <p:spPr>
            <a:xfrm>
              <a:off x="79696" y="6688627"/>
              <a:ext cx="1221541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b="1" dirty="0">
                  <a:latin typeface="Century Gothic" panose="020B0502020202020204" pitchFamily="34" charset="0"/>
                  <a:cs typeface="Arial" panose="020B0604020202020204" pitchFamily="34" charset="0"/>
                </a:rPr>
                <a:t>© Classroom Secrets Limited 2018</a:t>
              </a:r>
            </a:p>
          </p:txBody>
        </p:sp>
        <p:pic>
          <p:nvPicPr>
            <p:cNvPr id="10" name="Picture 9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C4511799-8923-45C3-86A5-B28BD2A99A73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685" y="6454317"/>
              <a:ext cx="1174025" cy="278902"/>
            </a:xfrm>
            <a:prstGeom prst="rect">
              <a:avLst/>
            </a:prstGeom>
          </p:spPr>
        </p:pic>
      </p:grpSp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797B5A72-B43D-4DA0-AC8B-B46DB9179DA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39317732"/>
              </p:ext>
            </p:extLst>
          </p:nvPr>
        </p:nvGraphicFramePr>
        <p:xfrm>
          <a:off x="2208471" y="2163640"/>
          <a:ext cx="4658400" cy="900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900000">
                  <a:extLst>
                    <a:ext uri="{9D8B030D-6E8A-4147-A177-3AD203B41FA5}">
                      <a16:colId xmlns:a16="http://schemas.microsoft.com/office/drawing/2014/main" val="1190001869"/>
                    </a:ext>
                  </a:extLst>
                </a:gridCol>
                <a:gridCol w="979200">
                  <a:extLst>
                    <a:ext uri="{9D8B030D-6E8A-4147-A177-3AD203B41FA5}">
                      <a16:colId xmlns:a16="http://schemas.microsoft.com/office/drawing/2014/main" val="1480577285"/>
                    </a:ext>
                  </a:extLst>
                </a:gridCol>
                <a:gridCol w="900000">
                  <a:extLst>
                    <a:ext uri="{9D8B030D-6E8A-4147-A177-3AD203B41FA5}">
                      <a16:colId xmlns:a16="http://schemas.microsoft.com/office/drawing/2014/main" val="1822703962"/>
                    </a:ext>
                  </a:extLst>
                </a:gridCol>
                <a:gridCol w="979200">
                  <a:extLst>
                    <a:ext uri="{9D8B030D-6E8A-4147-A177-3AD203B41FA5}">
                      <a16:colId xmlns:a16="http://schemas.microsoft.com/office/drawing/2014/main" val="1823814233"/>
                    </a:ext>
                  </a:extLst>
                </a:gridCol>
                <a:gridCol w="900000">
                  <a:extLst>
                    <a:ext uri="{9D8B030D-6E8A-4147-A177-3AD203B41FA5}">
                      <a16:colId xmlns:a16="http://schemas.microsoft.com/office/drawing/2014/main" val="951274900"/>
                    </a:ext>
                  </a:extLst>
                </a:gridCol>
              </a:tblGrid>
              <a:tr h="900000">
                <a:tc>
                  <a:txBody>
                    <a:bodyPr/>
                    <a:lstStyle/>
                    <a:p>
                      <a:pPr algn="ctr"/>
                      <a:r>
                        <a:rPr lang="en-GB" sz="4000" b="1" dirty="0">
                          <a:latin typeface="Century Gothic" panose="020B0502020202020204" pitchFamily="34" charset="0"/>
                        </a:rPr>
                        <a:t>m</a:t>
                      </a:r>
                    </a:p>
                  </a:txBody>
                  <a:tcPr marL="172016" marR="172016" marT="86008" marB="86008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4400" b="1" dirty="0">
                        <a:latin typeface="Century Gothic" panose="020B0502020202020204" pitchFamily="34" charset="0"/>
                      </a:endParaRPr>
                    </a:p>
                  </a:txBody>
                  <a:tcPr marL="172016" marR="172016" marT="86008" marB="86008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400" b="1" dirty="0">
                          <a:latin typeface="Century Gothic" panose="020B0502020202020204" pitchFamily="34" charset="0"/>
                        </a:rPr>
                        <a:t>D</a:t>
                      </a:r>
                    </a:p>
                  </a:txBody>
                  <a:tcPr marL="172016" marR="172016" marT="86008" marB="86008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4400" b="1" dirty="0">
                        <a:latin typeface="Century Gothic" panose="020B0502020202020204" pitchFamily="34" charset="0"/>
                      </a:endParaRPr>
                    </a:p>
                  </a:txBody>
                  <a:tcPr marL="172016" marR="172016" marT="86008" marB="86008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000" b="1" dirty="0">
                          <a:latin typeface="Century Gothic" panose="020B0502020202020204" pitchFamily="34" charset="0"/>
                        </a:rPr>
                        <a:t>f</a:t>
                      </a:r>
                    </a:p>
                  </a:txBody>
                  <a:tcPr marL="172016" marR="172016" marT="86008" marB="86008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4110339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1078662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Reasoning 1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Which of these letters are capital letters and which are lower case letters?</a:t>
            </a:r>
          </a:p>
          <a:p>
            <a:pPr lvl="0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lvl="0" algn="ctr"/>
            <a:endParaRPr lang="en-GB" sz="20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lvl="0" algn="ctr"/>
            <a:endParaRPr lang="en-GB" sz="20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lvl="0" algn="ctr"/>
            <a:endParaRPr lang="en-GB" sz="20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lvl="0" algn="ctr"/>
            <a:endParaRPr lang="en-GB" sz="20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lvl="0" algn="ctr"/>
            <a:endParaRPr lang="en-GB" sz="20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lvl="0" algn="ctr"/>
            <a:endParaRPr lang="en-GB" sz="20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How do you know?</a:t>
            </a:r>
          </a:p>
          <a:p>
            <a:endParaRPr lang="en-GB" sz="2000" b="1" dirty="0">
              <a:solidFill>
                <a:srgbClr val="FF0000"/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D is a capital letter because it is written as d when it is lower case. The lower case letters are m and f because they are smaller and would be written as M and F if they were capitals.</a:t>
            </a:r>
            <a:endParaRPr lang="en-GB" sz="24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4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endParaRPr lang="en-GB" sz="20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lvl="0" algn="ctr"/>
            <a:endParaRPr lang="en-GB" sz="2400" dirty="0">
              <a:solidFill>
                <a:srgbClr val="FF0000"/>
              </a:solidFill>
              <a:latin typeface="SassoonCRInfantMedium" panose="02000603020000020003" pitchFamily="2" charset="0"/>
            </a:endParaRPr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ED8EB6BA-8A7D-4A6F-A065-62E59462D497}"/>
              </a:ext>
            </a:extLst>
          </p:cNvPr>
          <p:cNvGrpSpPr/>
          <p:nvPr/>
        </p:nvGrpSpPr>
        <p:grpSpPr>
          <a:xfrm>
            <a:off x="71150" y="6454317"/>
            <a:ext cx="1221541" cy="403587"/>
            <a:chOff x="79696" y="6454317"/>
            <a:chExt cx="1221541" cy="403587"/>
          </a:xfrm>
        </p:grpSpPr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299C36D5-B466-49A4-AB00-908BAAE3C3D1}"/>
                </a:ext>
              </a:extLst>
            </p:cNvPr>
            <p:cNvSpPr txBox="1"/>
            <p:nvPr/>
          </p:nvSpPr>
          <p:spPr>
            <a:xfrm>
              <a:off x="79696" y="6688627"/>
              <a:ext cx="1221541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b="1" dirty="0">
                  <a:latin typeface="Century Gothic" panose="020B0502020202020204" pitchFamily="34" charset="0"/>
                  <a:cs typeface="Arial" panose="020B0604020202020204" pitchFamily="34" charset="0"/>
                </a:rPr>
                <a:t>© Classroom Secrets Limited 2018</a:t>
              </a:r>
            </a:p>
          </p:txBody>
        </p:sp>
        <p:pic>
          <p:nvPicPr>
            <p:cNvPr id="10" name="Picture 9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82FE8163-DA88-4229-A098-E9AE8E24F17E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685" y="6454317"/>
              <a:ext cx="1174025" cy="278902"/>
            </a:xfrm>
            <a:prstGeom prst="rect">
              <a:avLst/>
            </a:prstGeom>
          </p:spPr>
        </p:pic>
      </p:grpSp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BFA624A1-498A-4C0E-B797-E4C528360B3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39317732"/>
              </p:ext>
            </p:extLst>
          </p:nvPr>
        </p:nvGraphicFramePr>
        <p:xfrm>
          <a:off x="2208471" y="2163640"/>
          <a:ext cx="4658400" cy="900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900000">
                  <a:extLst>
                    <a:ext uri="{9D8B030D-6E8A-4147-A177-3AD203B41FA5}">
                      <a16:colId xmlns:a16="http://schemas.microsoft.com/office/drawing/2014/main" val="1190001869"/>
                    </a:ext>
                  </a:extLst>
                </a:gridCol>
                <a:gridCol w="979200">
                  <a:extLst>
                    <a:ext uri="{9D8B030D-6E8A-4147-A177-3AD203B41FA5}">
                      <a16:colId xmlns:a16="http://schemas.microsoft.com/office/drawing/2014/main" val="1480577285"/>
                    </a:ext>
                  </a:extLst>
                </a:gridCol>
                <a:gridCol w="900000">
                  <a:extLst>
                    <a:ext uri="{9D8B030D-6E8A-4147-A177-3AD203B41FA5}">
                      <a16:colId xmlns:a16="http://schemas.microsoft.com/office/drawing/2014/main" val="1822703962"/>
                    </a:ext>
                  </a:extLst>
                </a:gridCol>
                <a:gridCol w="979200">
                  <a:extLst>
                    <a:ext uri="{9D8B030D-6E8A-4147-A177-3AD203B41FA5}">
                      <a16:colId xmlns:a16="http://schemas.microsoft.com/office/drawing/2014/main" val="1823814233"/>
                    </a:ext>
                  </a:extLst>
                </a:gridCol>
                <a:gridCol w="900000">
                  <a:extLst>
                    <a:ext uri="{9D8B030D-6E8A-4147-A177-3AD203B41FA5}">
                      <a16:colId xmlns:a16="http://schemas.microsoft.com/office/drawing/2014/main" val="951274900"/>
                    </a:ext>
                  </a:extLst>
                </a:gridCol>
              </a:tblGrid>
              <a:tr h="900000">
                <a:tc>
                  <a:txBody>
                    <a:bodyPr/>
                    <a:lstStyle/>
                    <a:p>
                      <a:pPr algn="ctr"/>
                      <a:r>
                        <a:rPr lang="en-GB" sz="4000" b="1" dirty="0">
                          <a:latin typeface="Century Gothic" panose="020B0502020202020204" pitchFamily="34" charset="0"/>
                        </a:rPr>
                        <a:t>m</a:t>
                      </a:r>
                    </a:p>
                  </a:txBody>
                  <a:tcPr marL="172016" marR="172016" marT="86008" marB="86008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4400" b="1" dirty="0">
                        <a:latin typeface="Century Gothic" panose="020B0502020202020204" pitchFamily="34" charset="0"/>
                      </a:endParaRPr>
                    </a:p>
                  </a:txBody>
                  <a:tcPr marL="172016" marR="172016" marT="86008" marB="86008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400" b="1" dirty="0">
                          <a:latin typeface="Century Gothic" panose="020B0502020202020204" pitchFamily="34" charset="0"/>
                        </a:rPr>
                        <a:t>D</a:t>
                      </a:r>
                    </a:p>
                  </a:txBody>
                  <a:tcPr marL="172016" marR="172016" marT="86008" marB="86008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4400" b="1" dirty="0">
                        <a:latin typeface="Century Gothic" panose="020B0502020202020204" pitchFamily="34" charset="0"/>
                      </a:endParaRPr>
                    </a:p>
                  </a:txBody>
                  <a:tcPr marL="172016" marR="172016" marT="86008" marB="86008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000" b="1" dirty="0">
                          <a:latin typeface="Century Gothic" panose="020B0502020202020204" pitchFamily="34" charset="0"/>
                        </a:rPr>
                        <a:t>f</a:t>
                      </a:r>
                    </a:p>
                  </a:txBody>
                  <a:tcPr marL="172016" marR="172016" marT="86008" marB="86008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4110339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2326089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Application 1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Write these words starting with a capital letter.</a:t>
            </a:r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1451FDF0-4507-43CF-826E-F9F66E209BDA}"/>
              </a:ext>
            </a:extLst>
          </p:cNvPr>
          <p:cNvGrpSpPr/>
          <p:nvPr/>
        </p:nvGrpSpPr>
        <p:grpSpPr>
          <a:xfrm>
            <a:off x="71150" y="6454317"/>
            <a:ext cx="1221541" cy="403587"/>
            <a:chOff x="79696" y="6454317"/>
            <a:chExt cx="1221541" cy="403587"/>
          </a:xfrm>
        </p:grpSpPr>
        <p:sp>
          <p:nvSpPr>
            <p:cNvPr id="8" name="TextBox 8">
              <a:extLst>
                <a:ext uri="{FF2B5EF4-FFF2-40B4-BE49-F238E27FC236}">
                  <a16:creationId xmlns:a16="http://schemas.microsoft.com/office/drawing/2014/main" id="{A4CADF33-DCB7-45BC-8D0D-E1B8F195FFF8}"/>
                </a:ext>
              </a:extLst>
            </p:cNvPr>
            <p:cNvSpPr txBox="1"/>
            <p:nvPr/>
          </p:nvSpPr>
          <p:spPr>
            <a:xfrm>
              <a:off x="79696" y="6688627"/>
              <a:ext cx="1221541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b="1" dirty="0">
                  <a:latin typeface="Century Gothic" panose="020B0502020202020204" pitchFamily="34" charset="0"/>
                  <a:cs typeface="Arial" panose="020B0604020202020204" pitchFamily="34" charset="0"/>
                </a:rPr>
                <a:t>© Classroom Secrets Limited 2018</a:t>
              </a:r>
            </a:p>
          </p:txBody>
        </p:sp>
        <p:pic>
          <p:nvPicPr>
            <p:cNvPr id="9" name="Picture 8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A7807419-CA03-4674-BE73-BB07EC9658BD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685" y="6454317"/>
              <a:ext cx="1174025" cy="278902"/>
            </a:xfrm>
            <a:prstGeom prst="rect">
              <a:avLst/>
            </a:prstGeom>
          </p:spPr>
        </p:pic>
      </p:grpSp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BEA69187-4089-4946-88D0-59042FDB46C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61477933"/>
              </p:ext>
            </p:extLst>
          </p:nvPr>
        </p:nvGraphicFramePr>
        <p:xfrm>
          <a:off x="1774478" y="2162768"/>
          <a:ext cx="5559190" cy="223798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605342">
                  <a:extLst>
                    <a:ext uri="{9D8B030D-6E8A-4147-A177-3AD203B41FA5}">
                      <a16:colId xmlns:a16="http://schemas.microsoft.com/office/drawing/2014/main" val="4119755077"/>
                    </a:ext>
                  </a:extLst>
                </a:gridCol>
                <a:gridCol w="371582">
                  <a:extLst>
                    <a:ext uri="{9D8B030D-6E8A-4147-A177-3AD203B41FA5}">
                      <a16:colId xmlns:a16="http://schemas.microsoft.com/office/drawing/2014/main" val="1386187778"/>
                    </a:ext>
                  </a:extLst>
                </a:gridCol>
                <a:gridCol w="1605342">
                  <a:extLst>
                    <a:ext uri="{9D8B030D-6E8A-4147-A177-3AD203B41FA5}">
                      <a16:colId xmlns:a16="http://schemas.microsoft.com/office/drawing/2014/main" val="1376874311"/>
                    </a:ext>
                  </a:extLst>
                </a:gridCol>
                <a:gridCol w="371582">
                  <a:extLst>
                    <a:ext uri="{9D8B030D-6E8A-4147-A177-3AD203B41FA5}">
                      <a16:colId xmlns:a16="http://schemas.microsoft.com/office/drawing/2014/main" val="3662403484"/>
                    </a:ext>
                  </a:extLst>
                </a:gridCol>
                <a:gridCol w="1605342">
                  <a:extLst>
                    <a:ext uri="{9D8B030D-6E8A-4147-A177-3AD203B41FA5}">
                      <a16:colId xmlns:a16="http://schemas.microsoft.com/office/drawing/2014/main" val="2619985396"/>
                    </a:ext>
                  </a:extLst>
                </a:gridCol>
              </a:tblGrid>
              <a:tr h="745994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dug</a:t>
                      </a:r>
                    </a:p>
                  </a:txBody>
                  <a:tcPr marL="83127" marR="83127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83127" marR="83127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man</a:t>
                      </a:r>
                    </a:p>
                  </a:txBody>
                  <a:tcPr marL="83127" marR="83127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83127" marR="83127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cat</a:t>
                      </a:r>
                    </a:p>
                  </a:txBody>
                  <a:tcPr marL="83127" marR="83127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28525074"/>
                  </a:ext>
                </a:extLst>
              </a:tr>
              <a:tr h="745994">
                <a:tc>
                  <a:txBody>
                    <a:bodyPr/>
                    <a:lstStyle/>
                    <a:p>
                      <a:pPr algn="ctr"/>
                      <a:endParaRPr lang="en-GB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83127" marR="83127" anchor="ctr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83127" marR="83127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83127" marR="83127" anchor="ctr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83127" marR="83127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83127" marR="83127" anchor="ctr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316182789"/>
                  </a:ext>
                </a:extLst>
              </a:tr>
              <a:tr h="745994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fun</a:t>
                      </a:r>
                    </a:p>
                  </a:txBody>
                  <a:tcPr marL="83127" marR="83127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83127" marR="83127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bed</a:t>
                      </a:r>
                    </a:p>
                  </a:txBody>
                  <a:tcPr marL="83127" marR="83127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83127" marR="83127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was</a:t>
                      </a:r>
                    </a:p>
                  </a:txBody>
                  <a:tcPr marL="83127" marR="83127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7614451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3601457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Application 1</a:t>
            </a:r>
          </a:p>
          <a:p>
            <a:pPr algn="ctr"/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Write these words starting with a capital letter.</a:t>
            </a:r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8FF92060-EA5C-423F-9225-C5F7596427A5}"/>
              </a:ext>
            </a:extLst>
          </p:cNvPr>
          <p:cNvGrpSpPr/>
          <p:nvPr/>
        </p:nvGrpSpPr>
        <p:grpSpPr>
          <a:xfrm>
            <a:off x="71150" y="6454317"/>
            <a:ext cx="1221541" cy="403587"/>
            <a:chOff x="79696" y="6454317"/>
            <a:chExt cx="1221541" cy="403587"/>
          </a:xfrm>
        </p:grpSpPr>
        <p:sp>
          <p:nvSpPr>
            <p:cNvPr id="8" name="TextBox 8">
              <a:extLst>
                <a:ext uri="{FF2B5EF4-FFF2-40B4-BE49-F238E27FC236}">
                  <a16:creationId xmlns:a16="http://schemas.microsoft.com/office/drawing/2014/main" id="{07BE45D5-D7E9-4A9A-B8DC-EE1730195A4C}"/>
                </a:ext>
              </a:extLst>
            </p:cNvPr>
            <p:cNvSpPr txBox="1"/>
            <p:nvPr/>
          </p:nvSpPr>
          <p:spPr>
            <a:xfrm>
              <a:off x="79696" y="6688627"/>
              <a:ext cx="1221541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b="1" dirty="0">
                  <a:latin typeface="Century Gothic" panose="020B0502020202020204" pitchFamily="34" charset="0"/>
                  <a:cs typeface="Arial" panose="020B0604020202020204" pitchFamily="34" charset="0"/>
                </a:rPr>
                <a:t>© Classroom Secrets Limited 2018</a:t>
              </a:r>
            </a:p>
          </p:txBody>
        </p:sp>
        <p:pic>
          <p:nvPicPr>
            <p:cNvPr id="9" name="Picture 8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007F7A5E-4D16-4E88-AC39-479ED8C098A1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685" y="6454317"/>
              <a:ext cx="1174025" cy="278902"/>
            </a:xfrm>
            <a:prstGeom prst="rect">
              <a:avLst/>
            </a:prstGeom>
          </p:spPr>
        </p:pic>
      </p:grpSp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CE57E02C-5057-493B-9F88-FC723037C1C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97815243"/>
              </p:ext>
            </p:extLst>
          </p:nvPr>
        </p:nvGraphicFramePr>
        <p:xfrm>
          <a:off x="1774478" y="2162768"/>
          <a:ext cx="5559190" cy="223798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605342">
                  <a:extLst>
                    <a:ext uri="{9D8B030D-6E8A-4147-A177-3AD203B41FA5}">
                      <a16:colId xmlns:a16="http://schemas.microsoft.com/office/drawing/2014/main" val="4119755077"/>
                    </a:ext>
                  </a:extLst>
                </a:gridCol>
                <a:gridCol w="371582">
                  <a:extLst>
                    <a:ext uri="{9D8B030D-6E8A-4147-A177-3AD203B41FA5}">
                      <a16:colId xmlns:a16="http://schemas.microsoft.com/office/drawing/2014/main" val="1386187778"/>
                    </a:ext>
                  </a:extLst>
                </a:gridCol>
                <a:gridCol w="1605342">
                  <a:extLst>
                    <a:ext uri="{9D8B030D-6E8A-4147-A177-3AD203B41FA5}">
                      <a16:colId xmlns:a16="http://schemas.microsoft.com/office/drawing/2014/main" val="1376874311"/>
                    </a:ext>
                  </a:extLst>
                </a:gridCol>
                <a:gridCol w="371582">
                  <a:extLst>
                    <a:ext uri="{9D8B030D-6E8A-4147-A177-3AD203B41FA5}">
                      <a16:colId xmlns:a16="http://schemas.microsoft.com/office/drawing/2014/main" val="3662403484"/>
                    </a:ext>
                  </a:extLst>
                </a:gridCol>
                <a:gridCol w="1605342">
                  <a:extLst>
                    <a:ext uri="{9D8B030D-6E8A-4147-A177-3AD203B41FA5}">
                      <a16:colId xmlns:a16="http://schemas.microsoft.com/office/drawing/2014/main" val="2619985396"/>
                    </a:ext>
                  </a:extLst>
                </a:gridCol>
              </a:tblGrid>
              <a:tr h="745994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Dug</a:t>
                      </a:r>
                    </a:p>
                  </a:txBody>
                  <a:tcPr marL="83127" marR="83127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83127" marR="83127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Man</a:t>
                      </a:r>
                    </a:p>
                  </a:txBody>
                  <a:tcPr marL="83127" marR="83127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83127" marR="83127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Cat</a:t>
                      </a:r>
                    </a:p>
                  </a:txBody>
                  <a:tcPr marL="83127" marR="83127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28525074"/>
                  </a:ext>
                </a:extLst>
              </a:tr>
              <a:tr h="745994">
                <a:tc>
                  <a:txBody>
                    <a:bodyPr/>
                    <a:lstStyle/>
                    <a:p>
                      <a:pPr algn="ctr"/>
                      <a:endParaRPr lang="en-GB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83127" marR="83127" anchor="ctr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83127" marR="83127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83127" marR="83127" anchor="ctr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83127" marR="83127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83127" marR="83127" anchor="ctr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316182789"/>
                  </a:ext>
                </a:extLst>
              </a:tr>
              <a:tr h="745994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Fun</a:t>
                      </a:r>
                    </a:p>
                  </a:txBody>
                  <a:tcPr marL="83127" marR="83127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83127" marR="83127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Bed</a:t>
                      </a:r>
                    </a:p>
                  </a:txBody>
                  <a:tcPr marL="83127" marR="83127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83127" marR="83127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Was</a:t>
                      </a:r>
                    </a:p>
                  </a:txBody>
                  <a:tcPr marL="83127" marR="83127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7614451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8607435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Reasoning 2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Which word is the odd one out below?</a:t>
            </a:r>
          </a:p>
          <a:p>
            <a:pPr lvl="0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Explain your answer.</a:t>
            </a:r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865FC62F-D574-415F-8877-F7D86164C354}"/>
              </a:ext>
            </a:extLst>
          </p:cNvPr>
          <p:cNvGrpSpPr/>
          <p:nvPr/>
        </p:nvGrpSpPr>
        <p:grpSpPr>
          <a:xfrm>
            <a:off x="71150" y="6454317"/>
            <a:ext cx="1221541" cy="403587"/>
            <a:chOff x="79696" y="6454317"/>
            <a:chExt cx="1221541" cy="403587"/>
          </a:xfrm>
        </p:grpSpPr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2B234135-A7AE-4639-9705-2D459043C787}"/>
                </a:ext>
              </a:extLst>
            </p:cNvPr>
            <p:cNvSpPr txBox="1"/>
            <p:nvPr/>
          </p:nvSpPr>
          <p:spPr>
            <a:xfrm>
              <a:off x="79696" y="6688627"/>
              <a:ext cx="1221541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b="1" dirty="0">
                  <a:latin typeface="Century Gothic" panose="020B0502020202020204" pitchFamily="34" charset="0"/>
                  <a:cs typeface="Arial" panose="020B0604020202020204" pitchFamily="34" charset="0"/>
                </a:rPr>
                <a:t>© Classroom Secrets Limited 2018</a:t>
              </a:r>
            </a:p>
          </p:txBody>
        </p:sp>
        <p:pic>
          <p:nvPicPr>
            <p:cNvPr id="10" name="Picture 9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DF67834D-0F98-4B9A-B450-417FE5191EB9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685" y="6454317"/>
              <a:ext cx="1174025" cy="278902"/>
            </a:xfrm>
            <a:prstGeom prst="rect">
              <a:avLst/>
            </a:prstGeom>
          </p:spPr>
        </p:pic>
      </p:grpSp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5AF4615A-273C-4F65-9F46-6C25148ACD0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48184748"/>
              </p:ext>
            </p:extLst>
          </p:nvPr>
        </p:nvGraphicFramePr>
        <p:xfrm>
          <a:off x="1774478" y="2162766"/>
          <a:ext cx="5559192" cy="74291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605342">
                  <a:extLst>
                    <a:ext uri="{9D8B030D-6E8A-4147-A177-3AD203B41FA5}">
                      <a16:colId xmlns:a16="http://schemas.microsoft.com/office/drawing/2014/main" val="4119755077"/>
                    </a:ext>
                  </a:extLst>
                </a:gridCol>
                <a:gridCol w="371583">
                  <a:extLst>
                    <a:ext uri="{9D8B030D-6E8A-4147-A177-3AD203B41FA5}">
                      <a16:colId xmlns:a16="http://schemas.microsoft.com/office/drawing/2014/main" val="1386187778"/>
                    </a:ext>
                  </a:extLst>
                </a:gridCol>
                <a:gridCol w="1605342">
                  <a:extLst>
                    <a:ext uri="{9D8B030D-6E8A-4147-A177-3AD203B41FA5}">
                      <a16:colId xmlns:a16="http://schemas.microsoft.com/office/drawing/2014/main" val="1376874311"/>
                    </a:ext>
                  </a:extLst>
                </a:gridCol>
                <a:gridCol w="371583">
                  <a:extLst>
                    <a:ext uri="{9D8B030D-6E8A-4147-A177-3AD203B41FA5}">
                      <a16:colId xmlns:a16="http://schemas.microsoft.com/office/drawing/2014/main" val="3662403484"/>
                    </a:ext>
                  </a:extLst>
                </a:gridCol>
                <a:gridCol w="1605342">
                  <a:extLst>
                    <a:ext uri="{9D8B030D-6E8A-4147-A177-3AD203B41FA5}">
                      <a16:colId xmlns:a16="http://schemas.microsoft.com/office/drawing/2014/main" val="2619985396"/>
                    </a:ext>
                  </a:extLst>
                </a:gridCol>
              </a:tblGrid>
              <a:tr h="742916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grab</a:t>
                      </a: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wanted</a:t>
                      </a: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Must</a:t>
                      </a: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2852507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36673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Reasoning 2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Which word is the odd one out below?</a:t>
            </a:r>
          </a:p>
          <a:p>
            <a:pPr lvl="0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Explain your answer.</a:t>
            </a:r>
          </a:p>
          <a:p>
            <a:pPr lvl="0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Must is the odd one out because…</a:t>
            </a:r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865FC62F-D574-415F-8877-F7D86164C354}"/>
              </a:ext>
            </a:extLst>
          </p:cNvPr>
          <p:cNvGrpSpPr/>
          <p:nvPr/>
        </p:nvGrpSpPr>
        <p:grpSpPr>
          <a:xfrm>
            <a:off x="71150" y="6454317"/>
            <a:ext cx="1221541" cy="403587"/>
            <a:chOff x="79696" y="6454317"/>
            <a:chExt cx="1221541" cy="403587"/>
          </a:xfrm>
        </p:grpSpPr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2B234135-A7AE-4639-9705-2D459043C787}"/>
                </a:ext>
              </a:extLst>
            </p:cNvPr>
            <p:cNvSpPr txBox="1"/>
            <p:nvPr/>
          </p:nvSpPr>
          <p:spPr>
            <a:xfrm>
              <a:off x="79696" y="6688627"/>
              <a:ext cx="1221541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b="1" dirty="0">
                  <a:latin typeface="Century Gothic" panose="020B0502020202020204" pitchFamily="34" charset="0"/>
                  <a:cs typeface="Arial" panose="020B0604020202020204" pitchFamily="34" charset="0"/>
                </a:rPr>
                <a:t>© Classroom Secrets Limited 2018</a:t>
              </a:r>
            </a:p>
          </p:txBody>
        </p:sp>
        <p:pic>
          <p:nvPicPr>
            <p:cNvPr id="10" name="Picture 9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DF67834D-0F98-4B9A-B450-417FE5191EB9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685" y="6454317"/>
              <a:ext cx="1174025" cy="278902"/>
            </a:xfrm>
            <a:prstGeom prst="rect">
              <a:avLst/>
            </a:prstGeom>
          </p:spPr>
        </p:pic>
      </p:grpSp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0D24B200-F702-4104-9F74-6CE9DA3F014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9389667"/>
              </p:ext>
            </p:extLst>
          </p:nvPr>
        </p:nvGraphicFramePr>
        <p:xfrm>
          <a:off x="1774478" y="2162766"/>
          <a:ext cx="5559192" cy="74291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605342">
                  <a:extLst>
                    <a:ext uri="{9D8B030D-6E8A-4147-A177-3AD203B41FA5}">
                      <a16:colId xmlns:a16="http://schemas.microsoft.com/office/drawing/2014/main" val="4119755077"/>
                    </a:ext>
                  </a:extLst>
                </a:gridCol>
                <a:gridCol w="371583">
                  <a:extLst>
                    <a:ext uri="{9D8B030D-6E8A-4147-A177-3AD203B41FA5}">
                      <a16:colId xmlns:a16="http://schemas.microsoft.com/office/drawing/2014/main" val="1386187778"/>
                    </a:ext>
                  </a:extLst>
                </a:gridCol>
                <a:gridCol w="1605342">
                  <a:extLst>
                    <a:ext uri="{9D8B030D-6E8A-4147-A177-3AD203B41FA5}">
                      <a16:colId xmlns:a16="http://schemas.microsoft.com/office/drawing/2014/main" val="1376874311"/>
                    </a:ext>
                  </a:extLst>
                </a:gridCol>
                <a:gridCol w="371583">
                  <a:extLst>
                    <a:ext uri="{9D8B030D-6E8A-4147-A177-3AD203B41FA5}">
                      <a16:colId xmlns:a16="http://schemas.microsoft.com/office/drawing/2014/main" val="3662403484"/>
                    </a:ext>
                  </a:extLst>
                </a:gridCol>
                <a:gridCol w="1605342">
                  <a:extLst>
                    <a:ext uri="{9D8B030D-6E8A-4147-A177-3AD203B41FA5}">
                      <a16:colId xmlns:a16="http://schemas.microsoft.com/office/drawing/2014/main" val="2619985396"/>
                    </a:ext>
                  </a:extLst>
                </a:gridCol>
              </a:tblGrid>
              <a:tr h="742916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grab</a:t>
                      </a: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wanted</a:t>
                      </a: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Must</a:t>
                      </a: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2852507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91711880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Reasoning </a:t>
            </a:r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2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Which word is the odd one out below?</a:t>
            </a:r>
          </a:p>
          <a:p>
            <a:pPr lvl="0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Explain your answer.</a:t>
            </a:r>
          </a:p>
          <a:p>
            <a:pPr lvl="0"/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Must is the odd one out because it is the only word which begins with a capital letter. Both grab and wanted start with lower case letters.</a:t>
            </a:r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865FC62F-D574-415F-8877-F7D86164C354}"/>
              </a:ext>
            </a:extLst>
          </p:cNvPr>
          <p:cNvGrpSpPr/>
          <p:nvPr/>
        </p:nvGrpSpPr>
        <p:grpSpPr>
          <a:xfrm>
            <a:off x="71150" y="6454317"/>
            <a:ext cx="1221541" cy="403587"/>
            <a:chOff x="79696" y="6454317"/>
            <a:chExt cx="1221541" cy="403587"/>
          </a:xfrm>
        </p:grpSpPr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2B234135-A7AE-4639-9705-2D459043C787}"/>
                </a:ext>
              </a:extLst>
            </p:cNvPr>
            <p:cNvSpPr txBox="1"/>
            <p:nvPr/>
          </p:nvSpPr>
          <p:spPr>
            <a:xfrm>
              <a:off x="79696" y="6688627"/>
              <a:ext cx="1221541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b="1" dirty="0">
                  <a:latin typeface="Century Gothic" panose="020B0502020202020204" pitchFamily="34" charset="0"/>
                  <a:cs typeface="Arial" panose="020B0604020202020204" pitchFamily="34" charset="0"/>
                </a:rPr>
                <a:t>© Classroom Secrets Limited 2018</a:t>
              </a:r>
            </a:p>
          </p:txBody>
        </p:sp>
        <p:pic>
          <p:nvPicPr>
            <p:cNvPr id="10" name="Picture 9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DF67834D-0F98-4B9A-B450-417FE5191EB9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685" y="6454317"/>
              <a:ext cx="1174025" cy="278902"/>
            </a:xfrm>
            <a:prstGeom prst="rect">
              <a:avLst/>
            </a:prstGeom>
          </p:spPr>
        </p:pic>
      </p:grpSp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DDD50E23-38F4-40CD-9F5E-1854F23A6BE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9389667"/>
              </p:ext>
            </p:extLst>
          </p:nvPr>
        </p:nvGraphicFramePr>
        <p:xfrm>
          <a:off x="1774478" y="2162766"/>
          <a:ext cx="5559192" cy="74291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605342">
                  <a:extLst>
                    <a:ext uri="{9D8B030D-6E8A-4147-A177-3AD203B41FA5}">
                      <a16:colId xmlns:a16="http://schemas.microsoft.com/office/drawing/2014/main" val="4119755077"/>
                    </a:ext>
                  </a:extLst>
                </a:gridCol>
                <a:gridCol w="371583">
                  <a:extLst>
                    <a:ext uri="{9D8B030D-6E8A-4147-A177-3AD203B41FA5}">
                      <a16:colId xmlns:a16="http://schemas.microsoft.com/office/drawing/2014/main" val="1386187778"/>
                    </a:ext>
                  </a:extLst>
                </a:gridCol>
                <a:gridCol w="1605342">
                  <a:extLst>
                    <a:ext uri="{9D8B030D-6E8A-4147-A177-3AD203B41FA5}">
                      <a16:colId xmlns:a16="http://schemas.microsoft.com/office/drawing/2014/main" val="1376874311"/>
                    </a:ext>
                  </a:extLst>
                </a:gridCol>
                <a:gridCol w="371583">
                  <a:extLst>
                    <a:ext uri="{9D8B030D-6E8A-4147-A177-3AD203B41FA5}">
                      <a16:colId xmlns:a16="http://schemas.microsoft.com/office/drawing/2014/main" val="3662403484"/>
                    </a:ext>
                  </a:extLst>
                </a:gridCol>
                <a:gridCol w="1605342">
                  <a:extLst>
                    <a:ext uri="{9D8B030D-6E8A-4147-A177-3AD203B41FA5}">
                      <a16:colId xmlns:a16="http://schemas.microsoft.com/office/drawing/2014/main" val="2619985396"/>
                    </a:ext>
                  </a:extLst>
                </a:gridCol>
              </a:tblGrid>
              <a:tr h="742916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grab</a:t>
                      </a: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wanted</a:t>
                      </a: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Must</a:t>
                      </a: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2852507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3045399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2E2B28500E97074E9232E002F87A0DA8" ma:contentTypeVersion="9" ma:contentTypeDescription="Create a new document." ma:contentTypeScope="" ma:versionID="066ddb0580c6cb957c158bf950613a88">
  <xsd:schema xmlns:xsd="http://www.w3.org/2001/XMLSchema" xmlns:xs="http://www.w3.org/2001/XMLSchema" xmlns:p="http://schemas.microsoft.com/office/2006/metadata/properties" xmlns:ns2="86144f90-c7b6-48d0-aae5-f5e9e48cc3df" xmlns:ns3="5c7a0828-c5e4-45f8-a074-18a8fdc88ec6" targetNamespace="http://schemas.microsoft.com/office/2006/metadata/properties" ma:root="true" ma:fieldsID="b6edf0ecd0c2312d28fd762618f18263" ns2:_="" ns3:_="">
    <xsd:import namespace="86144f90-c7b6-48d0-aae5-f5e9e48cc3df"/>
    <xsd:import namespace="5c7a0828-c5e4-45f8-a074-18a8fdc88ec6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EventHashCode" minOccurs="0"/>
                <xsd:element ref="ns3:MediaServiceGenerationTime" minOccurs="0"/>
                <xsd:element ref="ns3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6144f90-c7b6-48d0-aae5-f5e9e48cc3df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c7a0828-c5e4-45f8-a074-18a8fdc88ec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0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MediaServiceAutoTags" ma:description="" ma:internalName="MediaServiceAutoTags" ma:readOnly="true">
      <xsd:simpleType>
        <xsd:restriction base="dms:Text"/>
      </xsd:simpleType>
    </xsd:element>
    <xsd:element name="MediaServiceOCR" ma:index="13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DateTaken" ma:index="16" nillable="true" ma:displayName="MediaServiceDateTaken" ma:hidden="true" ma:internalName="MediaServiceDateTake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0EF8F11D-A449-4684-B8E0-461263A2E192}">
  <ds:schemaRefs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86144f90-c7b6-48d0-aae5-f5e9e48cc3df"/>
    <ds:schemaRef ds:uri="http://purl.org/dc/elements/1.1/"/>
    <ds:schemaRef ds:uri="http://schemas.microsoft.com/office/2006/metadata/properties"/>
    <ds:schemaRef ds:uri="5c7a0828-c5e4-45f8-a074-18a8fdc88ec6"/>
    <ds:schemaRef ds:uri="http://www.w3.org/XML/1998/namespace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502C262B-D397-475D-877C-D6C562783C3A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86144f90-c7b6-48d0-aae5-f5e9e48cc3df"/>
    <ds:schemaRef ds:uri="5c7a0828-c5e4-45f8-a074-18a8fdc88ec6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8BE7001C-4FE1-4FF1-8D32-419BDEA7C0F6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471</TotalTime>
  <Words>583</Words>
  <Application>Microsoft Office PowerPoint</Application>
  <PresentationFormat>On-screen Show (4:3)</PresentationFormat>
  <Paragraphs>282</Paragraphs>
  <Slides>19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5" baseType="lpstr">
      <vt:lpstr>Arial</vt:lpstr>
      <vt:lpstr>Calibri</vt:lpstr>
      <vt:lpstr>Calibri Light</vt:lpstr>
      <vt:lpstr>Century Gothic</vt:lpstr>
      <vt:lpstr>SassoonCRInfantMedium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1 Recognising and Forming Capital Letters PowerPoint Presentation</dc:title>
  <dc:creator>Ashleigh Sobol</dc:creator>
  <cp:lastModifiedBy>Laura MacRae</cp:lastModifiedBy>
  <cp:revision>2</cp:revision>
  <dcterms:created xsi:type="dcterms:W3CDTF">2018-03-17T10:08:43Z</dcterms:created>
  <dcterms:modified xsi:type="dcterms:W3CDTF">2021-02-02T14:42:32Z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0x0101002E2B28500E97074E9232E002F87A0DA8</vt:lpwstr>
  </property>
  <property fmtid="{D5CDD505-2E9C-101B-9397-08002B2CF9AE}" pid="3" name="TaxKeyword">
    <vt:lpwstr/>
  </property>
</Properties>
</file>