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12.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Layouts/slideLayout6.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3" r:id="rId3"/>
    <p:sldId id="294" r:id="rId4"/>
    <p:sldId id="295" r:id="rId5"/>
    <p:sldId id="315" r:id="rId6"/>
    <p:sldId id="296" r:id="rId7"/>
    <p:sldId id="316" r:id="rId8"/>
    <p:sldId id="317" r:id="rId9"/>
    <p:sldId id="306" r:id="rId10"/>
    <p:sldId id="297" r:id="rId11"/>
    <p:sldId id="298" r:id="rId12"/>
    <p:sldId id="299" r:id="rId13"/>
  </p:sldIdLst>
  <p:sldSz cx="9144000" cy="6858000" type="screen4x3"/>
  <p:notesSz cx="6858000" cy="9144000"/>
  <p:embeddedFontLst>
    <p:embeddedFont>
      <p:font typeface="Sassoon Infant Rg" panose="02000503030000020003" charset="0"/>
      <p:regular r:id="rId16"/>
      <p:bold r:id="rId17"/>
    </p:embeddedFont>
    <p:embeddedFont>
      <p:font typeface="Tuffy-TTF" panose="020B0603060100000000" charset="0"/>
      <p:regular r:id="rId18"/>
      <p:bold r:id="rId19"/>
      <p:italic r:id="rId20"/>
      <p:boldItalic r:id="rId21"/>
    </p:embeddedFont>
    <p:embeddedFont>
      <p:font typeface="Twinkl" pitchFamily="2" charset="0"/>
      <p:regular r:id="rId22"/>
      <p:bold r:id="rId23"/>
    </p:embeddedFont>
    <p:embeddedFont>
      <p:font typeface="Twinkl SemiBold" charset="0"/>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B7BC"/>
    <a:srgbClr val="8D358B"/>
    <a:srgbClr val="00A7E6"/>
    <a:srgbClr val="B0DEF8"/>
    <a:srgbClr val="4DB1E3"/>
    <a:srgbClr val="FAB001"/>
    <a:srgbClr val="2DB6BC"/>
    <a:srgbClr val="F08115"/>
    <a:srgbClr val="FFFBFA"/>
    <a:srgbClr val="0195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howGuides="1">
      <p:cViewPr varScale="1">
        <p:scale>
          <a:sx n="72" d="100"/>
          <a:sy n="72" d="100"/>
        </p:scale>
        <p:origin x="135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 Id="rId30"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10/02/2021</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10/02/2021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1"/>
          </p:nvPr>
        </p:nvSpPr>
        <p:spPr/>
        <p:txBody>
          <a:bodyPr>
            <a:normAutofit/>
          </a:bodyPr>
          <a:lstStyle/>
          <a:p>
            <a:r>
              <a:rPr lang="en-GB" dirty="0"/>
              <a:t>I understand how to respect my own and other people’s bodies.</a:t>
            </a:r>
          </a:p>
        </p:txBody>
      </p:sp>
      <p:sp>
        <p:nvSpPr>
          <p:cNvPr id="20" name="Content Placeholder 15"/>
          <p:cNvSpPr txBox="1">
            <a:spLocks/>
          </p:cNvSpPr>
          <p:nvPr/>
        </p:nvSpPr>
        <p:spPr>
          <a:xfrm>
            <a:off x="628648" y="3518680"/>
            <a:ext cx="7886700" cy="1926543"/>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understand what ‘no’ and ‘stop’ mean.</a:t>
            </a:r>
          </a:p>
          <a:p>
            <a:r>
              <a:rPr lang="en-GB" dirty="0">
                <a:latin typeface="Twinkl" pitchFamily="50" charset="0"/>
              </a:rPr>
              <a:t>I know that people’s bodies and feelings can be hurt.</a:t>
            </a:r>
          </a:p>
          <a:p>
            <a:r>
              <a:rPr lang="en-GB" dirty="0">
                <a:latin typeface="Twinkl" pitchFamily="50" charset="0"/>
              </a:rPr>
              <a:t>I know who to tell if I am worried that the rules about respecting people’s bodies have been broken.</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8" name="Oval 7"/>
          <p:cNvSpPr/>
          <p:nvPr/>
        </p:nvSpPr>
        <p:spPr>
          <a:xfrm>
            <a:off x="755650" y="2016047"/>
            <a:ext cx="2808312" cy="2808312"/>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What is ‘consent’ and what are the rules for respecting people’s bodies?</a:t>
            </a:r>
          </a:p>
        </p:txBody>
      </p:sp>
      <p:sp>
        <p:nvSpPr>
          <p:cNvPr id="10" name="Oval 9"/>
          <p:cNvSpPr/>
          <p:nvPr/>
        </p:nvSpPr>
        <p:spPr>
          <a:xfrm>
            <a:off x="5573142" y="2016047"/>
            <a:ext cx="2808312" cy="2808312"/>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What should we do if these rules are broken?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4643" y="1407600"/>
            <a:ext cx="1814714" cy="4050086"/>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768805" y="4216723"/>
            <a:ext cx="7277500" cy="1368152"/>
            <a:chOff x="768805" y="4216723"/>
            <a:chExt cx="7277500" cy="1368152"/>
          </a:xfrm>
          <a:solidFill>
            <a:srgbClr val="00A7E6"/>
          </a:solidFill>
        </p:grpSpPr>
        <p:sp>
          <p:nvSpPr>
            <p:cNvPr id="18" name="Rounded Rectangle 17"/>
            <p:cNvSpPr/>
            <p:nvPr/>
          </p:nvSpPr>
          <p:spPr>
            <a:xfrm>
              <a:off x="768805" y="4216723"/>
              <a:ext cx="7277500" cy="1368152"/>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endParaRPr lang="en-GB" b="1" dirty="0"/>
            </a:p>
          </p:txBody>
        </p:sp>
        <p:sp>
          <p:nvSpPr>
            <p:cNvPr id="4" name="Rectangle 3"/>
            <p:cNvSpPr/>
            <p:nvPr/>
          </p:nvSpPr>
          <p:spPr>
            <a:xfrm>
              <a:off x="898159" y="4439134"/>
              <a:ext cx="5802945" cy="923330"/>
            </a:xfrm>
            <a:prstGeom prst="rect">
              <a:avLst/>
            </a:prstGeom>
            <a:grpFill/>
          </p:spPr>
          <p:txBody>
            <a:bodyPr wrap="square">
              <a:spAutoFit/>
            </a:bodyPr>
            <a:lstStyle/>
            <a:p>
              <a:r>
                <a:rPr lang="en-GB" b="1" dirty="0">
                  <a:solidFill>
                    <a:schemeClr val="bg1"/>
                  </a:solidFill>
                </a:rPr>
                <a:t>Let’s play a naming game. As we go round the circle, suggest a name for this teddy bear that I have brought with me today.</a:t>
              </a:r>
            </a:p>
          </p:txBody>
        </p:sp>
      </p:grpSp>
      <p:sp>
        <p:nvSpPr>
          <p:cNvPr id="2" name="Title 1"/>
          <p:cNvSpPr>
            <a:spLocks noGrp="1"/>
          </p:cNvSpPr>
          <p:nvPr>
            <p:ph type="title"/>
          </p:nvPr>
        </p:nvSpPr>
        <p:spPr>
          <a:xfrm>
            <a:off x="457198" y="478895"/>
            <a:ext cx="8220075" cy="994306"/>
          </a:xfrm>
        </p:spPr>
        <p:txBody>
          <a:bodyPr/>
          <a:lstStyle/>
          <a:p>
            <a:r>
              <a:rPr lang="en-GB" dirty="0"/>
              <a:t>The Circle of Respect</a:t>
            </a:r>
          </a:p>
        </p:txBody>
      </p:sp>
      <p:sp>
        <p:nvSpPr>
          <p:cNvPr id="15" name="Rectangle 14"/>
          <p:cNvSpPr/>
          <p:nvPr/>
        </p:nvSpPr>
        <p:spPr>
          <a:xfrm>
            <a:off x="755650" y="1401193"/>
            <a:ext cx="7632700" cy="369332"/>
          </a:xfrm>
          <a:prstGeom prst="rect">
            <a:avLst/>
          </a:prstGeom>
        </p:spPr>
        <p:txBody>
          <a:bodyPr wrap="square">
            <a:spAutoFit/>
          </a:bodyPr>
          <a:lstStyle/>
          <a:p>
            <a:pPr algn="ctr"/>
            <a:r>
              <a:rPr lang="en-GB" dirty="0"/>
              <a:t>Let’s sit in a circle and show respect for one another.</a:t>
            </a:r>
          </a:p>
        </p:txBody>
      </p:sp>
      <p:sp>
        <p:nvSpPr>
          <p:cNvPr id="16" name="Rounded Rectangle 15"/>
          <p:cNvSpPr/>
          <p:nvPr/>
        </p:nvSpPr>
        <p:spPr>
          <a:xfrm>
            <a:off x="755650" y="1964077"/>
            <a:ext cx="7632699" cy="889321"/>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t>We can do this by sitting still and quietly, keeping our hands and our feet to ourselves and listening carefully to each other.</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73236"/>
          <a:stretch/>
        </p:blipFill>
        <p:spPr>
          <a:xfrm>
            <a:off x="6683185" y="3133850"/>
            <a:ext cx="1630287" cy="3535510"/>
          </a:xfrm>
          <a:prstGeom prst="rect">
            <a:avLst/>
          </a:prstGeom>
        </p:spPr>
      </p:pic>
      <p:pic>
        <p:nvPicPr>
          <p:cNvPr id="2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478895"/>
            <a:ext cx="8220075" cy="994306"/>
          </a:xfrm>
        </p:spPr>
        <p:txBody>
          <a:bodyPr/>
          <a:lstStyle/>
          <a:p>
            <a:r>
              <a:rPr lang="en-GB" dirty="0"/>
              <a:t>The Circle of Respect</a:t>
            </a:r>
          </a:p>
        </p:txBody>
      </p:sp>
      <p:sp>
        <p:nvSpPr>
          <p:cNvPr id="15" name="Rectangle 14"/>
          <p:cNvSpPr/>
          <p:nvPr/>
        </p:nvSpPr>
        <p:spPr>
          <a:xfrm>
            <a:off x="755650" y="1401193"/>
            <a:ext cx="7632700" cy="646331"/>
          </a:xfrm>
          <a:prstGeom prst="rect">
            <a:avLst/>
          </a:prstGeom>
        </p:spPr>
        <p:txBody>
          <a:bodyPr wrap="square">
            <a:spAutoFit/>
          </a:bodyPr>
          <a:lstStyle/>
          <a:p>
            <a:pPr algn="ctr"/>
            <a:r>
              <a:rPr lang="en-GB" dirty="0"/>
              <a:t>Now in our circle, we are going to show that we respect each other in </a:t>
            </a:r>
            <a:br>
              <a:rPr lang="en-GB" dirty="0"/>
            </a:br>
            <a:r>
              <a:rPr lang="en-GB" dirty="0"/>
              <a:t>a different way.</a:t>
            </a:r>
          </a:p>
        </p:txBody>
      </p:sp>
      <p:sp>
        <p:nvSpPr>
          <p:cNvPr id="16" name="Rounded Rectangle 15"/>
          <p:cNvSpPr/>
          <p:nvPr/>
        </p:nvSpPr>
        <p:spPr>
          <a:xfrm>
            <a:off x="768805" y="4221088"/>
            <a:ext cx="7632699" cy="1473051"/>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t>We are going to ask for consent from the person next to us, before we give them a hug. Getting someone’s consent means they give you permission to do it. It means they are saying it is OK with them and they do not mind.</a:t>
            </a:r>
          </a:p>
        </p:txBody>
      </p:sp>
      <p:sp>
        <p:nvSpPr>
          <p:cNvPr id="8" name="Rectangle 7"/>
          <p:cNvSpPr/>
          <p:nvPr/>
        </p:nvSpPr>
        <p:spPr>
          <a:xfrm>
            <a:off x="755576" y="5795972"/>
            <a:ext cx="7632700" cy="369332"/>
          </a:xfrm>
          <a:prstGeom prst="rect">
            <a:avLst/>
          </a:prstGeom>
        </p:spPr>
        <p:txBody>
          <a:bodyPr wrap="square">
            <a:spAutoFit/>
          </a:bodyPr>
          <a:lstStyle/>
          <a:p>
            <a:pPr algn="ctr"/>
            <a:r>
              <a:rPr lang="en-GB" b="1" dirty="0"/>
              <a:t>Remember to hug gently, as that is another way of showing respect.</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6616" y="1917300"/>
            <a:ext cx="4090767" cy="2105044"/>
          </a:xfrm>
          <a:prstGeom prst="rect">
            <a:avLst/>
          </a:prstGeom>
        </p:spPr>
      </p:pic>
      <p:pic>
        <p:nvPicPr>
          <p:cNvPr id="10"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179939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Ask Teddy</a:t>
            </a:r>
            <a:endParaRPr lang="en-GB" dirty="0"/>
          </a:p>
        </p:txBody>
      </p:sp>
      <p:pic>
        <p:nvPicPr>
          <p:cNvPr id="9"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13" name="Rectangle 12"/>
          <p:cNvSpPr/>
          <p:nvPr/>
        </p:nvSpPr>
        <p:spPr>
          <a:xfrm>
            <a:off x="755650" y="1401193"/>
            <a:ext cx="7632700" cy="646331"/>
          </a:xfrm>
          <a:prstGeom prst="rect">
            <a:avLst/>
          </a:prstGeom>
        </p:spPr>
        <p:txBody>
          <a:bodyPr wrap="square">
            <a:spAutoFit/>
          </a:bodyPr>
          <a:lstStyle/>
          <a:p>
            <a:pPr algn="ctr"/>
            <a:r>
              <a:rPr lang="en-GB" dirty="0"/>
              <a:t>Who would like to come and pick a question card and ask Teddy if they can have permission to do something?</a:t>
            </a:r>
          </a:p>
        </p:txBody>
      </p:sp>
      <p:sp>
        <p:nvSpPr>
          <p:cNvPr id="14" name="Rounded Rectangle 13"/>
          <p:cNvSpPr/>
          <p:nvPr/>
        </p:nvSpPr>
        <p:spPr>
          <a:xfrm>
            <a:off x="755071" y="4869161"/>
            <a:ext cx="7633279" cy="1440159"/>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t>If you are chosen, come and read the question on the card aloud to Teddy, then listen carefully to what Teddy says. If Teddy says it is OK, then you can do the thing you have asked, but if Teddy says it is not OK, you mustn’t do it, as Teddy hasn’t given consent.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3231" y="1916833"/>
            <a:ext cx="1561026" cy="288032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4208" y="2234608"/>
            <a:ext cx="1588547" cy="2562545"/>
          </a:xfrm>
          <a:prstGeom prst="rect">
            <a:avLst/>
          </a:prstGeom>
        </p:spPr>
      </p:pic>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l="73236"/>
          <a:stretch/>
        </p:blipFill>
        <p:spPr>
          <a:xfrm>
            <a:off x="3989381" y="2261599"/>
            <a:ext cx="1202688" cy="2608200"/>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Is It OK?</a:t>
            </a:r>
            <a:endParaRPr lang="en-GB" dirty="0"/>
          </a:p>
        </p:txBody>
      </p:sp>
      <p:pic>
        <p:nvPicPr>
          <p:cNvPr id="9" name="Whole Clas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2800" y="543600"/>
            <a:ext cx="1238498" cy="864000"/>
          </a:xfrm>
          <a:prstGeom prst="rect">
            <a:avLst/>
          </a:prstGeom>
        </p:spPr>
      </p:pic>
      <p:sp>
        <p:nvSpPr>
          <p:cNvPr id="13" name="Rectangle 12"/>
          <p:cNvSpPr/>
          <p:nvPr/>
        </p:nvSpPr>
        <p:spPr>
          <a:xfrm>
            <a:off x="755650" y="1401193"/>
            <a:ext cx="7632700" cy="646331"/>
          </a:xfrm>
          <a:prstGeom prst="rect">
            <a:avLst/>
          </a:prstGeom>
        </p:spPr>
        <p:txBody>
          <a:bodyPr wrap="square">
            <a:spAutoFit/>
          </a:bodyPr>
          <a:lstStyle/>
          <a:p>
            <a:pPr algn="ctr"/>
            <a:r>
              <a:rPr lang="en-GB" dirty="0"/>
              <a:t>It is really important that we check with others before we touch them that they are happy to be touched that way.</a:t>
            </a:r>
          </a:p>
        </p:txBody>
      </p:sp>
      <p:sp>
        <p:nvSpPr>
          <p:cNvPr id="11" name="Rectangle 10"/>
          <p:cNvSpPr/>
          <p:nvPr/>
        </p:nvSpPr>
        <p:spPr>
          <a:xfrm>
            <a:off x="755650" y="5805264"/>
            <a:ext cx="7632700" cy="369332"/>
          </a:xfrm>
          <a:prstGeom prst="rect">
            <a:avLst/>
          </a:prstGeom>
        </p:spPr>
        <p:txBody>
          <a:bodyPr wrap="square">
            <a:spAutoFit/>
          </a:bodyPr>
          <a:lstStyle/>
          <a:p>
            <a:pPr algn="ctr"/>
            <a:r>
              <a:rPr lang="en-GB" b="1" dirty="0"/>
              <a:t>We always need to check that others are OK and happy.</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03055" y="2117142"/>
            <a:ext cx="1484510" cy="2789618"/>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56434" y="2175176"/>
            <a:ext cx="1413819" cy="2729120"/>
          </a:xfrm>
          <a:prstGeom prst="rect">
            <a:avLst/>
          </a:prstGeom>
        </p:spPr>
      </p:pic>
      <p:sp>
        <p:nvSpPr>
          <p:cNvPr id="14" name="Rounded Rectangle 13"/>
          <p:cNvSpPr/>
          <p:nvPr/>
        </p:nvSpPr>
        <p:spPr>
          <a:xfrm>
            <a:off x="755650" y="5013176"/>
            <a:ext cx="7633279" cy="792558"/>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t>Everyone is different. Some people like hugs, while others don’t. </a:t>
            </a:r>
            <a:br>
              <a:rPr lang="en-GB" b="1" dirty="0"/>
            </a:br>
            <a:r>
              <a:rPr lang="en-GB" b="1" dirty="0"/>
              <a:t>Some people like to be tickled, but other people hate it.</a:t>
            </a:r>
          </a:p>
        </p:txBody>
      </p:sp>
    </p:spTree>
    <p:extLst>
      <p:ext uri="{BB962C8B-B14F-4D97-AF65-F5344CB8AC3E}">
        <p14:creationId xmlns:p14="http://schemas.microsoft.com/office/powerpoint/2010/main" val="1540105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1" grpId="0"/>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Is It OK?</a:t>
            </a:r>
            <a:endParaRPr lang="en-GB" dirty="0"/>
          </a:p>
        </p:txBody>
      </p:sp>
      <p:sp>
        <p:nvSpPr>
          <p:cNvPr id="13" name="Rectangle 12"/>
          <p:cNvSpPr/>
          <p:nvPr/>
        </p:nvSpPr>
        <p:spPr>
          <a:xfrm>
            <a:off x="755650" y="1401193"/>
            <a:ext cx="7632700" cy="1200329"/>
          </a:xfrm>
          <a:prstGeom prst="rect">
            <a:avLst/>
          </a:prstGeom>
        </p:spPr>
        <p:txBody>
          <a:bodyPr wrap="square">
            <a:spAutoFit/>
          </a:bodyPr>
          <a:lstStyle/>
          <a:p>
            <a:pPr algn="ctr"/>
            <a:r>
              <a:rPr lang="en-GB" dirty="0"/>
              <a:t>There is a great phrase to remember when it comes to respecting </a:t>
            </a:r>
            <a:br>
              <a:rPr lang="en-GB" dirty="0"/>
            </a:br>
            <a:r>
              <a:rPr lang="en-GB" dirty="0"/>
              <a:t>others’ bodies…</a:t>
            </a:r>
          </a:p>
          <a:p>
            <a:pPr algn="ctr"/>
            <a:endParaRPr lang="en-GB" dirty="0"/>
          </a:p>
          <a:p>
            <a:pPr algn="ctr"/>
            <a:r>
              <a:rPr lang="en-GB" b="1" dirty="0"/>
              <a:t>If everyone isn’t having fun, everyone stops!</a:t>
            </a:r>
          </a:p>
        </p:txBody>
      </p:sp>
      <p:sp>
        <p:nvSpPr>
          <p:cNvPr id="14" name="Rounded Rectangle 13"/>
          <p:cNvSpPr/>
          <p:nvPr/>
        </p:nvSpPr>
        <p:spPr>
          <a:xfrm>
            <a:off x="755650" y="5516762"/>
            <a:ext cx="7633279" cy="792558"/>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t>How can you tell if someone is unhappy, or not having fun? What might they look like? What might they do? What might they say?</a:t>
            </a:r>
          </a:p>
        </p:txBody>
      </p:sp>
      <p:pic>
        <p:nvPicPr>
          <p:cNvPr id="10"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grpSp>
        <p:nvGrpSpPr>
          <p:cNvPr id="15" name="Group 14"/>
          <p:cNvGrpSpPr/>
          <p:nvPr/>
        </p:nvGrpSpPr>
        <p:grpSpPr>
          <a:xfrm>
            <a:off x="755577" y="2780928"/>
            <a:ext cx="3781488" cy="2664297"/>
            <a:chOff x="755577" y="2780928"/>
            <a:chExt cx="3781488" cy="2664297"/>
          </a:xfrm>
        </p:grpSpPr>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l="2392" t="37718" r="35066"/>
            <a:stretch/>
          </p:blipFill>
          <p:spPr>
            <a:xfrm>
              <a:off x="755577" y="2780928"/>
              <a:ext cx="3781488" cy="2662796"/>
            </a:xfrm>
            <a:prstGeom prst="round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b="10813"/>
            <a:stretch/>
          </p:blipFill>
          <p:spPr>
            <a:xfrm>
              <a:off x="1115616" y="3060641"/>
              <a:ext cx="2664295" cy="2384584"/>
            </a:xfrm>
            <a:prstGeom prst="rect">
              <a:avLst/>
            </a:prstGeom>
          </p:spPr>
        </p:pic>
      </p:gr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4677" y="2780928"/>
            <a:ext cx="3765657" cy="2662754"/>
          </a:xfrm>
          <a:prstGeom prst="roundRect">
            <a:avLst/>
          </a:prstGeom>
        </p:spPr>
      </p:pic>
    </p:spTree>
    <p:extLst>
      <p:ext uri="{BB962C8B-B14F-4D97-AF65-F5344CB8AC3E}">
        <p14:creationId xmlns:p14="http://schemas.microsoft.com/office/powerpoint/2010/main" val="2410973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Is It OK?</a:t>
            </a:r>
          </a:p>
        </p:txBody>
      </p:sp>
      <p:grpSp>
        <p:nvGrpSpPr>
          <p:cNvPr id="3" name="Group 2"/>
          <p:cNvGrpSpPr/>
          <p:nvPr/>
        </p:nvGrpSpPr>
        <p:grpSpPr>
          <a:xfrm>
            <a:off x="2915816" y="4522833"/>
            <a:ext cx="1569992" cy="1569992"/>
            <a:chOff x="4788025" y="4522833"/>
            <a:chExt cx="1569992" cy="1569992"/>
          </a:xfrm>
        </p:grpSpPr>
        <p:sp>
          <p:nvSpPr>
            <p:cNvPr id="4" name="Oval 3">
              <a:hlinkClick r:id="" action="ppaction://noaction"/>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 action="ppaction://noaction"/>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4701833" y="4512842"/>
            <a:ext cx="1577281" cy="1569992"/>
            <a:chOff x="6574042" y="4512842"/>
            <a:chExt cx="1577281" cy="1569992"/>
          </a:xfrm>
        </p:grpSpPr>
        <p:sp>
          <p:nvSpPr>
            <p:cNvPr id="7" name="Oval 6">
              <a:hlinkClick r:id="" action="ppaction://noaction"/>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 action="ppaction://noaction"/>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pic>
        <p:nvPicPr>
          <p:cNvPr id="17" name="Picture 16"/>
          <p:cNvPicPr>
            <a:picLocks noChangeAspect="1"/>
          </p:cNvPicPr>
          <p:nvPr/>
        </p:nvPicPr>
        <p:blipFill rotWithShape="1">
          <a:blip r:embed="rId2" cstate="print">
            <a:extLst>
              <a:ext uri="{28A0092B-C50C-407E-A947-70E740481C1C}">
                <a14:useLocalDpi xmlns:a14="http://schemas.microsoft.com/office/drawing/2010/main" val="0"/>
              </a:ext>
            </a:extLst>
          </a:blip>
          <a:srcRect b="17940"/>
          <a:stretch/>
        </p:blipFill>
        <p:spPr>
          <a:xfrm>
            <a:off x="3563760" y="1473201"/>
            <a:ext cx="2016480" cy="2975572"/>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 It Out</a:t>
            </a:r>
          </a:p>
        </p:txBody>
      </p:sp>
      <p:sp>
        <p:nvSpPr>
          <p:cNvPr id="4" name="Rectangle 3"/>
          <p:cNvSpPr/>
          <p:nvPr/>
        </p:nvSpPr>
        <p:spPr>
          <a:xfrm>
            <a:off x="755650" y="1401193"/>
            <a:ext cx="7632700" cy="1754326"/>
          </a:xfrm>
          <a:prstGeom prst="rect">
            <a:avLst/>
          </a:prstGeom>
        </p:spPr>
        <p:txBody>
          <a:bodyPr wrap="square">
            <a:spAutoFit/>
          </a:bodyPr>
          <a:lstStyle/>
          <a:p>
            <a:r>
              <a:rPr lang="en-GB" dirty="0"/>
              <a:t>In small groups, you are going to get a card with a scenario on it. A scenario is a situation that could happen.</a:t>
            </a:r>
          </a:p>
          <a:p>
            <a:pPr algn="ctr"/>
            <a:endParaRPr lang="en-GB" dirty="0"/>
          </a:p>
          <a:p>
            <a:r>
              <a:rPr lang="en-GB" dirty="0"/>
              <a:t>In your group, take on roles of the people involved in the situation. Think about how the people would act, what they would do, how they would feel and what they might say.</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3228822"/>
            <a:ext cx="4932548" cy="3079904"/>
          </a:xfrm>
          <a:prstGeom prst="rect">
            <a:avLst/>
          </a:prstGeom>
        </p:spPr>
      </p:pic>
      <p:pic>
        <p:nvPicPr>
          <p:cNvPr id="12" name="Group Work"/>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Should Teddy Do?</a:t>
            </a:r>
          </a:p>
        </p:txBody>
      </p:sp>
      <p:sp>
        <p:nvSpPr>
          <p:cNvPr id="4" name="Rectangle 3"/>
          <p:cNvSpPr/>
          <p:nvPr/>
        </p:nvSpPr>
        <p:spPr>
          <a:xfrm>
            <a:off x="755650" y="1401193"/>
            <a:ext cx="7632700" cy="2308324"/>
          </a:xfrm>
          <a:prstGeom prst="rect">
            <a:avLst/>
          </a:prstGeom>
        </p:spPr>
        <p:txBody>
          <a:bodyPr wrap="square">
            <a:spAutoFit/>
          </a:bodyPr>
          <a:lstStyle/>
          <a:p>
            <a:r>
              <a:rPr lang="en-GB" dirty="0"/>
              <a:t>Teddy has a problem. Can you help?</a:t>
            </a:r>
          </a:p>
          <a:p>
            <a:endParaRPr lang="en-GB" dirty="0"/>
          </a:p>
          <a:p>
            <a:r>
              <a:rPr lang="en-GB" dirty="0"/>
              <a:t>Last week, somebody squeezed Teddy in a way that Teddy wasn’t happy about. It was uncomfortable and even hurt Teddy a bit.</a:t>
            </a:r>
          </a:p>
          <a:p>
            <a:endParaRPr lang="en-GB" dirty="0"/>
          </a:p>
          <a:p>
            <a:r>
              <a:rPr lang="en-GB" dirty="0"/>
              <a:t>Teddy is worried about the next time that person comes round, in case they do it again.</a:t>
            </a:r>
          </a:p>
          <a:p>
            <a:pPr algn="ctr"/>
            <a:endParaRPr lang="en-GB" dirty="0"/>
          </a:p>
        </p:txBody>
      </p:sp>
      <p:pic>
        <p:nvPicPr>
          <p:cNvPr id="9" name="Talking Partne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0" name="Rounded Rectangle 9"/>
          <p:cNvSpPr/>
          <p:nvPr/>
        </p:nvSpPr>
        <p:spPr>
          <a:xfrm>
            <a:off x="762958" y="4297245"/>
            <a:ext cx="6689361" cy="1075971"/>
          </a:xfrm>
          <a:prstGeom prst="round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b="1" dirty="0"/>
              <a:t>What advice would you give to Teddy? </a:t>
            </a:r>
          </a:p>
        </p:txBody>
      </p:sp>
      <p:sp>
        <p:nvSpPr>
          <p:cNvPr id="3" name="Rectangle 2"/>
          <p:cNvSpPr/>
          <p:nvPr/>
        </p:nvSpPr>
        <p:spPr>
          <a:xfrm>
            <a:off x="762958" y="5445769"/>
            <a:ext cx="6545346" cy="369332"/>
          </a:xfrm>
          <a:prstGeom prst="rect">
            <a:avLst/>
          </a:prstGeom>
        </p:spPr>
        <p:txBody>
          <a:bodyPr wrap="square">
            <a:spAutoFit/>
          </a:bodyPr>
          <a:lstStyle/>
          <a:p>
            <a:pPr algn="ctr"/>
            <a:r>
              <a:rPr lang="en-GB" b="1" dirty="0"/>
              <a:t>Talk to your partner about what you think Teddy should do.</a:t>
            </a: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86075" y="3394119"/>
            <a:ext cx="1295792" cy="2698706"/>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 presetClass="entr" presetSubtype="0" fill="hold"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000" y="543600"/>
            <a:ext cx="864000" cy="864000"/>
          </a:xfrm>
          <a:prstGeom prst="rect">
            <a:avLst/>
          </a:prstGeom>
        </p:spPr>
      </p:pic>
      <p:sp>
        <p:nvSpPr>
          <p:cNvPr id="10" name="Title 1"/>
          <p:cNvSpPr>
            <a:spLocks noGrp="1"/>
          </p:cNvSpPr>
          <p:nvPr>
            <p:ph type="title"/>
          </p:nvPr>
        </p:nvSpPr>
        <p:spPr>
          <a:xfrm>
            <a:off x="457198" y="478895"/>
            <a:ext cx="8220075" cy="994306"/>
          </a:xfrm>
        </p:spPr>
        <p:txBody>
          <a:bodyPr/>
          <a:lstStyle/>
          <a:p>
            <a:r>
              <a:rPr lang="en-GB" dirty="0"/>
              <a:t>The Big Questions</a:t>
            </a:r>
          </a:p>
        </p:txBody>
      </p:sp>
      <p:sp>
        <p:nvSpPr>
          <p:cNvPr id="11" name="Oval 10"/>
          <p:cNvSpPr/>
          <p:nvPr/>
        </p:nvSpPr>
        <p:spPr>
          <a:xfrm>
            <a:off x="755650" y="2381263"/>
            <a:ext cx="2808312" cy="2808312"/>
          </a:xfrm>
          <a:prstGeom prst="ellipse">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What is ‘consent’ and what are the rules for respecting people’s bodies?</a:t>
            </a:r>
          </a:p>
        </p:txBody>
      </p:sp>
      <p:sp>
        <p:nvSpPr>
          <p:cNvPr id="12" name="Oval 11"/>
          <p:cNvSpPr/>
          <p:nvPr/>
        </p:nvSpPr>
        <p:spPr>
          <a:xfrm>
            <a:off x="5573142" y="2381263"/>
            <a:ext cx="2808312" cy="2808312"/>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What should we do if these rules are broken?</a:t>
            </a: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4643" y="1772816"/>
            <a:ext cx="1814714" cy="4050086"/>
          </a:xfrm>
          <a:prstGeom prst="rect">
            <a:avLst/>
          </a:prstGeom>
        </p:spPr>
      </p:pic>
    </p:spTree>
    <p:extLst>
      <p:ext uri="{BB962C8B-B14F-4D97-AF65-F5344CB8AC3E}">
        <p14:creationId xmlns:p14="http://schemas.microsoft.com/office/powerpoint/2010/main" val="482201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pptx" id="{BD22C60B-9D81-44C0-A3F9-67E897C5E883}" vid="{687BE05C-1CC9-436A-B2E1-F304FF0A4FA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4F2FB9D-78A5-4D8F-83FF-462B663CBF5F}"/>
</file>

<file path=customXml/itemProps2.xml><?xml version="1.0" encoding="utf-8"?>
<ds:datastoreItem xmlns:ds="http://schemas.openxmlformats.org/officeDocument/2006/customXml" ds:itemID="{1AFA4629-4BBA-4338-A85C-90F3B2A93790}"/>
</file>

<file path=customXml/itemProps3.xml><?xml version="1.0" encoding="utf-8"?>
<ds:datastoreItem xmlns:ds="http://schemas.openxmlformats.org/officeDocument/2006/customXml" ds:itemID="{C6362C03-AB6F-4A7B-A245-01A4BF13359C}"/>
</file>

<file path=docProps/app.xml><?xml version="1.0" encoding="utf-8"?>
<Properties xmlns="http://schemas.openxmlformats.org/officeDocument/2006/extended-properties" xmlns:vt="http://schemas.openxmlformats.org/officeDocument/2006/docPropsVTypes">
  <Template/>
  <TotalTime>463</TotalTime>
  <Words>655</Words>
  <Application>Microsoft Office PowerPoint</Application>
  <PresentationFormat>On-screen Show (4:3)</PresentationFormat>
  <Paragraphs>49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 SemiBold</vt:lpstr>
      <vt:lpstr>Twinkl</vt:lpstr>
      <vt:lpstr>Tuffy-TTF</vt:lpstr>
      <vt:lpstr>Arial</vt:lpstr>
      <vt:lpstr>Sassoon Infant Rg</vt:lpstr>
      <vt:lpstr>Office Theme</vt:lpstr>
      <vt:lpstr>PowerPoint Presentation</vt:lpstr>
      <vt:lpstr>PowerPoint Presentation</vt:lpstr>
      <vt:lpstr>PowerPoint Presentation</vt:lpstr>
      <vt:lpstr>The Circle of Respect</vt:lpstr>
      <vt:lpstr>The Circle of Respect</vt:lpstr>
      <vt:lpstr>Ask Teddy</vt:lpstr>
      <vt:lpstr>Is It OK?</vt:lpstr>
      <vt:lpstr>Is It OK?</vt:lpstr>
      <vt:lpstr>Is It OK?</vt:lpstr>
      <vt:lpstr>Act It Out</vt:lpstr>
      <vt:lpstr>What Should Teddy Do?</vt:lpstr>
      <vt:lpstr>The Big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Joseph Hayward</dc:creator>
  <cp:lastModifiedBy>Dawn Clarke</cp:lastModifiedBy>
  <cp:revision>66</cp:revision>
  <dcterms:created xsi:type="dcterms:W3CDTF">2018-04-11T14:13:13Z</dcterms:created>
  <dcterms:modified xsi:type="dcterms:W3CDTF">2021-02-10T13:47:45Z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