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858c7bbdf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858c7bbdf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620efd821a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620efd821a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620efd821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620efd821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58b12b2727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58b12b2727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858c7bbce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858c7bbce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858c7bbdfa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858c7bbdfa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7dd8fff745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7dd8fff74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7dd8fff745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7dd8fff745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620efd821a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620efd821a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FF2CC"/>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90958" y="231582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Do Not Stand At My Grave And Weep</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sz="2500"/>
              <a:t>Mary Elizabeth Frye</a:t>
            </a:r>
            <a:endParaRPr sz="25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ph type="ctrTitle"/>
          </p:nvPr>
        </p:nvSpPr>
        <p:spPr>
          <a:xfrm>
            <a:off x="311708" y="2013250"/>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I will read the poem. You will time me and listen to my intonation and tone. Then you will have three goes of reading it to your partner and trying to match my speed and tone. Closest will win.</a:t>
            </a:r>
            <a:endParaRPr sz="2400"/>
          </a:p>
          <a:p>
            <a:pPr indent="0" lvl="0" marL="0" rtl="0" algn="ctr">
              <a:spcBef>
                <a:spcPts val="0"/>
              </a:spcBef>
              <a:spcAft>
                <a:spcPts val="0"/>
              </a:spcAft>
              <a:buNone/>
            </a:pPr>
            <a:r>
              <a:t/>
            </a:r>
            <a:endParaRPr/>
          </a:p>
          <a:p>
            <a:pPr indent="0" lvl="0" marL="0" rtl="0" algn="ctr">
              <a:spcBef>
                <a:spcPts val="0"/>
              </a:spcBef>
              <a:spcAft>
                <a:spcPts val="0"/>
              </a:spcAft>
              <a:buNone/>
            </a:pPr>
            <a:r>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Partnered Talk </a:t>
            </a:r>
            <a:endParaRPr/>
          </a:p>
        </p:txBody>
      </p:sp>
      <p:sp>
        <p:nvSpPr>
          <p:cNvPr id="65" name="Google Shape;65;p15"/>
          <p:cNvSpPr txBox="1"/>
          <p:nvPr>
            <p:ph idx="1" type="body"/>
          </p:nvPr>
        </p:nvSpPr>
        <p:spPr>
          <a:xfrm>
            <a:off x="311700" y="1194725"/>
            <a:ext cx="8520600" cy="34164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lang="en-GB" sz="3000">
                <a:solidFill>
                  <a:srgbClr val="434343"/>
                </a:solidFill>
              </a:rPr>
              <a:t>Why do you think this poem was written?</a:t>
            </a:r>
            <a:endParaRPr sz="3000">
              <a:solidFill>
                <a:srgbClr val="434343"/>
              </a:solidFill>
            </a:endParaRPr>
          </a:p>
        </p:txBody>
      </p:sp>
      <p:pic>
        <p:nvPicPr>
          <p:cNvPr id="66" name="Google Shape;66;p15"/>
          <p:cNvPicPr preferRelativeResize="0"/>
          <p:nvPr/>
        </p:nvPicPr>
        <p:blipFill>
          <a:blip r:embed="rId3">
            <a:alphaModFix/>
          </a:blip>
          <a:stretch>
            <a:fillRect/>
          </a:stretch>
        </p:blipFill>
        <p:spPr>
          <a:xfrm>
            <a:off x="6463699" y="-516951"/>
            <a:ext cx="2496652" cy="249665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Individual Thinking </a:t>
            </a:r>
            <a:endParaRPr/>
          </a:p>
        </p:txBody>
      </p:sp>
      <p:sp>
        <p:nvSpPr>
          <p:cNvPr id="72" name="Google Shape;72;p16"/>
          <p:cNvSpPr txBox="1"/>
          <p:nvPr>
            <p:ph idx="1" type="body"/>
          </p:nvPr>
        </p:nvSpPr>
        <p:spPr>
          <a:xfrm>
            <a:off x="311700" y="1895650"/>
            <a:ext cx="8520600" cy="23994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lang="en-GB" sz="3000"/>
              <a:t>Why do they instruct the listener </a:t>
            </a:r>
            <a:r>
              <a:rPr i="1" lang="en-GB" sz="3000"/>
              <a:t>‘do not stand at my grave and weep’</a:t>
            </a:r>
            <a:r>
              <a:rPr lang="en-GB" sz="3000"/>
              <a:t>?</a:t>
            </a:r>
            <a:endParaRPr sz="3000"/>
          </a:p>
        </p:txBody>
      </p:sp>
      <p:pic>
        <p:nvPicPr>
          <p:cNvPr id="73" name="Google Shape;73;p16"/>
          <p:cNvPicPr preferRelativeResize="0"/>
          <p:nvPr/>
        </p:nvPicPr>
        <p:blipFill>
          <a:blip r:embed="rId3">
            <a:alphaModFix/>
          </a:blip>
          <a:stretch>
            <a:fillRect/>
          </a:stretch>
        </p:blipFill>
        <p:spPr>
          <a:xfrm>
            <a:off x="6979474" y="116174"/>
            <a:ext cx="1852827" cy="185282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Partnered Talk </a:t>
            </a:r>
            <a:endParaRPr/>
          </a:p>
        </p:txBody>
      </p:sp>
      <p:sp>
        <p:nvSpPr>
          <p:cNvPr id="79" name="Google Shape;79;p17"/>
          <p:cNvSpPr txBox="1"/>
          <p:nvPr>
            <p:ph idx="1" type="body"/>
          </p:nvPr>
        </p:nvSpPr>
        <p:spPr>
          <a:xfrm>
            <a:off x="311700" y="1194725"/>
            <a:ext cx="8520600" cy="3416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3000">
                <a:solidFill>
                  <a:srgbClr val="434343"/>
                </a:solidFill>
              </a:rPr>
              <a:t>Who do you think is the speaker of this poem?</a:t>
            </a:r>
            <a:endParaRPr sz="3000">
              <a:solidFill>
                <a:srgbClr val="434343"/>
              </a:solidFill>
            </a:endParaRPr>
          </a:p>
          <a:p>
            <a:pPr indent="0" lvl="0" marL="0" rtl="0" algn="ctr">
              <a:spcBef>
                <a:spcPts val="1600"/>
              </a:spcBef>
              <a:spcAft>
                <a:spcPts val="1600"/>
              </a:spcAft>
              <a:buNone/>
            </a:pPr>
            <a:r>
              <a:rPr lang="en-GB" sz="3000">
                <a:solidFill>
                  <a:srgbClr val="434343"/>
                </a:solidFill>
              </a:rPr>
              <a:t>Who are they speaking to?</a:t>
            </a:r>
            <a:endParaRPr sz="3000">
              <a:solidFill>
                <a:srgbClr val="434343"/>
              </a:solidFill>
            </a:endParaRPr>
          </a:p>
        </p:txBody>
      </p:sp>
      <p:pic>
        <p:nvPicPr>
          <p:cNvPr id="80" name="Google Shape;80;p17"/>
          <p:cNvPicPr preferRelativeResize="0"/>
          <p:nvPr/>
        </p:nvPicPr>
        <p:blipFill rotWithShape="1">
          <a:blip r:embed="rId3">
            <a:alphaModFix/>
          </a:blip>
          <a:srcRect b="0" l="-3050" r="3050" t="0"/>
          <a:stretch/>
        </p:blipFill>
        <p:spPr>
          <a:xfrm>
            <a:off x="6463699" y="-516951"/>
            <a:ext cx="2496652" cy="249665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Individual Thinking </a:t>
            </a:r>
            <a:endParaRPr/>
          </a:p>
        </p:txBody>
      </p:sp>
      <p:sp>
        <p:nvSpPr>
          <p:cNvPr id="86" name="Google Shape;86;p18"/>
          <p:cNvSpPr txBox="1"/>
          <p:nvPr>
            <p:ph idx="1" type="body"/>
          </p:nvPr>
        </p:nvSpPr>
        <p:spPr>
          <a:xfrm>
            <a:off x="400175" y="1969000"/>
            <a:ext cx="8520600" cy="2399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3000"/>
              <a:t>When the speaker of the poem mentions their grave, they say they are not there. </a:t>
            </a:r>
            <a:endParaRPr sz="3000"/>
          </a:p>
          <a:p>
            <a:pPr indent="0" lvl="0" marL="0" rtl="0" algn="ctr">
              <a:spcBef>
                <a:spcPts val="1600"/>
              </a:spcBef>
              <a:spcAft>
                <a:spcPts val="1600"/>
              </a:spcAft>
              <a:buNone/>
            </a:pPr>
            <a:r>
              <a:rPr lang="en-GB" sz="3000"/>
              <a:t>Where do they say they are instead?</a:t>
            </a:r>
            <a:endParaRPr sz="3000"/>
          </a:p>
        </p:txBody>
      </p:sp>
      <p:pic>
        <p:nvPicPr>
          <p:cNvPr id="87" name="Google Shape;87;p18"/>
          <p:cNvPicPr preferRelativeResize="0"/>
          <p:nvPr/>
        </p:nvPicPr>
        <p:blipFill>
          <a:blip r:embed="rId3">
            <a:alphaModFix/>
          </a:blip>
          <a:stretch>
            <a:fillRect/>
          </a:stretch>
        </p:blipFill>
        <p:spPr>
          <a:xfrm>
            <a:off x="6979474" y="116174"/>
            <a:ext cx="1852827" cy="185282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Partnered Talk </a:t>
            </a:r>
            <a:endParaRPr/>
          </a:p>
        </p:txBody>
      </p:sp>
      <p:sp>
        <p:nvSpPr>
          <p:cNvPr id="93" name="Google Shape;93;p19"/>
          <p:cNvSpPr txBox="1"/>
          <p:nvPr>
            <p:ph idx="1" type="body"/>
          </p:nvPr>
        </p:nvSpPr>
        <p:spPr>
          <a:xfrm>
            <a:off x="311700" y="1194725"/>
            <a:ext cx="8520600" cy="3416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3000">
                <a:solidFill>
                  <a:srgbClr val="434343"/>
                </a:solidFill>
              </a:rPr>
              <a:t>Find an example of a metaphor within the poem.</a:t>
            </a:r>
            <a:endParaRPr sz="3000">
              <a:solidFill>
                <a:srgbClr val="434343"/>
              </a:solidFill>
            </a:endParaRPr>
          </a:p>
          <a:p>
            <a:pPr indent="0" lvl="0" marL="0" rtl="0" algn="ctr">
              <a:spcBef>
                <a:spcPts val="1600"/>
              </a:spcBef>
              <a:spcAft>
                <a:spcPts val="1600"/>
              </a:spcAft>
              <a:buNone/>
            </a:pPr>
            <a:r>
              <a:rPr lang="en-GB" sz="3000">
                <a:solidFill>
                  <a:srgbClr val="434343"/>
                </a:solidFill>
              </a:rPr>
              <a:t>Why has the poet chosen to use them?</a:t>
            </a:r>
            <a:endParaRPr sz="3000">
              <a:solidFill>
                <a:srgbClr val="434343"/>
              </a:solidFill>
            </a:endParaRPr>
          </a:p>
        </p:txBody>
      </p:sp>
      <p:pic>
        <p:nvPicPr>
          <p:cNvPr id="94" name="Google Shape;94;p19"/>
          <p:cNvPicPr preferRelativeResize="0"/>
          <p:nvPr/>
        </p:nvPicPr>
        <p:blipFill rotWithShape="1">
          <a:blip r:embed="rId3">
            <a:alphaModFix/>
          </a:blip>
          <a:srcRect b="0" l="-3050" r="3050" t="0"/>
          <a:stretch/>
        </p:blipFill>
        <p:spPr>
          <a:xfrm>
            <a:off x="6463699" y="-516951"/>
            <a:ext cx="2496652" cy="249665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Individual Thinking </a:t>
            </a:r>
            <a:endParaRPr/>
          </a:p>
        </p:txBody>
      </p:sp>
      <p:sp>
        <p:nvSpPr>
          <p:cNvPr id="100" name="Google Shape;100;p20"/>
          <p:cNvSpPr txBox="1"/>
          <p:nvPr>
            <p:ph idx="1" type="body"/>
          </p:nvPr>
        </p:nvSpPr>
        <p:spPr>
          <a:xfrm>
            <a:off x="311700" y="1969000"/>
            <a:ext cx="8520600" cy="2642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3000">
                <a:solidFill>
                  <a:srgbClr val="434343"/>
                </a:solidFill>
              </a:rPr>
              <a:t>How is the poem supposed to make the listener feel?</a:t>
            </a:r>
            <a:endParaRPr sz="3000">
              <a:solidFill>
                <a:srgbClr val="434343"/>
              </a:solidFill>
            </a:endParaRPr>
          </a:p>
          <a:p>
            <a:pPr indent="0" lvl="0" marL="0" rtl="0" algn="ctr">
              <a:spcBef>
                <a:spcPts val="1600"/>
              </a:spcBef>
              <a:spcAft>
                <a:spcPts val="0"/>
              </a:spcAft>
              <a:buClr>
                <a:schemeClr val="dk1"/>
              </a:buClr>
              <a:buSzPts val="1100"/>
              <a:buFont typeface="Arial"/>
              <a:buNone/>
            </a:pPr>
            <a:r>
              <a:rPr lang="en-GB" sz="3000">
                <a:solidFill>
                  <a:srgbClr val="434343"/>
                </a:solidFill>
              </a:rPr>
              <a:t>Which words or phrases make you think this?</a:t>
            </a:r>
            <a:endParaRPr sz="3000">
              <a:solidFill>
                <a:srgbClr val="434343"/>
              </a:solidFill>
            </a:endParaRPr>
          </a:p>
          <a:p>
            <a:pPr indent="0" lvl="0" marL="0" rtl="0" algn="ctr">
              <a:spcBef>
                <a:spcPts val="1600"/>
              </a:spcBef>
              <a:spcAft>
                <a:spcPts val="1600"/>
              </a:spcAft>
              <a:buNone/>
            </a:pPr>
            <a:r>
              <a:t/>
            </a:r>
            <a:endParaRPr sz="3000">
              <a:solidFill>
                <a:srgbClr val="434343"/>
              </a:solidFill>
            </a:endParaRPr>
          </a:p>
        </p:txBody>
      </p:sp>
      <p:pic>
        <p:nvPicPr>
          <p:cNvPr id="101" name="Google Shape;101;p20"/>
          <p:cNvPicPr preferRelativeResize="0"/>
          <p:nvPr/>
        </p:nvPicPr>
        <p:blipFill>
          <a:blip r:embed="rId3">
            <a:alphaModFix/>
          </a:blip>
          <a:stretch>
            <a:fillRect/>
          </a:stretch>
        </p:blipFill>
        <p:spPr>
          <a:xfrm>
            <a:off x="6979474" y="116174"/>
            <a:ext cx="1852827" cy="185282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Partnered Talk </a:t>
            </a:r>
            <a:endParaRPr/>
          </a:p>
        </p:txBody>
      </p:sp>
      <p:sp>
        <p:nvSpPr>
          <p:cNvPr id="107" name="Google Shape;107;p21"/>
          <p:cNvSpPr txBox="1"/>
          <p:nvPr>
            <p:ph idx="1" type="body"/>
          </p:nvPr>
        </p:nvSpPr>
        <p:spPr>
          <a:xfrm>
            <a:off x="311700" y="1611775"/>
            <a:ext cx="8520600" cy="3416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i="1" lang="en-GB" sz="2500">
                <a:solidFill>
                  <a:srgbClr val="515554"/>
                </a:solidFill>
              </a:rPr>
              <a:t>‘Do not stand at my grave and cry.</a:t>
            </a:r>
            <a:endParaRPr i="1" sz="2500">
              <a:solidFill>
                <a:srgbClr val="515554"/>
              </a:solidFill>
            </a:endParaRPr>
          </a:p>
          <a:p>
            <a:pPr indent="0" lvl="0" marL="0" rtl="0" algn="ctr">
              <a:spcBef>
                <a:spcPts val="1600"/>
              </a:spcBef>
              <a:spcAft>
                <a:spcPts val="0"/>
              </a:spcAft>
              <a:buNone/>
            </a:pPr>
            <a:r>
              <a:rPr i="1" lang="en-GB" sz="2500">
                <a:solidFill>
                  <a:srgbClr val="515554"/>
                </a:solidFill>
              </a:rPr>
              <a:t>I am not there, I did not die.’</a:t>
            </a:r>
            <a:endParaRPr i="1" sz="2500">
              <a:solidFill>
                <a:srgbClr val="515554"/>
              </a:solidFill>
            </a:endParaRPr>
          </a:p>
          <a:p>
            <a:pPr indent="0" lvl="0" marL="0" rtl="0" algn="ctr">
              <a:spcBef>
                <a:spcPts val="1600"/>
              </a:spcBef>
              <a:spcAft>
                <a:spcPts val="0"/>
              </a:spcAft>
              <a:buNone/>
            </a:pPr>
            <a:r>
              <a:t/>
            </a:r>
            <a:endParaRPr i="1" sz="900">
              <a:solidFill>
                <a:srgbClr val="515554"/>
              </a:solidFill>
            </a:endParaRPr>
          </a:p>
          <a:p>
            <a:pPr indent="0" lvl="0" marL="0" rtl="0" algn="ctr">
              <a:spcBef>
                <a:spcPts val="1600"/>
              </a:spcBef>
              <a:spcAft>
                <a:spcPts val="0"/>
              </a:spcAft>
              <a:buNone/>
            </a:pPr>
            <a:r>
              <a:rPr lang="en-GB" sz="2500">
                <a:solidFill>
                  <a:srgbClr val="515554"/>
                </a:solidFill>
              </a:rPr>
              <a:t>Why do you think the poet has chosen to include these lines?</a:t>
            </a:r>
            <a:endParaRPr sz="2500">
              <a:solidFill>
                <a:srgbClr val="515554"/>
              </a:solidFill>
            </a:endParaRPr>
          </a:p>
          <a:p>
            <a:pPr indent="0" lvl="0" marL="0" rtl="0" algn="ctr">
              <a:spcBef>
                <a:spcPts val="1600"/>
              </a:spcBef>
              <a:spcAft>
                <a:spcPts val="0"/>
              </a:spcAft>
              <a:buNone/>
            </a:pPr>
            <a:r>
              <a:rPr lang="en-GB" sz="2500">
                <a:solidFill>
                  <a:srgbClr val="515554"/>
                </a:solidFill>
              </a:rPr>
              <a:t>What might they mean?</a:t>
            </a:r>
            <a:endParaRPr sz="2500">
              <a:solidFill>
                <a:srgbClr val="515554"/>
              </a:solidFill>
            </a:endParaRPr>
          </a:p>
          <a:p>
            <a:pPr indent="0" lvl="0" marL="0" rtl="0" algn="ctr">
              <a:spcBef>
                <a:spcPts val="1600"/>
              </a:spcBef>
              <a:spcAft>
                <a:spcPts val="1600"/>
              </a:spcAft>
              <a:buNone/>
            </a:pPr>
            <a:r>
              <a:t/>
            </a:r>
            <a:endParaRPr sz="2500">
              <a:solidFill>
                <a:srgbClr val="515554"/>
              </a:solidFill>
            </a:endParaRPr>
          </a:p>
        </p:txBody>
      </p:sp>
      <p:pic>
        <p:nvPicPr>
          <p:cNvPr id="108" name="Google Shape;108;p21"/>
          <p:cNvPicPr preferRelativeResize="0"/>
          <p:nvPr/>
        </p:nvPicPr>
        <p:blipFill>
          <a:blip r:embed="rId3">
            <a:alphaModFix/>
          </a:blip>
          <a:stretch>
            <a:fillRect/>
          </a:stretch>
        </p:blipFill>
        <p:spPr>
          <a:xfrm>
            <a:off x="6463699" y="-516951"/>
            <a:ext cx="2496652" cy="249665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Solo Work </a:t>
            </a:r>
            <a:endParaRPr/>
          </a:p>
        </p:txBody>
      </p:sp>
      <p:sp>
        <p:nvSpPr>
          <p:cNvPr id="114" name="Google Shape;114;p22"/>
          <p:cNvSpPr txBox="1"/>
          <p:nvPr>
            <p:ph idx="1" type="body"/>
          </p:nvPr>
        </p:nvSpPr>
        <p:spPr>
          <a:xfrm>
            <a:off x="311700" y="1533525"/>
            <a:ext cx="8520600" cy="3416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3000">
                <a:solidFill>
                  <a:srgbClr val="434343"/>
                </a:solidFill>
              </a:rPr>
              <a:t>Why do you think the author chose to repeat the words</a:t>
            </a:r>
            <a:r>
              <a:rPr i="1" lang="en-GB" sz="3000">
                <a:solidFill>
                  <a:srgbClr val="434343"/>
                </a:solidFill>
              </a:rPr>
              <a:t> ‘do not stand at my grave and weep.’</a:t>
            </a:r>
            <a:endParaRPr i="1" sz="3000">
              <a:solidFill>
                <a:srgbClr val="434343"/>
              </a:solidFill>
            </a:endParaRPr>
          </a:p>
          <a:p>
            <a:pPr indent="0" lvl="0" marL="0" rtl="0" algn="ctr">
              <a:spcBef>
                <a:spcPts val="1600"/>
              </a:spcBef>
              <a:spcAft>
                <a:spcPts val="1600"/>
              </a:spcAft>
              <a:buNone/>
            </a:pPr>
            <a:r>
              <a:rPr lang="en-GB" sz="3000">
                <a:solidFill>
                  <a:srgbClr val="434343"/>
                </a:solidFill>
              </a:rPr>
              <a:t>What impact does this have on the reader?</a:t>
            </a:r>
            <a:endParaRPr sz="3000">
              <a:solidFill>
                <a:srgbClr val="434343"/>
              </a:solidFill>
            </a:endParaRPr>
          </a:p>
        </p:txBody>
      </p:sp>
      <p:pic>
        <p:nvPicPr>
          <p:cNvPr id="115" name="Google Shape;115;p22"/>
          <p:cNvPicPr preferRelativeResize="0"/>
          <p:nvPr/>
        </p:nvPicPr>
        <p:blipFill>
          <a:blip r:embed="rId3">
            <a:alphaModFix/>
          </a:blip>
          <a:stretch>
            <a:fillRect/>
          </a:stretch>
        </p:blipFill>
        <p:spPr>
          <a:xfrm>
            <a:off x="7029725" y="73025"/>
            <a:ext cx="1536328" cy="15363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