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sldIdLst>
    <p:sldId id="715" r:id="rId6"/>
    <p:sldId id="271" r:id="rId7"/>
    <p:sldId id="264" r:id="rId8"/>
    <p:sldId id="268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89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68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53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6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440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357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08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44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517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0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70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EC37159-BCAF-425C-A1DC-32B3C10FBA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664738E-6812-44C3-83FC-7608D9DE49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3588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A201109-07B2-4CCA-9136-D048135BD16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281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654AB473-A643-42B0-88D2-0C9DB022AC9C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8C4ABA2F-8CA9-4895-BE59-CD26F53CAE2E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03216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DF9F37-EC33-4BE3-A6A7-CA84811624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FED5E8F5-ED2A-4FCD-8673-58F35B5140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2797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692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2758F06-814D-4054-83BE-C1DDF25018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D90CB81E-B2A9-4193-9C31-06CD249C8D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006BD974-1062-435C-AE8C-1AE4C9056C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6391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BC47E-FBA0-48B9-A4D7-886A48315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J spelt </a:t>
            </a:r>
            <a:r>
              <a:rPr lang="en-GB" dirty="0" err="1"/>
              <a:t>dge</a:t>
            </a:r>
            <a:r>
              <a:rPr lang="en-GB" dirty="0"/>
              <a:t> and </a:t>
            </a:r>
            <a:r>
              <a:rPr lang="en-GB" dirty="0" err="1"/>
              <a:t>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778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>
            <a:extLst>
              <a:ext uri="{FF2B5EF4-FFF2-40B4-BE49-F238E27FC236}">
                <a16:creationId xmlns:a16="http://schemas.microsoft.com/office/drawing/2014/main" id="{BE88B966-03DB-488F-9A90-ECD343F3D4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/j/ Spelt ‘-dge’</a:t>
            </a:r>
            <a:endParaRPr lang="en-GB" altLang="en-US" sz="3600" b="0"/>
          </a:p>
        </p:txBody>
      </p:sp>
      <p:sp>
        <p:nvSpPr>
          <p:cNvPr id="8195" name="Rectangle 4">
            <a:extLst>
              <a:ext uri="{FF2B5EF4-FFF2-40B4-BE49-F238E27FC236}">
                <a16:creationId xmlns:a16="http://schemas.microsoft.com/office/drawing/2014/main" id="{0229CA9B-75E0-4368-9F18-4479ED3D3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/>
              <a:t>At the end of a word, the /j/ sound is spelt ‘</a:t>
            </a:r>
            <a:r>
              <a:rPr lang="en-GB" altLang="en-US" b="1"/>
              <a:t>-dge</a:t>
            </a:r>
            <a:r>
              <a:rPr lang="en-GB" altLang="en-US"/>
              <a:t>’ </a:t>
            </a:r>
            <a:br>
              <a:rPr lang="en-GB" altLang="en-US"/>
            </a:br>
            <a:r>
              <a:rPr lang="en-GB" altLang="en-US"/>
              <a:t>after the </a:t>
            </a:r>
            <a:r>
              <a:rPr lang="en-GB" altLang="en-US" b="1"/>
              <a:t>short</a:t>
            </a:r>
            <a:r>
              <a:rPr lang="en-GB" altLang="en-US"/>
              <a:t> vowel sounds /a/, /e/, /i/, /o/, /u/.</a:t>
            </a:r>
          </a:p>
        </p:txBody>
      </p:sp>
      <p:sp>
        <p:nvSpPr>
          <p:cNvPr id="41" name="Rounded Rectangle 1">
            <a:extLst>
              <a:ext uri="{FF2B5EF4-FFF2-40B4-BE49-F238E27FC236}">
                <a16:creationId xmlns:a16="http://schemas.microsoft.com/office/drawing/2014/main" id="{01ED3741-C13E-400A-B5C3-8FD4B21ED5EC}"/>
              </a:ext>
            </a:extLst>
          </p:cNvPr>
          <p:cNvSpPr/>
          <p:nvPr/>
        </p:nvSpPr>
        <p:spPr bwMode="auto">
          <a:xfrm>
            <a:off x="6210300" y="229870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0" name="Rectangle 46">
            <a:extLst>
              <a:ext uri="{FF2B5EF4-FFF2-40B4-BE49-F238E27FC236}">
                <a16:creationId xmlns:a16="http://schemas.microsoft.com/office/drawing/2014/main" id="{C1430E59-3AE9-4D01-B9CA-38BC23B47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03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edge</a:t>
            </a:r>
          </a:p>
        </p:txBody>
      </p:sp>
      <p:sp>
        <p:nvSpPr>
          <p:cNvPr id="48" name="Rounded Rectangle 1">
            <a:extLst>
              <a:ext uri="{FF2B5EF4-FFF2-40B4-BE49-F238E27FC236}">
                <a16:creationId xmlns:a16="http://schemas.microsoft.com/office/drawing/2014/main" id="{AF21AEB2-69D3-4CD9-A4B8-4A8B07899149}"/>
              </a:ext>
            </a:extLst>
          </p:cNvPr>
          <p:cNvSpPr/>
          <p:nvPr/>
        </p:nvSpPr>
        <p:spPr bwMode="auto">
          <a:xfrm>
            <a:off x="4635500" y="229870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2" name="Rectangle 48">
            <a:extLst>
              <a:ext uri="{FF2B5EF4-FFF2-40B4-BE49-F238E27FC236}">
                <a16:creationId xmlns:a16="http://schemas.microsoft.com/office/drawing/2014/main" id="{710D6382-B6E0-45D5-B4A8-322BA643B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badge</a:t>
            </a:r>
          </a:p>
        </p:txBody>
      </p:sp>
      <p:sp>
        <p:nvSpPr>
          <p:cNvPr id="53" name="Rounded Rectangle 1">
            <a:extLst>
              <a:ext uri="{FF2B5EF4-FFF2-40B4-BE49-F238E27FC236}">
                <a16:creationId xmlns:a16="http://schemas.microsoft.com/office/drawing/2014/main" id="{40CCAA73-A613-4CB3-B2BC-15F4064827FD}"/>
              </a:ext>
            </a:extLst>
          </p:cNvPr>
          <p:cNvSpPr/>
          <p:nvPr/>
        </p:nvSpPr>
        <p:spPr bwMode="auto">
          <a:xfrm>
            <a:off x="5391150" y="424815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4" name="Rectangle 53">
            <a:extLst>
              <a:ext uri="{FF2B5EF4-FFF2-40B4-BE49-F238E27FC236}">
                <a16:creationId xmlns:a16="http://schemas.microsoft.com/office/drawing/2014/main" id="{F67272FE-6EAD-45A9-9773-80BF68DEC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1150" y="5497514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dodge</a:t>
            </a:r>
          </a:p>
        </p:txBody>
      </p:sp>
      <p:sp>
        <p:nvSpPr>
          <p:cNvPr id="55" name="Rounded Rectangle 1">
            <a:extLst>
              <a:ext uri="{FF2B5EF4-FFF2-40B4-BE49-F238E27FC236}">
                <a16:creationId xmlns:a16="http://schemas.microsoft.com/office/drawing/2014/main" id="{8E5D7650-EC17-4986-8F2E-DFCD63E831FA}"/>
              </a:ext>
            </a:extLst>
          </p:cNvPr>
          <p:cNvSpPr/>
          <p:nvPr/>
        </p:nvSpPr>
        <p:spPr bwMode="auto">
          <a:xfrm>
            <a:off x="3835400" y="424815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6" name="Rectangle 55">
            <a:extLst>
              <a:ext uri="{FF2B5EF4-FFF2-40B4-BE49-F238E27FC236}">
                <a16:creationId xmlns:a16="http://schemas.microsoft.com/office/drawing/2014/main" id="{1CBA7CAD-2D07-46ED-996B-CFC9C39B5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5400" y="5497514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bridge</a:t>
            </a:r>
          </a:p>
        </p:txBody>
      </p:sp>
      <p:sp>
        <p:nvSpPr>
          <p:cNvPr id="57" name="Rounded Rectangle 1">
            <a:extLst>
              <a:ext uri="{FF2B5EF4-FFF2-40B4-BE49-F238E27FC236}">
                <a16:creationId xmlns:a16="http://schemas.microsoft.com/office/drawing/2014/main" id="{05BC99AF-6B15-4A74-9D01-E2458324157C}"/>
              </a:ext>
            </a:extLst>
          </p:cNvPr>
          <p:cNvSpPr/>
          <p:nvPr/>
        </p:nvSpPr>
        <p:spPr bwMode="auto">
          <a:xfrm>
            <a:off x="6965950" y="424815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8" name="Rectangle 57">
            <a:extLst>
              <a:ext uri="{FF2B5EF4-FFF2-40B4-BE49-F238E27FC236}">
                <a16:creationId xmlns:a16="http://schemas.microsoft.com/office/drawing/2014/main" id="{84715C9C-111C-40DA-A68E-1F4DC9FFD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5950" y="5497514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fudge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5FE41FB-A6D7-4FCB-8070-B3FC754E9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9" y="2230439"/>
            <a:ext cx="119062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17">
            <a:extLst>
              <a:ext uri="{FF2B5EF4-FFF2-40B4-BE49-F238E27FC236}">
                <a16:creationId xmlns:a16="http://schemas.microsoft.com/office/drawing/2014/main" id="{6782864F-F6E3-4250-B325-6A131CB91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4" y="4197350"/>
            <a:ext cx="67627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12A7BD27-BF85-4A6D-9B53-570A8F3D8F84}"/>
              </a:ext>
            </a:extLst>
          </p:cNvPr>
          <p:cNvGrpSpPr>
            <a:grpSpLocks/>
          </p:cNvGrpSpPr>
          <p:nvPr/>
        </p:nvGrpSpPr>
        <p:grpSpPr bwMode="auto">
          <a:xfrm>
            <a:off x="5602288" y="4192588"/>
            <a:ext cx="1071562" cy="1325562"/>
            <a:chOff x="4078288" y="4192588"/>
            <a:chExt cx="1071562" cy="1325562"/>
          </a:xfrm>
        </p:grpSpPr>
        <p:pic>
          <p:nvPicPr>
            <p:cNvPr id="8216" name="Picture 19">
              <a:extLst>
                <a:ext uri="{FF2B5EF4-FFF2-40B4-BE49-F238E27FC236}">
                  <a16:creationId xmlns:a16="http://schemas.microsoft.com/office/drawing/2014/main" id="{01FCBF56-DC59-4A6C-B9D2-1B0584C8C4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8288" y="4192588"/>
              <a:ext cx="488950" cy="1325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7" name="Picture 21">
              <a:extLst>
                <a:ext uri="{FF2B5EF4-FFF2-40B4-BE49-F238E27FC236}">
                  <a16:creationId xmlns:a16="http://schemas.microsoft.com/office/drawing/2014/main" id="{00D5C4B2-A3CD-4460-B888-D96BC81E88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37" t="24170" r="-819" b="62450"/>
            <a:stretch>
              <a:fillRect/>
            </a:stretch>
          </p:blipFill>
          <p:spPr bwMode="auto">
            <a:xfrm>
              <a:off x="4724400" y="4511675"/>
              <a:ext cx="425450" cy="425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07BC20-35D8-48E2-A18C-B4BB0E97B408}"/>
              </a:ext>
            </a:extLst>
          </p:cNvPr>
          <p:cNvGrpSpPr>
            <a:grpSpLocks/>
          </p:cNvGrpSpPr>
          <p:nvPr/>
        </p:nvGrpSpPr>
        <p:grpSpPr bwMode="auto">
          <a:xfrm>
            <a:off x="3919539" y="4189413"/>
            <a:ext cx="1203325" cy="1308100"/>
            <a:chOff x="2395538" y="4189413"/>
            <a:chExt cx="1203325" cy="1308100"/>
          </a:xfrm>
        </p:grpSpPr>
        <p:pic>
          <p:nvPicPr>
            <p:cNvPr id="8214" name="Picture 23">
              <a:extLst>
                <a:ext uri="{FF2B5EF4-FFF2-40B4-BE49-F238E27FC236}">
                  <a16:creationId xmlns:a16="http://schemas.microsoft.com/office/drawing/2014/main" id="{E243B808-5979-44B7-B8D2-B0561A8B45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51" t="30580" r="3751" b="30295"/>
            <a:stretch>
              <a:fillRect/>
            </a:stretch>
          </p:blipFill>
          <p:spPr bwMode="auto">
            <a:xfrm>
              <a:off x="2395538" y="5137150"/>
              <a:ext cx="1203325" cy="360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5" name="Picture 27">
              <a:extLst>
                <a:ext uri="{FF2B5EF4-FFF2-40B4-BE49-F238E27FC236}">
                  <a16:creationId xmlns:a16="http://schemas.microsoft.com/office/drawing/2014/main" id="{A22C6CEF-686E-4F3B-BAB9-DBE8AED02A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2875" y="4189413"/>
              <a:ext cx="619125" cy="1098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6146AD2-EA5D-4768-B076-F11D7C9E9C2C}"/>
              </a:ext>
            </a:extLst>
          </p:cNvPr>
          <p:cNvGrpSpPr>
            <a:grpSpLocks/>
          </p:cNvGrpSpPr>
          <p:nvPr/>
        </p:nvGrpSpPr>
        <p:grpSpPr bwMode="auto">
          <a:xfrm>
            <a:off x="6346825" y="2212975"/>
            <a:ext cx="1130300" cy="1333500"/>
            <a:chOff x="4822166" y="2212976"/>
            <a:chExt cx="1131040" cy="1333499"/>
          </a:xfrm>
        </p:grpSpPr>
        <p:pic>
          <p:nvPicPr>
            <p:cNvPr id="8211" name="Picture 9">
              <a:extLst>
                <a:ext uri="{FF2B5EF4-FFF2-40B4-BE49-F238E27FC236}">
                  <a16:creationId xmlns:a16="http://schemas.microsoft.com/office/drawing/2014/main" id="{EDD40901-7C98-4269-94A2-5D69AFC1F0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2166" y="2774951"/>
              <a:ext cx="1092003" cy="771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2" name="Picture 11">
              <a:extLst>
                <a:ext uri="{FF2B5EF4-FFF2-40B4-BE49-F238E27FC236}">
                  <a16:creationId xmlns:a16="http://schemas.microsoft.com/office/drawing/2014/main" id="{60A57B0B-64CC-49D3-8C9F-9330376DC9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6019" y="2212976"/>
              <a:ext cx="327187" cy="708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3" name="Picture 13">
              <a:extLst>
                <a:ext uri="{FF2B5EF4-FFF2-40B4-BE49-F238E27FC236}">
                  <a16:creationId xmlns:a16="http://schemas.microsoft.com/office/drawing/2014/main" id="{D5D7F92F-89D0-4726-9C8B-36C1DF92B7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3609" y="2414588"/>
              <a:ext cx="684545" cy="250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8200" grpId="0"/>
      <p:bldP spid="48" grpId="0" animBg="1"/>
      <p:bldP spid="8202" grpId="0"/>
      <p:bldP spid="53" grpId="0" animBg="1"/>
      <p:bldP spid="8204" grpId="0"/>
      <p:bldP spid="55" grpId="0" animBg="1"/>
      <p:bldP spid="8206" grpId="0"/>
      <p:bldP spid="57" grpId="0" animBg="1"/>
      <p:bldP spid="820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51B9BE74-352C-47BC-87B8-010ECAF653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/j/ Spelt ‘-ge’</a:t>
            </a:r>
            <a:endParaRPr lang="en-GB" altLang="en-US" sz="3600" b="0"/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E3981B7-ACE2-41C0-B677-9998366B7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/>
              <a:t>After all other sounds (vowels or consonants) </a:t>
            </a:r>
            <a:br>
              <a:rPr lang="en-GB" altLang="en-US"/>
            </a:br>
            <a:r>
              <a:rPr lang="en-GB" altLang="en-US"/>
              <a:t>the /j/ sound is spelt ‘</a:t>
            </a:r>
            <a:r>
              <a:rPr lang="en-GB" altLang="en-US" b="1"/>
              <a:t>-ge</a:t>
            </a:r>
            <a:r>
              <a:rPr lang="en-GB" altLang="en-US"/>
              <a:t>’  at the </a:t>
            </a:r>
            <a:r>
              <a:rPr lang="en-GB" altLang="en-US" b="1"/>
              <a:t>end</a:t>
            </a:r>
            <a:r>
              <a:rPr lang="en-GB" altLang="en-US"/>
              <a:t> of a word.</a:t>
            </a:r>
          </a:p>
        </p:txBody>
      </p:sp>
      <p:sp>
        <p:nvSpPr>
          <p:cNvPr id="41" name="Rounded Rectangle 1">
            <a:extLst>
              <a:ext uri="{FF2B5EF4-FFF2-40B4-BE49-F238E27FC236}">
                <a16:creationId xmlns:a16="http://schemas.microsoft.com/office/drawing/2014/main" id="{01ED3741-C13E-400A-B5C3-8FD4B21ED5EC}"/>
              </a:ext>
            </a:extLst>
          </p:cNvPr>
          <p:cNvSpPr/>
          <p:nvPr/>
        </p:nvSpPr>
        <p:spPr bwMode="auto">
          <a:xfrm>
            <a:off x="6210300" y="229870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0" name="Rectangle 46">
            <a:extLst>
              <a:ext uri="{FF2B5EF4-FFF2-40B4-BE49-F238E27FC236}">
                <a16:creationId xmlns:a16="http://schemas.microsoft.com/office/drawing/2014/main" id="{95F70B31-C277-41A6-B68A-5D878E728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03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huge</a:t>
            </a:r>
          </a:p>
        </p:txBody>
      </p:sp>
      <p:sp>
        <p:nvSpPr>
          <p:cNvPr id="48" name="Rounded Rectangle 1">
            <a:extLst>
              <a:ext uri="{FF2B5EF4-FFF2-40B4-BE49-F238E27FC236}">
                <a16:creationId xmlns:a16="http://schemas.microsoft.com/office/drawing/2014/main" id="{AF21AEB2-69D3-4CD9-A4B8-4A8B07899149}"/>
              </a:ext>
            </a:extLst>
          </p:cNvPr>
          <p:cNvSpPr/>
          <p:nvPr/>
        </p:nvSpPr>
        <p:spPr bwMode="auto">
          <a:xfrm>
            <a:off x="4635500" y="229870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2" name="Rectangle 48">
            <a:extLst>
              <a:ext uri="{FF2B5EF4-FFF2-40B4-BE49-F238E27FC236}">
                <a16:creationId xmlns:a16="http://schemas.microsoft.com/office/drawing/2014/main" id="{31B6EA63-CA18-40BB-BEAC-31B1A84AE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age</a:t>
            </a:r>
          </a:p>
        </p:txBody>
      </p:sp>
      <p:sp>
        <p:nvSpPr>
          <p:cNvPr id="53" name="Rounded Rectangle 1">
            <a:extLst>
              <a:ext uri="{FF2B5EF4-FFF2-40B4-BE49-F238E27FC236}">
                <a16:creationId xmlns:a16="http://schemas.microsoft.com/office/drawing/2014/main" id="{40CCAA73-A613-4CB3-B2BC-15F4064827FD}"/>
              </a:ext>
            </a:extLst>
          </p:cNvPr>
          <p:cNvSpPr/>
          <p:nvPr/>
        </p:nvSpPr>
        <p:spPr bwMode="auto">
          <a:xfrm>
            <a:off x="5391150" y="424815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4" name="Rectangle 53">
            <a:extLst>
              <a:ext uri="{FF2B5EF4-FFF2-40B4-BE49-F238E27FC236}">
                <a16:creationId xmlns:a16="http://schemas.microsoft.com/office/drawing/2014/main" id="{4AD4D6B4-20ED-4CB3-A29C-EC13406E9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1150" y="5497514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charge</a:t>
            </a:r>
          </a:p>
        </p:txBody>
      </p:sp>
      <p:sp>
        <p:nvSpPr>
          <p:cNvPr id="55" name="Rounded Rectangle 1">
            <a:extLst>
              <a:ext uri="{FF2B5EF4-FFF2-40B4-BE49-F238E27FC236}">
                <a16:creationId xmlns:a16="http://schemas.microsoft.com/office/drawing/2014/main" id="{8E5D7650-EC17-4986-8F2E-DFCD63E831FA}"/>
              </a:ext>
            </a:extLst>
          </p:cNvPr>
          <p:cNvSpPr/>
          <p:nvPr/>
        </p:nvSpPr>
        <p:spPr bwMode="auto">
          <a:xfrm>
            <a:off x="3835400" y="424815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6" name="Rectangle 55">
            <a:extLst>
              <a:ext uri="{FF2B5EF4-FFF2-40B4-BE49-F238E27FC236}">
                <a16:creationId xmlns:a16="http://schemas.microsoft.com/office/drawing/2014/main" id="{1A690D5C-87A8-474B-A076-FDD093915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5400" y="5497514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change</a:t>
            </a:r>
          </a:p>
        </p:txBody>
      </p:sp>
      <p:sp>
        <p:nvSpPr>
          <p:cNvPr id="57" name="Rounded Rectangle 1">
            <a:extLst>
              <a:ext uri="{FF2B5EF4-FFF2-40B4-BE49-F238E27FC236}">
                <a16:creationId xmlns:a16="http://schemas.microsoft.com/office/drawing/2014/main" id="{05BC99AF-6B15-4A74-9D01-E2458324157C}"/>
              </a:ext>
            </a:extLst>
          </p:cNvPr>
          <p:cNvSpPr/>
          <p:nvPr/>
        </p:nvSpPr>
        <p:spPr bwMode="auto">
          <a:xfrm>
            <a:off x="6965950" y="424815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208" name="Rectangle 57">
            <a:extLst>
              <a:ext uri="{FF2B5EF4-FFF2-40B4-BE49-F238E27FC236}">
                <a16:creationId xmlns:a16="http://schemas.microsoft.com/office/drawing/2014/main" id="{75140A72-78B9-4CE9-83F9-8AFC57FE7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5950" y="5497514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2000" b="1">
                <a:solidFill>
                  <a:prstClr val="white"/>
                </a:solidFill>
              </a:rPr>
              <a:t>village</a:t>
            </a:r>
          </a:p>
        </p:txBody>
      </p:sp>
      <p:grpSp>
        <p:nvGrpSpPr>
          <p:cNvPr id="9232" name="Group 14">
            <a:extLst>
              <a:ext uri="{FF2B5EF4-FFF2-40B4-BE49-F238E27FC236}">
                <a16:creationId xmlns:a16="http://schemas.microsoft.com/office/drawing/2014/main" id="{6A03E330-C2AF-416B-B788-C393F722ECC6}"/>
              </a:ext>
            </a:extLst>
          </p:cNvPr>
          <p:cNvGrpSpPr>
            <a:grpSpLocks/>
          </p:cNvGrpSpPr>
          <p:nvPr/>
        </p:nvGrpSpPr>
        <p:grpSpPr bwMode="auto">
          <a:xfrm>
            <a:off x="6323014" y="2219325"/>
            <a:ext cx="1195387" cy="1327150"/>
            <a:chOff x="4799512" y="2219956"/>
            <a:chExt cx="1194887" cy="1325850"/>
          </a:xfrm>
        </p:grpSpPr>
        <p:pic>
          <p:nvPicPr>
            <p:cNvPr id="9238" name="Picture 8">
              <a:extLst>
                <a:ext uri="{FF2B5EF4-FFF2-40B4-BE49-F238E27FC236}">
                  <a16:creationId xmlns:a16="http://schemas.microsoft.com/office/drawing/2014/main" id="{43206CED-4CF9-4678-8F1D-A841ED6B0D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3394" y="2219956"/>
              <a:ext cx="1091005" cy="1242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9" name="Picture 10">
              <a:extLst>
                <a:ext uri="{FF2B5EF4-FFF2-40B4-BE49-F238E27FC236}">
                  <a16:creationId xmlns:a16="http://schemas.microsoft.com/office/drawing/2014/main" id="{19837476-2066-4340-A765-B1DBADF148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962"/>
            <a:stretch>
              <a:fillRect/>
            </a:stretch>
          </p:blipFill>
          <p:spPr bwMode="auto">
            <a:xfrm>
              <a:off x="4799512" y="2641754"/>
              <a:ext cx="391313" cy="904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33" name="Group 13">
            <a:extLst>
              <a:ext uri="{FF2B5EF4-FFF2-40B4-BE49-F238E27FC236}">
                <a16:creationId xmlns:a16="http://schemas.microsoft.com/office/drawing/2014/main" id="{B7B63D02-7080-4392-A4D8-E6ADD2330286}"/>
              </a:ext>
            </a:extLst>
          </p:cNvPr>
          <p:cNvGrpSpPr>
            <a:grpSpLocks/>
          </p:cNvGrpSpPr>
          <p:nvPr/>
        </p:nvGrpSpPr>
        <p:grpSpPr bwMode="auto">
          <a:xfrm>
            <a:off x="4705351" y="2209801"/>
            <a:ext cx="1230313" cy="1336675"/>
            <a:chOff x="3180857" y="2215638"/>
            <a:chExt cx="1231100" cy="1335360"/>
          </a:xfrm>
        </p:grpSpPr>
        <p:pic>
          <p:nvPicPr>
            <p:cNvPr id="2" name="Picture 4">
              <a:extLst>
                <a:ext uri="{FF2B5EF4-FFF2-40B4-BE49-F238E27FC236}">
                  <a16:creationId xmlns:a16="http://schemas.microsoft.com/office/drawing/2014/main" id="{0656FF47-E5BE-450B-9FAD-B5C8E99735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0857" y="2460252"/>
              <a:ext cx="428689" cy="1086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EC825DE4-9037-4E80-A279-F5D9A60A0F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6469" y="2215638"/>
              <a:ext cx="445488" cy="1335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7" name="Picture 12">
              <a:extLst>
                <a:ext uri="{FF2B5EF4-FFF2-40B4-BE49-F238E27FC236}">
                  <a16:creationId xmlns:a16="http://schemas.microsoft.com/office/drawing/2014/main" id="{B98C999A-8633-40A9-A171-210AE72425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1002" y="3037339"/>
              <a:ext cx="308075" cy="112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34" name="Picture 24">
            <a:extLst>
              <a:ext uri="{FF2B5EF4-FFF2-40B4-BE49-F238E27FC236}">
                <a16:creationId xmlns:a16="http://schemas.microsoft.com/office/drawing/2014/main" id="{DF14A83A-83CB-4E8A-9D29-5E2E97CEE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5" y="4198938"/>
            <a:ext cx="76835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Picture 26">
            <a:extLst>
              <a:ext uri="{FF2B5EF4-FFF2-40B4-BE49-F238E27FC236}">
                <a16:creationId xmlns:a16="http://schemas.microsoft.com/office/drawing/2014/main" id="{D0B40B14-11B5-497B-AD4A-9AD625DB8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4" t="11845" r="5020" b="13515"/>
          <a:stretch>
            <a:fillRect/>
          </a:stretch>
        </p:blipFill>
        <p:spPr bwMode="auto">
          <a:xfrm>
            <a:off x="5530850" y="4194175"/>
            <a:ext cx="1098550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6" name="Picture 30">
            <a:extLst>
              <a:ext uri="{FF2B5EF4-FFF2-40B4-BE49-F238E27FC236}">
                <a16:creationId xmlns:a16="http://schemas.microsoft.com/office/drawing/2014/main" id="{B1C1370E-B67D-4F35-8FA3-F5F5DA392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4" y="4610100"/>
            <a:ext cx="128587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8200" grpId="0"/>
      <p:bldP spid="48" grpId="0" animBg="1"/>
      <p:bldP spid="8202" grpId="0"/>
      <p:bldP spid="53" grpId="0" animBg="1"/>
      <p:bldP spid="8204" grpId="0"/>
      <p:bldP spid="55" grpId="0" animBg="1"/>
      <p:bldP spid="8206" grpId="0"/>
      <p:bldP spid="57" grpId="0" animBg="1"/>
      <p:bldP spid="820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261D857B-5E5A-48E8-90C3-958BC52E33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/j/ Spelt ‘-ge’</a:t>
            </a:r>
            <a:endParaRPr lang="en-GB" altLang="en-US" sz="3600" b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81BA4FD2-0849-4A2C-A423-4AB4E20EC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/>
              <a:t>After all other sounds (vowels or consonants) the /j/ sound is spelt ‘</a:t>
            </a:r>
            <a:r>
              <a:rPr lang="en-GB" altLang="en-US" b="1"/>
              <a:t>-ge</a:t>
            </a:r>
            <a:r>
              <a:rPr lang="en-GB" altLang="en-US"/>
              <a:t>’  at the </a:t>
            </a:r>
            <a:r>
              <a:rPr lang="en-GB" altLang="en-US" b="1"/>
              <a:t>end</a:t>
            </a:r>
            <a:r>
              <a:rPr lang="en-GB" altLang="en-US"/>
              <a:t> of a word.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2CEBB-8630-4E7C-B19F-6BA2F4FA0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61"/>
          <a:stretch>
            <a:fillRect/>
          </a:stretch>
        </p:blipFill>
        <p:spPr bwMode="auto">
          <a:xfrm>
            <a:off x="2279650" y="2897188"/>
            <a:ext cx="2395538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41FA61-2F6C-49CF-8823-05704BF0E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95"/>
          <a:stretch>
            <a:fillRect/>
          </a:stretch>
        </p:blipFill>
        <p:spPr bwMode="auto">
          <a:xfrm>
            <a:off x="4889501" y="2897188"/>
            <a:ext cx="2403475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40A07D-0E7B-4E2C-AD2F-8EC101DDD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09"/>
          <a:stretch>
            <a:fillRect/>
          </a:stretch>
        </p:blipFill>
        <p:spPr bwMode="auto">
          <a:xfrm>
            <a:off x="7516814" y="2895601"/>
            <a:ext cx="2395537" cy="350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CAED6D4C-1061-450E-AE7C-B27129C36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6951" y="4289425"/>
            <a:ext cx="239871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/>
              <a:t>Can you air write a </a:t>
            </a:r>
            <a:br>
              <a:rPr lang="en-GB" altLang="en-US"/>
            </a:br>
            <a:r>
              <a:rPr lang="en-GB" altLang="en-US"/>
              <a:t>‘-dge’ with your finger?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4C56D8D-B190-4A53-9F61-DE3404BDB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9025" y="4289426"/>
            <a:ext cx="24003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/>
              <a:t>Can you write a ‘-ge’</a:t>
            </a:r>
            <a:br>
              <a:rPr lang="en-GB" altLang="en-US"/>
            </a:br>
            <a:r>
              <a:rPr lang="en-GB" altLang="en-US"/>
              <a:t>on your table or </a:t>
            </a:r>
            <a:br>
              <a:rPr lang="en-GB" altLang="en-US"/>
            </a:br>
            <a:r>
              <a:rPr lang="en-GB" altLang="en-US"/>
              <a:t>the carpet?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EF20513-F564-4A84-BAA7-DF44A788D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6813" y="4289426"/>
            <a:ext cx="2398712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/>
              <a:t>Can you write either a ‘-ge’ or a ‘-dge’ on a </a:t>
            </a:r>
            <a:br>
              <a:rPr lang="en-GB" altLang="en-US"/>
            </a:br>
            <a:r>
              <a:rPr lang="en-GB" altLang="en-US"/>
              <a:t>partner’s back?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92DE594-D27D-4F4C-BC5A-17D0A3594290}"/>
              </a:ext>
            </a:extLst>
          </p:cNvPr>
          <p:cNvSpPr/>
          <p:nvPr/>
        </p:nvSpPr>
        <p:spPr>
          <a:xfrm>
            <a:off x="7612063" y="5543551"/>
            <a:ext cx="2216150" cy="765175"/>
          </a:xfrm>
          <a:prstGeom prst="roundRect">
            <a:avLst/>
          </a:prstGeom>
          <a:solidFill>
            <a:srgbClr val="87B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600" dirty="0">
                <a:solidFill>
                  <a:prstClr val="white"/>
                </a:solidFill>
                <a:latin typeface="Twinkl"/>
              </a:rPr>
              <a:t>Can they tell what letters you have written?</a:t>
            </a:r>
            <a:endParaRPr lang="en-GB" sz="1600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27A3E5-DFC5-4099-B237-49921A78C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495551"/>
            <a:ext cx="763588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1C6009-A5D4-4B9D-9351-56B40EC1E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2738439"/>
            <a:ext cx="17145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76D8D5-B66C-45FC-9C5D-9B05F054E00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786" r="-30786" b="51245"/>
          <a:stretch/>
        </p:blipFill>
        <p:spPr>
          <a:xfrm>
            <a:off x="7707437" y="2305051"/>
            <a:ext cx="2013890" cy="2008766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316EC4B1-1CCE-4B6F-A339-423C4B38AF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650" y="765176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E5007E"/>
          </a:solidFill>
        </p:spPr>
        <p:txBody>
          <a:bodyPr/>
          <a:lstStyle/>
          <a:p>
            <a:pPr eaLnBrk="1" hangingPunct="1"/>
            <a:r>
              <a:rPr lang="en-GB" altLang="en-US" sz="1800">
                <a:solidFill>
                  <a:schemeClr val="bg1"/>
                </a:solidFill>
              </a:rPr>
              <a:t>Here are this week’s spellings to practise.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E278E0-474F-4377-9486-9C9058D1C5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6614" y="1550989"/>
            <a:ext cx="1711325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badge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edge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bridge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dodge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fudge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845FB5-444A-478C-93E0-7337DD7D3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0414" y="1550989"/>
            <a:ext cx="1709737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age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huge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change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charge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3200"/>
              <a:t>village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C012A67-1CA9-4459-A9D9-252207E2F3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979FFB-AFD0-491D-8047-3F2BDD1443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FB1FF0-AD07-4982-B39B-C7859612506A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a0c7fa71-570b-4d2e-a005-0d34dc952117"/>
    <ds:schemaRef ds:uri="http://purl.org/dc/terms/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MS PGothic</vt:lpstr>
      <vt:lpstr>Arial</vt:lpstr>
      <vt:lpstr>Calibri</vt:lpstr>
      <vt:lpstr>Calibri Light</vt:lpstr>
      <vt:lpstr>Sassoon Infant Rg</vt:lpstr>
      <vt:lpstr>Twinkl</vt:lpstr>
      <vt:lpstr>Twinkl SemiBold</vt:lpstr>
      <vt:lpstr>1_Office Theme</vt:lpstr>
      <vt:lpstr>4_Office Theme</vt:lpstr>
      <vt:lpstr>J spelt dge and ge</vt:lpstr>
      <vt:lpstr>/j/ Spelt ‘-dge’</vt:lpstr>
      <vt:lpstr>/j/ Spelt ‘-ge’</vt:lpstr>
      <vt:lpstr>/j/ Spelt ‘-ge’</vt:lpstr>
      <vt:lpstr>Here are this week’s spellings to practise.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 spelt dge and ge</dc:title>
  <dc:creator>Laura MacRae</dc:creator>
  <cp:lastModifiedBy>Laura MacRae</cp:lastModifiedBy>
  <cp:revision>1</cp:revision>
  <dcterms:created xsi:type="dcterms:W3CDTF">2021-06-28T14:39:46Z</dcterms:created>
  <dcterms:modified xsi:type="dcterms:W3CDTF">2021-06-28T14:40:07Z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