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8"/>
  </p:notesMasterIdLst>
  <p:handoutMasterIdLst>
    <p:handoutMasterId r:id="rId19"/>
  </p:handoutMasterIdLst>
  <p:sldIdLst>
    <p:sldId id="258" r:id="rId5"/>
    <p:sldId id="274" r:id="rId6"/>
    <p:sldId id="275" r:id="rId7"/>
    <p:sldId id="276" r:id="rId8"/>
    <p:sldId id="277" r:id="rId9"/>
    <p:sldId id="278" r:id="rId10"/>
    <p:sldId id="279" r:id="rId11"/>
    <p:sldId id="280" r:id="rId12"/>
    <p:sldId id="281" r:id="rId13"/>
    <p:sldId id="282" r:id="rId14"/>
    <p:sldId id="283" r:id="rId15"/>
    <p:sldId id="284" r:id="rId16"/>
    <p:sldId id="267"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Twinkl" panose="020B0604020202020204" pitchFamily="2" charset="0"/>
      <p:regular r:id="rId24"/>
      <p:bold r:id="rId25"/>
    </p:embeddedFont>
    <p:embeddedFont>
      <p:font typeface="Twinkl Cursive Looped" panose="02000000000000000000" pitchFamily="2" charset="0"/>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2CA"/>
    <a:srgbClr val="0082C8"/>
    <a:srgbClr val="007AC2"/>
    <a:srgbClr val="F08215"/>
    <a:srgbClr val="BC0105"/>
    <a:srgbClr val="A4A3A4"/>
    <a:srgbClr val="01407D"/>
    <a:srgbClr val="F8BD95"/>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68" d="100"/>
          <a:sy n="68" d="100"/>
        </p:scale>
        <p:origin x="1224"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customXml" Target="../customXml/item3.xml"/><Relationship Id="rId21" Type="http://schemas.openxmlformats.org/officeDocument/2006/relationships/font" Target="fonts/font2.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8EEDCD-D9B5-4BBC-B297-2A22F65C90D1}"/>
              </a:ext>
            </a:extLst>
          </p:cNvPr>
          <p:cNvSpPr/>
          <p:nvPr/>
        </p:nvSpPr>
        <p:spPr>
          <a:xfrm>
            <a:off x="452487" y="2648932"/>
            <a:ext cx="3054284" cy="952107"/>
          </a:xfrm>
          <a:prstGeom prst="rect">
            <a:avLst/>
          </a:prstGeom>
          <a:solidFill>
            <a:srgbClr val="0082CA"/>
          </a:solidFill>
          <a:ln>
            <a:solidFill>
              <a:srgbClr val="0082C8"/>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1619332" y="3544193"/>
            <a:ext cx="5452848" cy="1858945"/>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To use a thesaurus to find appropriate vocabulary.</a:t>
            </a:r>
          </a:p>
          <a:p>
            <a:pPr algn="ctr"/>
            <a:endParaRPr lang="en-GB" sz="2000" dirty="0">
              <a:solidFill>
                <a:schemeClr val="tx1"/>
              </a:solidFill>
            </a:endParaRPr>
          </a:p>
          <a:p>
            <a:pPr algn="ctr"/>
            <a:r>
              <a:rPr lang="en-GB" sz="2000" dirty="0">
                <a:solidFill>
                  <a:schemeClr val="tx1"/>
                </a:solidFill>
              </a:rPr>
              <a:t>To use acting to create accurate emotions.</a:t>
            </a:r>
          </a:p>
          <a:p>
            <a:pPr algn="ctr"/>
            <a:endParaRPr lang="en-GB" sz="2000" dirty="0">
              <a:solidFill>
                <a:schemeClr val="tx1"/>
              </a:solidFill>
            </a:endParaRPr>
          </a:p>
        </p:txBody>
      </p:sp>
      <p:sp>
        <p:nvSpPr>
          <p:cNvPr id="21" name="Title 20"/>
          <p:cNvSpPr>
            <a:spLocks noGrp="1"/>
          </p:cNvSpPr>
          <p:nvPr>
            <p:ph type="title"/>
          </p:nvPr>
        </p:nvSpPr>
        <p:spPr>
          <a:xfrm>
            <a:off x="646046" y="991558"/>
            <a:ext cx="7399420" cy="994306"/>
          </a:xfrm>
        </p:spPr>
        <p:txBody>
          <a:bodyPr/>
          <a:lstStyle/>
          <a:p>
            <a:r>
              <a:rPr lang="en-GB" dirty="0">
                <a:solidFill>
                  <a:srgbClr val="007AC2"/>
                </a:solidFill>
                <a:latin typeface="+mn-lt"/>
              </a:rPr>
              <a:t>To be able to use drama to create thoughts and feelings</a:t>
            </a:r>
          </a:p>
        </p:txBody>
      </p:sp>
      <p:sp>
        <p:nvSpPr>
          <p:cNvPr id="5" name="Rectangle 4"/>
          <p:cNvSpPr/>
          <p:nvPr/>
        </p:nvSpPr>
        <p:spPr>
          <a:xfrm>
            <a:off x="872289" y="1801198"/>
            <a:ext cx="1395664" cy="369332"/>
          </a:xfrm>
          <a:prstGeom prst="rect">
            <a:avLst/>
          </a:prstGeom>
        </p:spPr>
        <p:txBody>
          <a:bodyPr wrap="square" lIns="0" tIns="0" rIns="0" bIns="0">
            <a:spAutoFit/>
          </a:bodyPr>
          <a:lstStyle/>
          <a:p>
            <a:pPr algn="ctr"/>
            <a:r>
              <a:rPr lang="en-GB" sz="2400" dirty="0">
                <a:solidFill>
                  <a:schemeClr val="bg1"/>
                </a:solidFill>
              </a:rPr>
              <a:t>11:30am</a:t>
            </a:r>
          </a:p>
        </p:txBody>
      </p:sp>
    </p:spTree>
    <p:extLst>
      <p:ext uri="{BB962C8B-B14F-4D97-AF65-F5344CB8AC3E}">
        <p14:creationId xmlns:p14="http://schemas.microsoft.com/office/powerpoint/2010/main" val="77469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872291" y="2202925"/>
            <a:ext cx="7399419" cy="3780197"/>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10</a:t>
            </a:r>
            <a:r>
              <a:rPr lang="en-GB" baseline="30000" dirty="0">
                <a:solidFill>
                  <a:schemeClr val="tx1"/>
                </a:solidFill>
              </a:rPr>
              <a:t>th</a:t>
            </a:r>
            <a:r>
              <a:rPr lang="en-GB" dirty="0">
                <a:solidFill>
                  <a:schemeClr val="tx1"/>
                </a:solidFill>
              </a:rPr>
              <a:t> April 1912</a:t>
            </a:r>
          </a:p>
          <a:p>
            <a:r>
              <a:rPr lang="en-GB" dirty="0">
                <a:solidFill>
                  <a:schemeClr val="tx1"/>
                </a:solidFill>
              </a:rPr>
              <a:t>12:00pm – The Titanic set sail and began her maiden voyage</a:t>
            </a:r>
          </a:p>
          <a:p>
            <a:r>
              <a:rPr lang="en-GB" dirty="0">
                <a:solidFill>
                  <a:schemeClr val="tx1"/>
                </a:solidFill>
              </a:rPr>
              <a:t> </a:t>
            </a:r>
          </a:p>
          <a:p>
            <a:r>
              <a:rPr lang="en-GB" dirty="0">
                <a:solidFill>
                  <a:schemeClr val="tx1"/>
                </a:solidFill>
              </a:rPr>
              <a:t>April 12</a:t>
            </a:r>
            <a:r>
              <a:rPr lang="en-GB" baseline="30000" dirty="0">
                <a:solidFill>
                  <a:schemeClr val="tx1"/>
                </a:solidFill>
              </a:rPr>
              <a:t>th</a:t>
            </a:r>
            <a:r>
              <a:rPr lang="en-GB" dirty="0">
                <a:solidFill>
                  <a:schemeClr val="tx1"/>
                </a:solidFill>
              </a:rPr>
              <a:t> and 13</a:t>
            </a:r>
            <a:r>
              <a:rPr lang="en-GB" baseline="30000" dirty="0">
                <a:solidFill>
                  <a:schemeClr val="tx1"/>
                </a:solidFill>
              </a:rPr>
              <a:t>th</a:t>
            </a:r>
            <a:r>
              <a:rPr lang="en-GB" dirty="0">
                <a:solidFill>
                  <a:schemeClr val="tx1"/>
                </a:solidFill>
              </a:rPr>
              <a:t> </a:t>
            </a:r>
          </a:p>
          <a:p>
            <a:r>
              <a:rPr lang="en-GB" dirty="0">
                <a:solidFill>
                  <a:schemeClr val="tx1"/>
                </a:solidFill>
              </a:rPr>
              <a:t>The Titanic sailed through calm waters carrying 2,223 passengers onboard travelling towards New York.</a:t>
            </a:r>
          </a:p>
          <a:p>
            <a:r>
              <a:rPr lang="en-GB" dirty="0">
                <a:solidFill>
                  <a:schemeClr val="tx1"/>
                </a:solidFill>
              </a:rPr>
              <a:t> </a:t>
            </a:r>
          </a:p>
          <a:p>
            <a:r>
              <a:rPr lang="en-GB" dirty="0">
                <a:solidFill>
                  <a:schemeClr val="tx1"/>
                </a:solidFill>
              </a:rPr>
              <a:t>April 14</a:t>
            </a:r>
            <a:r>
              <a:rPr lang="en-GB" baseline="30000" dirty="0">
                <a:solidFill>
                  <a:schemeClr val="tx1"/>
                </a:solidFill>
              </a:rPr>
              <a:t>th</a:t>
            </a:r>
            <a:r>
              <a:rPr lang="en-GB" dirty="0">
                <a:solidFill>
                  <a:schemeClr val="tx1"/>
                </a:solidFill>
              </a:rPr>
              <a:t> </a:t>
            </a:r>
          </a:p>
          <a:p>
            <a:r>
              <a:rPr lang="en-GB" dirty="0">
                <a:solidFill>
                  <a:schemeClr val="tx1"/>
                </a:solidFill>
              </a:rPr>
              <a:t>11:40pm – Fredrick Fleet spots an iceberg dead ahead and the iceberg strikes the Titanic</a:t>
            </a:r>
          </a:p>
          <a:p>
            <a:r>
              <a:rPr lang="en-GB" dirty="0">
                <a:solidFill>
                  <a:schemeClr val="tx1"/>
                </a:solidFill>
              </a:rPr>
              <a:t> </a:t>
            </a:r>
          </a:p>
          <a:p>
            <a:pPr algn="ctr"/>
            <a:endParaRPr lang="en-GB" sz="2000" dirty="0">
              <a:solidFill>
                <a:schemeClr val="tx1"/>
              </a:solidFill>
            </a:endParaRPr>
          </a:p>
        </p:txBody>
      </p:sp>
      <p:sp>
        <p:nvSpPr>
          <p:cNvPr id="21" name="Title 20"/>
          <p:cNvSpPr>
            <a:spLocks noGrp="1"/>
          </p:cNvSpPr>
          <p:nvPr>
            <p:ph type="title"/>
          </p:nvPr>
        </p:nvSpPr>
        <p:spPr>
          <a:xfrm>
            <a:off x="646045" y="979846"/>
            <a:ext cx="7399420" cy="770708"/>
          </a:xfrm>
        </p:spPr>
        <p:txBody>
          <a:bodyPr/>
          <a:lstStyle/>
          <a:p>
            <a:r>
              <a:rPr lang="en-GB" dirty="0">
                <a:solidFill>
                  <a:srgbClr val="007AC2"/>
                </a:solidFill>
                <a:latin typeface="+mn-lt"/>
              </a:rPr>
              <a:t>To be able to use drama to create thoughts and feelings</a:t>
            </a:r>
          </a:p>
        </p:txBody>
      </p:sp>
    </p:spTree>
    <p:extLst>
      <p:ext uri="{BB962C8B-B14F-4D97-AF65-F5344CB8AC3E}">
        <p14:creationId xmlns:p14="http://schemas.microsoft.com/office/powerpoint/2010/main" val="1457435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85790" y="600489"/>
            <a:ext cx="7399420" cy="770708"/>
          </a:xfrm>
        </p:spPr>
        <p:txBody>
          <a:bodyPr/>
          <a:lstStyle/>
          <a:p>
            <a:r>
              <a:rPr lang="en-GB" dirty="0">
                <a:solidFill>
                  <a:srgbClr val="007AC2"/>
                </a:solidFill>
                <a:latin typeface="+mn-lt"/>
              </a:rPr>
              <a:t>To be able to use drama to create thoughts and feelings</a:t>
            </a:r>
          </a:p>
        </p:txBody>
      </p:sp>
      <p:sp>
        <p:nvSpPr>
          <p:cNvPr id="2" name="Rectangle 1">
            <a:extLst>
              <a:ext uri="{FF2B5EF4-FFF2-40B4-BE49-F238E27FC236}">
                <a16:creationId xmlns:a16="http://schemas.microsoft.com/office/drawing/2014/main" id="{42FD81D7-777F-4F62-AD2B-23AA8F2753EA}"/>
              </a:ext>
            </a:extLst>
          </p:cNvPr>
          <p:cNvSpPr/>
          <p:nvPr/>
        </p:nvSpPr>
        <p:spPr>
          <a:xfrm>
            <a:off x="759481" y="1456197"/>
            <a:ext cx="8384519" cy="4801314"/>
          </a:xfrm>
          <a:prstGeom prst="rect">
            <a:avLst/>
          </a:prstGeom>
        </p:spPr>
        <p:txBody>
          <a:bodyPr wrap="square">
            <a:spAutoFit/>
          </a:bodyPr>
          <a:lstStyle/>
          <a:p>
            <a:r>
              <a:rPr lang="en-GB" dirty="0"/>
              <a:t>April 15</a:t>
            </a:r>
            <a:r>
              <a:rPr lang="en-GB" baseline="30000" dirty="0"/>
              <a:t>th</a:t>
            </a:r>
            <a:r>
              <a:rPr lang="en-GB" dirty="0"/>
              <a:t> </a:t>
            </a:r>
          </a:p>
          <a:p>
            <a:r>
              <a:rPr lang="en-GB" dirty="0"/>
              <a:t>12:00am – The captain was told the ship would only stay afloat for a couple of hours</a:t>
            </a:r>
          </a:p>
          <a:p>
            <a:r>
              <a:rPr lang="en-GB" dirty="0"/>
              <a:t>12:05am - The orders was given to uncover the lifeboats and to get passengers and crew ready on deck. There was only room in the lifeboats for half of the estimated 2,223 on board</a:t>
            </a:r>
          </a:p>
          <a:p>
            <a:r>
              <a:rPr lang="en-GB" dirty="0"/>
              <a:t>12:25am – The lifeboats begin to be boarded by women and children. The Carpathia received a distress call and started to travel to their rescue.</a:t>
            </a:r>
          </a:p>
          <a:p>
            <a:r>
              <a:rPr lang="en-GB" dirty="0"/>
              <a:t>12:45am – The first lifeboat was safely released with only 28 of the 65 seats full.</a:t>
            </a:r>
          </a:p>
          <a:p>
            <a:r>
              <a:rPr lang="en-GB" dirty="0"/>
              <a:t>2:05am – The last lifeboat was safely released from the ship with 1,500 people still onboard. </a:t>
            </a:r>
          </a:p>
          <a:p>
            <a:r>
              <a:rPr lang="en-GB" dirty="0"/>
              <a:t>2:17am – The last radio signal was sent from the Titanic</a:t>
            </a:r>
          </a:p>
          <a:p>
            <a:r>
              <a:rPr lang="en-GB" dirty="0"/>
              <a:t>2:20am - The Titanic’s broken off stern settled back into the water, becoming more level for a few moments. Slowly it filled with water and tilted its end high into the air before sinking into the sea. People in the water slowly froze to death.</a:t>
            </a:r>
          </a:p>
          <a:p>
            <a:r>
              <a:rPr lang="en-GB" dirty="0"/>
              <a:t>4:10am - The first lifeboat was picked up by the Carpathia.</a:t>
            </a:r>
          </a:p>
        </p:txBody>
      </p:sp>
    </p:spTree>
    <p:extLst>
      <p:ext uri="{BB962C8B-B14F-4D97-AF65-F5344CB8AC3E}">
        <p14:creationId xmlns:p14="http://schemas.microsoft.com/office/powerpoint/2010/main" val="1234762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85790" y="600489"/>
            <a:ext cx="7399420" cy="770708"/>
          </a:xfrm>
        </p:spPr>
        <p:txBody>
          <a:bodyPr/>
          <a:lstStyle/>
          <a:p>
            <a:r>
              <a:rPr lang="en-GB" dirty="0">
                <a:solidFill>
                  <a:srgbClr val="007AC2"/>
                </a:solidFill>
                <a:latin typeface="+mn-lt"/>
              </a:rPr>
              <a:t>To be able to use drama to create thoughts and feelings</a:t>
            </a:r>
          </a:p>
        </p:txBody>
      </p:sp>
      <p:sp>
        <p:nvSpPr>
          <p:cNvPr id="2" name="Rectangle 1">
            <a:extLst>
              <a:ext uri="{FF2B5EF4-FFF2-40B4-BE49-F238E27FC236}">
                <a16:creationId xmlns:a16="http://schemas.microsoft.com/office/drawing/2014/main" id="{42FD81D7-777F-4F62-AD2B-23AA8F2753EA}"/>
              </a:ext>
            </a:extLst>
          </p:cNvPr>
          <p:cNvSpPr/>
          <p:nvPr/>
        </p:nvSpPr>
        <p:spPr>
          <a:xfrm>
            <a:off x="759481" y="1456197"/>
            <a:ext cx="7847191" cy="3139321"/>
          </a:xfrm>
          <a:prstGeom prst="rect">
            <a:avLst/>
          </a:prstGeom>
        </p:spPr>
        <p:txBody>
          <a:bodyPr wrap="square">
            <a:spAutoFit/>
          </a:bodyPr>
          <a:lstStyle/>
          <a:p>
            <a:r>
              <a:rPr lang="en-GB" dirty="0"/>
              <a:t>Task 1</a:t>
            </a:r>
          </a:p>
          <a:p>
            <a:endParaRPr lang="en-GB" dirty="0"/>
          </a:p>
          <a:p>
            <a:r>
              <a:rPr lang="en-GB" dirty="0"/>
              <a:t>Split into groups of 5. 3 of you are the passengers (1 man, 1 woman and 1 child), the captain and Fredrick Fleet.</a:t>
            </a:r>
          </a:p>
          <a:p>
            <a:endParaRPr lang="en-GB" dirty="0"/>
          </a:p>
          <a:p>
            <a:r>
              <a:rPr lang="en-GB" dirty="0"/>
              <a:t>Re-enact the scene from 11:40, when the Titanic struck the iceberg, to 2:20 when the ship sunk.</a:t>
            </a:r>
          </a:p>
          <a:p>
            <a:endParaRPr lang="en-GB" dirty="0"/>
          </a:p>
          <a:p>
            <a:r>
              <a:rPr lang="en-GB" dirty="0"/>
              <a:t>Think about people’s changes in thoughts, feelings and emotions as the ship goes from luxurious cruise liner to one of the most tragic disasters in recent history.</a:t>
            </a:r>
          </a:p>
        </p:txBody>
      </p:sp>
    </p:spTree>
    <p:extLst>
      <p:ext uri="{BB962C8B-B14F-4D97-AF65-F5344CB8AC3E}">
        <p14:creationId xmlns:p14="http://schemas.microsoft.com/office/powerpoint/2010/main" val="2082481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85790" y="600489"/>
            <a:ext cx="7399420" cy="770708"/>
          </a:xfrm>
        </p:spPr>
        <p:txBody>
          <a:bodyPr/>
          <a:lstStyle/>
          <a:p>
            <a:r>
              <a:rPr lang="en-GB" dirty="0">
                <a:solidFill>
                  <a:srgbClr val="007AC2"/>
                </a:solidFill>
                <a:latin typeface="+mn-lt"/>
              </a:rPr>
              <a:t>To be able to use drama to create thoughts and feelings</a:t>
            </a:r>
          </a:p>
        </p:txBody>
      </p:sp>
      <p:sp>
        <p:nvSpPr>
          <p:cNvPr id="2" name="Rectangle 1">
            <a:extLst>
              <a:ext uri="{FF2B5EF4-FFF2-40B4-BE49-F238E27FC236}">
                <a16:creationId xmlns:a16="http://schemas.microsoft.com/office/drawing/2014/main" id="{42FD81D7-777F-4F62-AD2B-23AA8F2753EA}"/>
              </a:ext>
            </a:extLst>
          </p:cNvPr>
          <p:cNvSpPr/>
          <p:nvPr/>
        </p:nvSpPr>
        <p:spPr>
          <a:xfrm>
            <a:off x="750054" y="1701294"/>
            <a:ext cx="7847191" cy="3693319"/>
          </a:xfrm>
          <a:prstGeom prst="rect">
            <a:avLst/>
          </a:prstGeom>
        </p:spPr>
        <p:txBody>
          <a:bodyPr wrap="square">
            <a:spAutoFit/>
          </a:bodyPr>
          <a:lstStyle/>
          <a:p>
            <a:r>
              <a:rPr lang="en-GB" dirty="0"/>
              <a:t>Task 2</a:t>
            </a:r>
          </a:p>
          <a:p>
            <a:endParaRPr lang="en-GB" dirty="0"/>
          </a:p>
          <a:p>
            <a:r>
              <a:rPr lang="en-GB" dirty="0"/>
              <a:t>It is time to use some hot seating.</a:t>
            </a:r>
          </a:p>
          <a:p>
            <a:endParaRPr lang="en-GB" dirty="0"/>
          </a:p>
          <a:p>
            <a:r>
              <a:rPr lang="en-GB" dirty="0"/>
              <a:t>On your whiteboards, thinking about what you have just acted out, write 3 questions you would like to ask the captain, the man/woman/child or Fredrick Fleet.</a:t>
            </a:r>
          </a:p>
          <a:p>
            <a:endParaRPr lang="en-GB" dirty="0"/>
          </a:p>
          <a:p>
            <a:r>
              <a:rPr lang="en-GB" dirty="0"/>
              <a:t>We need some confident and superb actors to use emotion and feelings as they answer these questions.</a:t>
            </a:r>
          </a:p>
          <a:p>
            <a:endParaRPr lang="en-GB" dirty="0"/>
          </a:p>
          <a:p>
            <a:r>
              <a:rPr lang="en-GB" dirty="0"/>
              <a:t>This is you last chance to get in the mindset of these characters before we write their diary entries.</a:t>
            </a:r>
          </a:p>
        </p:txBody>
      </p:sp>
    </p:spTree>
    <p:extLst>
      <p:ext uri="{BB962C8B-B14F-4D97-AF65-F5344CB8AC3E}">
        <p14:creationId xmlns:p14="http://schemas.microsoft.com/office/powerpoint/2010/main" val="61542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77500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1440222" y="2361920"/>
            <a:ext cx="5452848" cy="2835853"/>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tx1"/>
                </a:solidFill>
              </a:rPr>
              <a:t>To use the key features of a diary entry</a:t>
            </a:r>
          </a:p>
          <a:p>
            <a:pPr algn="ctr"/>
            <a:endParaRPr lang="en-GB" sz="2000" dirty="0">
              <a:solidFill>
                <a:schemeClr val="tx1"/>
              </a:solidFill>
            </a:endParaRPr>
          </a:p>
          <a:p>
            <a:pPr algn="ctr"/>
            <a:r>
              <a:rPr lang="en-GB" sz="2000" dirty="0">
                <a:solidFill>
                  <a:schemeClr val="tx1"/>
                </a:solidFill>
              </a:rPr>
              <a:t>To include emotion and feelings</a:t>
            </a:r>
          </a:p>
          <a:p>
            <a:pPr algn="ctr"/>
            <a:endParaRPr lang="en-GB" sz="2000" dirty="0">
              <a:solidFill>
                <a:schemeClr val="tx1"/>
              </a:solidFill>
            </a:endParaRPr>
          </a:p>
          <a:p>
            <a:pPr algn="ctr"/>
            <a:r>
              <a:rPr lang="en-GB" sz="2000" dirty="0">
                <a:solidFill>
                  <a:schemeClr val="tx1"/>
                </a:solidFill>
              </a:rPr>
              <a:t>To write using informal language</a:t>
            </a:r>
          </a:p>
          <a:p>
            <a:pPr algn="ctr"/>
            <a:endParaRPr lang="en-GB" sz="2000" dirty="0">
              <a:solidFill>
                <a:schemeClr val="tx1"/>
              </a:solidFill>
            </a:endParaRPr>
          </a:p>
          <a:p>
            <a:pPr algn="ctr"/>
            <a:r>
              <a:rPr lang="en-GB" sz="2000" dirty="0">
                <a:solidFill>
                  <a:schemeClr val="tx1"/>
                </a:solidFill>
              </a:rPr>
              <a:t>To write in chronological order</a:t>
            </a:r>
          </a:p>
          <a:p>
            <a:pPr algn="ctr"/>
            <a:endParaRPr lang="en-GB" sz="2000" dirty="0">
              <a:solidFill>
                <a:schemeClr val="tx1"/>
              </a:solidFill>
            </a:endParaRPr>
          </a:p>
        </p:txBody>
      </p:sp>
      <p:sp>
        <p:nvSpPr>
          <p:cNvPr id="21" name="Title 20"/>
          <p:cNvSpPr>
            <a:spLocks noGrp="1"/>
          </p:cNvSpPr>
          <p:nvPr>
            <p:ph type="title"/>
          </p:nvPr>
        </p:nvSpPr>
        <p:spPr>
          <a:xfrm>
            <a:off x="646046" y="991558"/>
            <a:ext cx="7399420" cy="994306"/>
          </a:xfrm>
        </p:spPr>
        <p:txBody>
          <a:bodyPr/>
          <a:lstStyle/>
          <a:p>
            <a:r>
              <a:rPr lang="en-GB" dirty="0">
                <a:solidFill>
                  <a:srgbClr val="007AC2"/>
                </a:solidFill>
                <a:latin typeface="+mn-lt"/>
              </a:rPr>
              <a:t>To be able to plan a diary entry</a:t>
            </a:r>
          </a:p>
        </p:txBody>
      </p:sp>
    </p:spTree>
    <p:extLst>
      <p:ext uri="{BB962C8B-B14F-4D97-AF65-F5344CB8AC3E}">
        <p14:creationId xmlns:p14="http://schemas.microsoft.com/office/powerpoint/2010/main" val="3065284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872290" y="539072"/>
            <a:ext cx="7399420" cy="994306"/>
          </a:xfrm>
        </p:spPr>
        <p:txBody>
          <a:bodyPr/>
          <a:lstStyle/>
          <a:p>
            <a:r>
              <a:rPr lang="en-GB" dirty="0">
                <a:solidFill>
                  <a:srgbClr val="007AC2"/>
                </a:solidFill>
                <a:latin typeface="+mn-lt"/>
              </a:rPr>
              <a:t>To be able to plan a diary entry</a:t>
            </a:r>
          </a:p>
        </p:txBody>
      </p:sp>
      <p:sp>
        <p:nvSpPr>
          <p:cNvPr id="4" name="Rectangle: Rounded Corners 3">
            <a:extLst>
              <a:ext uri="{FF2B5EF4-FFF2-40B4-BE49-F238E27FC236}">
                <a16:creationId xmlns:a16="http://schemas.microsoft.com/office/drawing/2014/main" id="{7802853B-37F3-4CAD-85E8-40513D38F5CF}"/>
              </a:ext>
            </a:extLst>
          </p:cNvPr>
          <p:cNvSpPr/>
          <p:nvPr/>
        </p:nvSpPr>
        <p:spPr>
          <a:xfrm>
            <a:off x="872291" y="1957828"/>
            <a:ext cx="7399419" cy="3780197"/>
          </a:xfrm>
          <a:prstGeom prst="roundRect">
            <a:avLst>
              <a:gd name="adj" fmla="val 1031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rPr>
              <a:t>10</a:t>
            </a:r>
            <a:r>
              <a:rPr lang="en-GB" baseline="30000" dirty="0">
                <a:solidFill>
                  <a:schemeClr val="tx1"/>
                </a:solidFill>
              </a:rPr>
              <a:t>th</a:t>
            </a:r>
            <a:r>
              <a:rPr lang="en-GB" dirty="0">
                <a:solidFill>
                  <a:schemeClr val="tx1"/>
                </a:solidFill>
              </a:rPr>
              <a:t> April 1912</a:t>
            </a:r>
          </a:p>
          <a:p>
            <a:r>
              <a:rPr lang="en-GB" dirty="0">
                <a:solidFill>
                  <a:schemeClr val="tx1"/>
                </a:solidFill>
              </a:rPr>
              <a:t>12:00pm – The Titanic set sail and began her maiden voyage</a:t>
            </a:r>
          </a:p>
          <a:p>
            <a:r>
              <a:rPr lang="en-GB" dirty="0">
                <a:solidFill>
                  <a:schemeClr val="tx1"/>
                </a:solidFill>
              </a:rPr>
              <a:t> </a:t>
            </a:r>
          </a:p>
          <a:p>
            <a:r>
              <a:rPr lang="en-GB" dirty="0">
                <a:solidFill>
                  <a:schemeClr val="tx1"/>
                </a:solidFill>
              </a:rPr>
              <a:t>April 12</a:t>
            </a:r>
            <a:r>
              <a:rPr lang="en-GB" baseline="30000" dirty="0">
                <a:solidFill>
                  <a:schemeClr val="tx1"/>
                </a:solidFill>
              </a:rPr>
              <a:t>th</a:t>
            </a:r>
            <a:r>
              <a:rPr lang="en-GB" dirty="0">
                <a:solidFill>
                  <a:schemeClr val="tx1"/>
                </a:solidFill>
              </a:rPr>
              <a:t> and 13</a:t>
            </a:r>
            <a:r>
              <a:rPr lang="en-GB" baseline="30000" dirty="0">
                <a:solidFill>
                  <a:schemeClr val="tx1"/>
                </a:solidFill>
              </a:rPr>
              <a:t>th</a:t>
            </a:r>
            <a:r>
              <a:rPr lang="en-GB" dirty="0">
                <a:solidFill>
                  <a:schemeClr val="tx1"/>
                </a:solidFill>
              </a:rPr>
              <a:t> </a:t>
            </a:r>
          </a:p>
          <a:p>
            <a:r>
              <a:rPr lang="en-GB" dirty="0">
                <a:solidFill>
                  <a:schemeClr val="tx1"/>
                </a:solidFill>
              </a:rPr>
              <a:t>The Titanic sailed through calm waters carrying 2,223 passengers onboard travelling towards New York.</a:t>
            </a:r>
          </a:p>
          <a:p>
            <a:r>
              <a:rPr lang="en-GB" dirty="0">
                <a:solidFill>
                  <a:schemeClr val="tx1"/>
                </a:solidFill>
              </a:rPr>
              <a:t> </a:t>
            </a:r>
          </a:p>
          <a:p>
            <a:r>
              <a:rPr lang="en-GB" dirty="0">
                <a:solidFill>
                  <a:schemeClr val="tx1"/>
                </a:solidFill>
              </a:rPr>
              <a:t>April 14</a:t>
            </a:r>
            <a:r>
              <a:rPr lang="en-GB" baseline="30000" dirty="0">
                <a:solidFill>
                  <a:schemeClr val="tx1"/>
                </a:solidFill>
              </a:rPr>
              <a:t>th</a:t>
            </a:r>
            <a:r>
              <a:rPr lang="en-GB" dirty="0">
                <a:solidFill>
                  <a:schemeClr val="tx1"/>
                </a:solidFill>
              </a:rPr>
              <a:t> </a:t>
            </a:r>
          </a:p>
          <a:p>
            <a:r>
              <a:rPr lang="en-GB" dirty="0">
                <a:solidFill>
                  <a:schemeClr val="tx1"/>
                </a:solidFill>
              </a:rPr>
              <a:t>11:40pm – Fredrick Fleet spots an iceberg dead ahead and the iceberg strikes the Titanic</a:t>
            </a:r>
          </a:p>
          <a:p>
            <a:r>
              <a:rPr lang="en-GB" dirty="0">
                <a:solidFill>
                  <a:schemeClr val="tx1"/>
                </a:solidFill>
              </a:rPr>
              <a:t> </a:t>
            </a:r>
          </a:p>
          <a:p>
            <a:pPr algn="ctr"/>
            <a:endParaRPr lang="en-GB" sz="2000" dirty="0">
              <a:solidFill>
                <a:schemeClr val="tx1"/>
              </a:solidFill>
            </a:endParaRPr>
          </a:p>
        </p:txBody>
      </p:sp>
    </p:spTree>
    <p:extLst>
      <p:ext uri="{BB962C8B-B14F-4D97-AF65-F5344CB8AC3E}">
        <p14:creationId xmlns:p14="http://schemas.microsoft.com/office/powerpoint/2010/main" val="137140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872290" y="539072"/>
            <a:ext cx="7399420" cy="994306"/>
          </a:xfrm>
        </p:spPr>
        <p:txBody>
          <a:bodyPr/>
          <a:lstStyle/>
          <a:p>
            <a:r>
              <a:rPr lang="en-GB" dirty="0">
                <a:solidFill>
                  <a:srgbClr val="007AC2"/>
                </a:solidFill>
                <a:latin typeface="+mn-lt"/>
              </a:rPr>
              <a:t>To be able to plan a diary entry</a:t>
            </a:r>
          </a:p>
        </p:txBody>
      </p:sp>
      <p:sp>
        <p:nvSpPr>
          <p:cNvPr id="5" name="Rectangle 4">
            <a:extLst>
              <a:ext uri="{FF2B5EF4-FFF2-40B4-BE49-F238E27FC236}">
                <a16:creationId xmlns:a16="http://schemas.microsoft.com/office/drawing/2014/main" id="{5E4097F8-6C18-4E6C-809C-0918C23B5816}"/>
              </a:ext>
            </a:extLst>
          </p:cNvPr>
          <p:cNvSpPr/>
          <p:nvPr/>
        </p:nvSpPr>
        <p:spPr>
          <a:xfrm>
            <a:off x="759481" y="1456197"/>
            <a:ext cx="8384519" cy="4801314"/>
          </a:xfrm>
          <a:prstGeom prst="rect">
            <a:avLst/>
          </a:prstGeom>
        </p:spPr>
        <p:txBody>
          <a:bodyPr wrap="square">
            <a:spAutoFit/>
          </a:bodyPr>
          <a:lstStyle/>
          <a:p>
            <a:r>
              <a:rPr lang="en-GB" dirty="0"/>
              <a:t>April 15</a:t>
            </a:r>
            <a:r>
              <a:rPr lang="en-GB" baseline="30000" dirty="0"/>
              <a:t>th</a:t>
            </a:r>
            <a:r>
              <a:rPr lang="en-GB" dirty="0"/>
              <a:t> </a:t>
            </a:r>
          </a:p>
          <a:p>
            <a:r>
              <a:rPr lang="en-GB" dirty="0"/>
              <a:t>12:00am – The captain was told the ship would only stay afloat for a couple of hours</a:t>
            </a:r>
          </a:p>
          <a:p>
            <a:r>
              <a:rPr lang="en-GB" dirty="0"/>
              <a:t>12:05am - The orders was given to uncover the lifeboats and to get passengers and crew ready on deck. There was only room in the lifeboats for half of the estimated 2,223 on board</a:t>
            </a:r>
          </a:p>
          <a:p>
            <a:r>
              <a:rPr lang="en-GB" dirty="0"/>
              <a:t>12:25am – The lifeboats begin to be boarded by women and children. The Carpathia received a distress call and started to travel to their rescue.</a:t>
            </a:r>
          </a:p>
          <a:p>
            <a:r>
              <a:rPr lang="en-GB" dirty="0"/>
              <a:t>12:45am – The first lifeboat was safely released with only 28 of the 65 seats full.</a:t>
            </a:r>
          </a:p>
          <a:p>
            <a:r>
              <a:rPr lang="en-GB" dirty="0"/>
              <a:t>2:05am – The last lifeboat was safely released from the ship with 1,500 people still onboard. </a:t>
            </a:r>
          </a:p>
          <a:p>
            <a:r>
              <a:rPr lang="en-GB" dirty="0"/>
              <a:t>2:17am – The last radio signal was sent from the Titanic</a:t>
            </a:r>
          </a:p>
          <a:p>
            <a:r>
              <a:rPr lang="en-GB" dirty="0"/>
              <a:t>2:20am - The Titanic’s broken off stern settled back into the water, becoming more level for a few moments. Slowly it filled with water and tilted its end high into the air before sinking into the sea. People in the water slowly froze to death.</a:t>
            </a:r>
          </a:p>
          <a:p>
            <a:r>
              <a:rPr lang="en-GB" dirty="0"/>
              <a:t>4:10am - The first lifeboat was picked up by the Carpathia.</a:t>
            </a:r>
          </a:p>
        </p:txBody>
      </p:sp>
    </p:spTree>
    <p:extLst>
      <p:ext uri="{BB962C8B-B14F-4D97-AF65-F5344CB8AC3E}">
        <p14:creationId xmlns:p14="http://schemas.microsoft.com/office/powerpoint/2010/main" val="2089881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05353" y="539072"/>
            <a:ext cx="8427562" cy="994306"/>
          </a:xfrm>
        </p:spPr>
        <p:txBody>
          <a:bodyPr/>
          <a:lstStyle/>
          <a:p>
            <a:r>
              <a:rPr lang="en-GB" dirty="0">
                <a:solidFill>
                  <a:srgbClr val="007AC2"/>
                </a:solidFill>
                <a:latin typeface="+mn-lt"/>
              </a:rPr>
              <a:t>To be able to plan a diary entry</a:t>
            </a:r>
          </a:p>
        </p:txBody>
      </p:sp>
      <p:sp>
        <p:nvSpPr>
          <p:cNvPr id="2" name="Rectangle 1">
            <a:extLst>
              <a:ext uri="{FF2B5EF4-FFF2-40B4-BE49-F238E27FC236}">
                <a16:creationId xmlns:a16="http://schemas.microsoft.com/office/drawing/2014/main" id="{8C3E0105-A5F3-4513-916D-F36D7C9F3D1A}"/>
              </a:ext>
            </a:extLst>
          </p:cNvPr>
          <p:cNvSpPr/>
          <p:nvPr/>
        </p:nvSpPr>
        <p:spPr>
          <a:xfrm>
            <a:off x="1310326" y="1772239"/>
            <a:ext cx="6523348" cy="3970318"/>
          </a:xfrm>
          <a:prstGeom prst="rect">
            <a:avLst/>
          </a:prstGeom>
        </p:spPr>
        <p:txBody>
          <a:bodyPr wrap="square">
            <a:spAutoFit/>
          </a:bodyPr>
          <a:lstStyle/>
          <a:p>
            <a:pPr>
              <a:buFont typeface="Arial" panose="020B0604020202020204" pitchFamily="34" charset="0"/>
              <a:buChar char="•"/>
            </a:pPr>
            <a:r>
              <a:rPr lang="en-GB" sz="2800" dirty="0">
                <a:solidFill>
                  <a:srgbClr val="231F20"/>
                </a:solidFill>
                <a:latin typeface="Twinkl Cursive Looped" panose="02000000000000000000" pitchFamily="2" charset="0"/>
              </a:rPr>
              <a:t>First person.</a:t>
            </a:r>
          </a:p>
          <a:p>
            <a:pPr>
              <a:buFont typeface="Arial" panose="020B0604020202020204" pitchFamily="34" charset="0"/>
              <a:buChar char="•"/>
            </a:pPr>
            <a:r>
              <a:rPr lang="en-GB" sz="2800" dirty="0">
                <a:solidFill>
                  <a:srgbClr val="231F20"/>
                </a:solidFill>
                <a:latin typeface="Twinkl Cursive Looped" panose="02000000000000000000" pitchFamily="2" charset="0"/>
              </a:rPr>
              <a:t>Past tense.</a:t>
            </a:r>
          </a:p>
          <a:p>
            <a:pPr>
              <a:buFont typeface="Arial" panose="020B0604020202020204" pitchFamily="34" charset="0"/>
              <a:buChar char="•"/>
            </a:pPr>
            <a:r>
              <a:rPr lang="en-GB" sz="2800" dirty="0">
                <a:solidFill>
                  <a:srgbClr val="231F20"/>
                </a:solidFill>
                <a:latin typeface="Twinkl Cursive Looped" panose="02000000000000000000" pitchFamily="2" charset="0"/>
              </a:rPr>
              <a:t>Paragraphs.</a:t>
            </a:r>
          </a:p>
          <a:p>
            <a:pPr>
              <a:buFont typeface="Arial" panose="020B0604020202020204" pitchFamily="34" charset="0"/>
              <a:buChar char="•"/>
            </a:pPr>
            <a:r>
              <a:rPr lang="en-GB" sz="2800" dirty="0">
                <a:solidFill>
                  <a:srgbClr val="231F20"/>
                </a:solidFill>
                <a:latin typeface="Twinkl Cursive Looped" panose="02000000000000000000" pitchFamily="2" charset="0"/>
              </a:rPr>
              <a:t>Observations, thoughts and feelings.</a:t>
            </a:r>
          </a:p>
          <a:p>
            <a:pPr>
              <a:buFont typeface="Arial" panose="020B0604020202020204" pitchFamily="34" charset="0"/>
              <a:buChar char="•"/>
            </a:pPr>
            <a:r>
              <a:rPr lang="en-GB" sz="2800" dirty="0">
                <a:solidFill>
                  <a:srgbClr val="231F20"/>
                </a:solidFill>
                <a:latin typeface="Twinkl Cursive Looped" panose="02000000000000000000" pitchFamily="2" charset="0"/>
              </a:rPr>
              <a:t>Date and introduction for each entry.</a:t>
            </a:r>
          </a:p>
          <a:p>
            <a:pPr>
              <a:buFont typeface="Arial" panose="020B0604020202020204" pitchFamily="34" charset="0"/>
              <a:buChar char="•"/>
            </a:pPr>
            <a:r>
              <a:rPr lang="en-GB" sz="2800" dirty="0">
                <a:solidFill>
                  <a:srgbClr val="231F20"/>
                </a:solidFill>
                <a:latin typeface="Twinkl Cursive Looped" panose="02000000000000000000" pitchFamily="2" charset="0"/>
              </a:rPr>
              <a:t>Chronological order.</a:t>
            </a:r>
          </a:p>
          <a:p>
            <a:pPr>
              <a:buFont typeface="Arial" panose="020B0604020202020204" pitchFamily="34" charset="0"/>
              <a:buChar char="•"/>
            </a:pPr>
            <a:r>
              <a:rPr lang="en-GB" sz="2800" dirty="0">
                <a:solidFill>
                  <a:srgbClr val="231F20"/>
                </a:solidFill>
                <a:latin typeface="Twinkl Cursive Looped" panose="02000000000000000000" pitchFamily="2" charset="0"/>
              </a:rPr>
              <a:t>Detail and description.</a:t>
            </a:r>
          </a:p>
          <a:p>
            <a:pPr>
              <a:buFont typeface="Arial" panose="020B0604020202020204" pitchFamily="34" charset="0"/>
              <a:buChar char="•"/>
            </a:pPr>
            <a:r>
              <a:rPr lang="en-GB" sz="2800" dirty="0">
                <a:solidFill>
                  <a:srgbClr val="231F20"/>
                </a:solidFill>
                <a:latin typeface="Twinkl Cursive Looped" panose="02000000000000000000" pitchFamily="2" charset="0"/>
              </a:rPr>
              <a:t>Emotive language.</a:t>
            </a:r>
          </a:p>
          <a:p>
            <a:pPr>
              <a:buFont typeface="Arial" panose="020B0604020202020204" pitchFamily="34" charset="0"/>
              <a:buChar char="•"/>
            </a:pPr>
            <a:r>
              <a:rPr lang="en-GB" sz="2800" dirty="0">
                <a:solidFill>
                  <a:srgbClr val="231F20"/>
                </a:solidFill>
                <a:latin typeface="Twinkl Cursive Looped" panose="02000000000000000000" pitchFamily="2" charset="0"/>
              </a:rPr>
              <a:t>Time conjunctions.</a:t>
            </a:r>
            <a:endParaRPr lang="en-GB" sz="2800" b="0" i="0" dirty="0">
              <a:solidFill>
                <a:srgbClr val="231F20"/>
              </a:solidFill>
              <a:effectLst/>
              <a:latin typeface="Twinkl Cursive Looped" panose="02000000000000000000" pitchFamily="2" charset="0"/>
            </a:endParaRPr>
          </a:p>
        </p:txBody>
      </p:sp>
    </p:spTree>
    <p:extLst>
      <p:ext uri="{BB962C8B-B14F-4D97-AF65-F5344CB8AC3E}">
        <p14:creationId xmlns:p14="http://schemas.microsoft.com/office/powerpoint/2010/main" val="22863821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05353" y="539072"/>
            <a:ext cx="8427562" cy="994306"/>
          </a:xfrm>
        </p:spPr>
        <p:txBody>
          <a:bodyPr/>
          <a:lstStyle/>
          <a:p>
            <a:r>
              <a:rPr lang="en-GB" dirty="0">
                <a:solidFill>
                  <a:srgbClr val="007AC2"/>
                </a:solidFill>
                <a:latin typeface="+mn-lt"/>
              </a:rPr>
              <a:t>To be able to plan a diary entry</a:t>
            </a:r>
          </a:p>
        </p:txBody>
      </p:sp>
      <p:sp>
        <p:nvSpPr>
          <p:cNvPr id="2" name="Rectangle 1">
            <a:extLst>
              <a:ext uri="{FF2B5EF4-FFF2-40B4-BE49-F238E27FC236}">
                <a16:creationId xmlns:a16="http://schemas.microsoft.com/office/drawing/2014/main" id="{8C3E0105-A5F3-4513-916D-F36D7C9F3D1A}"/>
              </a:ext>
            </a:extLst>
          </p:cNvPr>
          <p:cNvSpPr/>
          <p:nvPr/>
        </p:nvSpPr>
        <p:spPr>
          <a:xfrm>
            <a:off x="1310326" y="1772239"/>
            <a:ext cx="6523348" cy="4401205"/>
          </a:xfrm>
          <a:prstGeom prst="rect">
            <a:avLst/>
          </a:prstGeom>
        </p:spPr>
        <p:txBody>
          <a:bodyPr wrap="square">
            <a:spAutoFit/>
          </a:bodyPr>
          <a:lstStyle/>
          <a:p>
            <a:r>
              <a:rPr lang="en-GB" sz="2800" dirty="0">
                <a:solidFill>
                  <a:srgbClr val="231F20"/>
                </a:solidFill>
                <a:latin typeface="Twinkl Cursive Looped" panose="02000000000000000000" pitchFamily="2" charset="0"/>
              </a:rPr>
              <a:t>What we need to include:</a:t>
            </a:r>
          </a:p>
          <a:p>
            <a:pPr>
              <a:buFont typeface="Arial" panose="020B0604020202020204" pitchFamily="34" charset="0"/>
              <a:buChar char="•"/>
            </a:pPr>
            <a:r>
              <a:rPr lang="en-GB" sz="2800" dirty="0">
                <a:solidFill>
                  <a:srgbClr val="231F20"/>
                </a:solidFill>
                <a:latin typeface="Twinkl Cursive Looped" panose="02000000000000000000" pitchFamily="2" charset="0"/>
              </a:rPr>
              <a:t>First person.</a:t>
            </a:r>
          </a:p>
          <a:p>
            <a:pPr>
              <a:buFont typeface="Arial" panose="020B0604020202020204" pitchFamily="34" charset="0"/>
              <a:buChar char="•"/>
            </a:pPr>
            <a:r>
              <a:rPr lang="en-GB" sz="2800" dirty="0">
                <a:solidFill>
                  <a:srgbClr val="231F20"/>
                </a:solidFill>
                <a:latin typeface="Twinkl Cursive Looped" panose="02000000000000000000" pitchFamily="2" charset="0"/>
              </a:rPr>
              <a:t>Past tense.</a:t>
            </a:r>
          </a:p>
          <a:p>
            <a:pPr>
              <a:buFont typeface="Arial" panose="020B0604020202020204" pitchFamily="34" charset="0"/>
              <a:buChar char="•"/>
            </a:pPr>
            <a:r>
              <a:rPr lang="en-GB" sz="2800" dirty="0">
                <a:solidFill>
                  <a:srgbClr val="231F20"/>
                </a:solidFill>
                <a:latin typeface="Twinkl Cursive Looped" panose="02000000000000000000" pitchFamily="2" charset="0"/>
              </a:rPr>
              <a:t>Paragraphs.</a:t>
            </a:r>
          </a:p>
          <a:p>
            <a:pPr>
              <a:buFont typeface="Arial" panose="020B0604020202020204" pitchFamily="34" charset="0"/>
              <a:buChar char="•"/>
            </a:pPr>
            <a:r>
              <a:rPr lang="en-GB" sz="2800" dirty="0">
                <a:solidFill>
                  <a:srgbClr val="231F20"/>
                </a:solidFill>
                <a:latin typeface="Twinkl Cursive Looped" panose="02000000000000000000" pitchFamily="2" charset="0"/>
              </a:rPr>
              <a:t>Observations, thoughts and feelings.</a:t>
            </a:r>
          </a:p>
          <a:p>
            <a:pPr>
              <a:buFont typeface="Arial" panose="020B0604020202020204" pitchFamily="34" charset="0"/>
              <a:buChar char="•"/>
            </a:pPr>
            <a:r>
              <a:rPr lang="en-GB" sz="2800" dirty="0">
                <a:solidFill>
                  <a:srgbClr val="231F20"/>
                </a:solidFill>
                <a:latin typeface="Twinkl Cursive Looped" panose="02000000000000000000" pitchFamily="2" charset="0"/>
              </a:rPr>
              <a:t>Date and introduction for each entry.</a:t>
            </a:r>
          </a:p>
          <a:p>
            <a:pPr>
              <a:buFont typeface="Arial" panose="020B0604020202020204" pitchFamily="34" charset="0"/>
              <a:buChar char="•"/>
            </a:pPr>
            <a:r>
              <a:rPr lang="en-GB" sz="2800" dirty="0">
                <a:solidFill>
                  <a:srgbClr val="231F20"/>
                </a:solidFill>
                <a:latin typeface="Twinkl Cursive Looped" panose="02000000000000000000" pitchFamily="2" charset="0"/>
              </a:rPr>
              <a:t>Chronological order.</a:t>
            </a:r>
          </a:p>
          <a:p>
            <a:pPr>
              <a:buFont typeface="Arial" panose="020B0604020202020204" pitchFamily="34" charset="0"/>
              <a:buChar char="•"/>
            </a:pPr>
            <a:r>
              <a:rPr lang="en-GB" sz="2800" dirty="0">
                <a:solidFill>
                  <a:srgbClr val="231F20"/>
                </a:solidFill>
                <a:latin typeface="Twinkl Cursive Looped" panose="02000000000000000000" pitchFamily="2" charset="0"/>
              </a:rPr>
              <a:t>Detail and description.</a:t>
            </a:r>
          </a:p>
          <a:p>
            <a:pPr>
              <a:buFont typeface="Arial" panose="020B0604020202020204" pitchFamily="34" charset="0"/>
              <a:buChar char="•"/>
            </a:pPr>
            <a:r>
              <a:rPr lang="en-GB" sz="2800" dirty="0">
                <a:solidFill>
                  <a:srgbClr val="231F20"/>
                </a:solidFill>
                <a:latin typeface="Twinkl Cursive Looped" panose="02000000000000000000" pitchFamily="2" charset="0"/>
              </a:rPr>
              <a:t>Emotive language.</a:t>
            </a:r>
          </a:p>
          <a:p>
            <a:pPr>
              <a:buFont typeface="Arial" panose="020B0604020202020204" pitchFamily="34" charset="0"/>
              <a:buChar char="•"/>
            </a:pPr>
            <a:r>
              <a:rPr lang="en-GB" sz="2800" dirty="0">
                <a:solidFill>
                  <a:srgbClr val="231F20"/>
                </a:solidFill>
                <a:latin typeface="Twinkl Cursive Looped" panose="02000000000000000000" pitchFamily="2" charset="0"/>
              </a:rPr>
              <a:t>Time conjunctions.</a:t>
            </a:r>
            <a:endParaRPr lang="en-GB" sz="2800" b="0" i="0" dirty="0">
              <a:solidFill>
                <a:srgbClr val="231F20"/>
              </a:solidFill>
              <a:effectLst/>
              <a:latin typeface="Twinkl Cursive Looped" panose="02000000000000000000" pitchFamily="2" charset="0"/>
            </a:endParaRPr>
          </a:p>
        </p:txBody>
      </p:sp>
    </p:spTree>
    <p:extLst>
      <p:ext uri="{BB962C8B-B14F-4D97-AF65-F5344CB8AC3E}">
        <p14:creationId xmlns:p14="http://schemas.microsoft.com/office/powerpoint/2010/main" val="614876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AEAC05-7D2E-460C-9C14-D46383A01872}">
  <ds:schemaRefs>
    <ds:schemaRef ds:uri="http://purl.org/dc/elements/1.1/"/>
    <ds:schemaRef ds:uri="http://schemas.microsoft.com/office/2006/metadata/properties"/>
    <ds:schemaRef ds:uri="a0c7fa71-570b-4d2e-a005-0d34dc952117"/>
    <ds:schemaRef ds:uri="http://purl.org/dc/terms/"/>
    <ds:schemaRef ds:uri="http://schemas.microsoft.com/office/2006/documentManagement/types"/>
    <ds:schemaRef ds:uri="http://schemas.openxmlformats.org/package/2006/metadata/core-properties"/>
    <ds:schemaRef ds:uri="http://schemas.microsoft.com/office/infopath/2007/PartnerControls"/>
    <ds:schemaRef ds:uri="b561d3cc-3f8f-4588-a568-be861ce13085"/>
    <ds:schemaRef ds:uri="http://www.w3.org/XML/1998/namespace"/>
    <ds:schemaRef ds:uri="http://purl.org/dc/dcmitype/"/>
  </ds:schemaRefs>
</ds:datastoreItem>
</file>

<file path=customXml/itemProps2.xml><?xml version="1.0" encoding="utf-8"?>
<ds:datastoreItem xmlns:ds="http://schemas.openxmlformats.org/officeDocument/2006/customXml" ds:itemID="{22DF4439-BE7D-49B7-B7E9-F24F6C47F2E2}">
  <ds:schemaRefs>
    <ds:schemaRef ds:uri="http://schemas.microsoft.com/sharepoint/v3/contenttype/forms"/>
  </ds:schemaRefs>
</ds:datastoreItem>
</file>

<file path=customXml/itemProps3.xml><?xml version="1.0" encoding="utf-8"?>
<ds:datastoreItem xmlns:ds="http://schemas.openxmlformats.org/officeDocument/2006/customXml" ds:itemID="{A29A61A9-8486-4C1C-B6F2-2E4FAAB930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144</TotalTime>
  <Words>853</Words>
  <Application>Microsoft Office PowerPoint</Application>
  <PresentationFormat>On-screen Show (4:3)</PresentationFormat>
  <Paragraphs>92</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Twinkl</vt:lpstr>
      <vt:lpstr>Arial</vt:lpstr>
      <vt:lpstr>Twinkl Cursive Looped</vt:lpstr>
      <vt:lpstr>Office Theme</vt:lpstr>
      <vt:lpstr>PowerPoint Presentation</vt:lpstr>
      <vt:lpstr>To be able to use drama to create thoughts and feelings</vt:lpstr>
      <vt:lpstr>To be able to use drama to create thoughts and feelings</vt:lpstr>
      <vt:lpstr>To be able to use drama to create thoughts and feelings</vt:lpstr>
      <vt:lpstr>To be able to use drama to create thoughts and feelings</vt:lpstr>
      <vt:lpstr>To be able to use drama to create thoughts and feelings</vt:lpstr>
      <vt:lpstr>PowerPoint Presentation</vt:lpstr>
      <vt:lpstr>To be able to plan a diary entry</vt:lpstr>
      <vt:lpstr>To be able to plan a diary entry</vt:lpstr>
      <vt:lpstr>To be able to plan a diary entry</vt:lpstr>
      <vt:lpstr>To be able to plan a diary entry</vt:lpstr>
      <vt:lpstr>To be able to plan a diary entry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Tom Bell</cp:lastModifiedBy>
  <cp:revision>18</cp:revision>
  <dcterms:created xsi:type="dcterms:W3CDTF">2020-03-02T13:25:53Z</dcterms:created>
  <dcterms:modified xsi:type="dcterms:W3CDTF">2021-03-10T15:14:30Z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