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297" r:id="rId12"/>
    <p:sldId id="298" r:id="rId13"/>
    <p:sldId id="312" r:id="rId14"/>
    <p:sldId id="299" r:id="rId15"/>
    <p:sldId id="300" r:id="rId16"/>
    <p:sldId id="313" r:id="rId17"/>
    <p:sldId id="301" r:id="rId18"/>
    <p:sldId id="311" r:id="rId19"/>
    <p:sldId id="314" r:id="rId20"/>
    <p:sldId id="304" r:id="rId21"/>
    <p:sldId id="308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109" d="100"/>
          <a:sy n="109" d="100"/>
        </p:scale>
        <p:origin x="992" y="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21/01/2021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21/01/2021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emf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emf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19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8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80842"/>
            <a:ext cx="6127011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38472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 1 ten and 6 ones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14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3 tens and 4 ones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14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4 tens and 0 ones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14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What is the correct symbol?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3847207"/>
              </a:xfrm>
              <a:prstGeom prst="rect">
                <a:avLst/>
              </a:prstGeom>
              <a:blipFill>
                <a:blip r:embed="rId2"/>
                <a:stretch>
                  <a:fillRect l="-1626" t="-1902" b="-11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1205" y="4242226"/>
            <a:ext cx="1248374" cy="154494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0514" y="4452974"/>
            <a:ext cx="912133" cy="113853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4444287" y="4223092"/>
            <a:ext cx="616219" cy="173773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093077" y="5031720"/>
            <a:ext cx="342453" cy="3931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672" y="4454145"/>
            <a:ext cx="912133" cy="113853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082805" y="4718162"/>
            <a:ext cx="342453" cy="393187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3228512" y="4767962"/>
            <a:ext cx="648000" cy="64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695550" y="334776"/>
                <a:ext cx="7497474" cy="38472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 1 ten and 6 ones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14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3 tens and 4 ones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14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4 tens and 0 ones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14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What is the correct symbol?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3847207"/>
              </a:xfrm>
              <a:prstGeom prst="rect">
                <a:avLst/>
              </a:prstGeom>
              <a:blipFill>
                <a:blip r:embed="rId3"/>
                <a:stretch>
                  <a:fillRect l="-1626" t="-1902" b="-11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4178389" y="33654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248040" y="4698889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528816" y="144789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508910" y="250729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40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1205" y="4242226"/>
            <a:ext cx="1248374" cy="154494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0514" y="4452974"/>
            <a:ext cx="912133" cy="1138531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444287" y="4223092"/>
            <a:ext cx="616219" cy="1737739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093077" y="5031720"/>
            <a:ext cx="342453" cy="39318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672" y="4454145"/>
            <a:ext cx="912133" cy="113853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082805" y="4718162"/>
            <a:ext cx="342453" cy="393187"/>
          </a:xfrm>
          <a:prstGeom prst="rect">
            <a:avLst/>
          </a:prstGeom>
        </p:spPr>
      </p:pic>
      <p:sp>
        <p:nvSpPr>
          <p:cNvPr id="34" name="Oval 33"/>
          <p:cNvSpPr/>
          <p:nvPr/>
        </p:nvSpPr>
        <p:spPr>
          <a:xfrm>
            <a:off x="3228512" y="4767962"/>
            <a:ext cx="648000" cy="64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06142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3" grpId="0"/>
      <p:bldP spid="17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599" y="907550"/>
            <a:ext cx="5182049" cy="521862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47086" y="334776"/>
            <a:ext cx="79663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can we use to compare numbers?</a:t>
            </a:r>
          </a:p>
        </p:txBody>
      </p:sp>
      <p:sp>
        <p:nvSpPr>
          <p:cNvPr id="14" name="Oval 13"/>
          <p:cNvSpPr/>
          <p:nvPr/>
        </p:nvSpPr>
        <p:spPr>
          <a:xfrm>
            <a:off x="3807832" y="2510330"/>
            <a:ext cx="401782" cy="406608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Comic Sans MS" panose="030F0702030302020204" pitchFamily="66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3807832" y="1493656"/>
            <a:ext cx="401782" cy="406608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Comic Sans MS" panose="030F0702030302020204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6881904" y="1988332"/>
            <a:ext cx="401782" cy="406608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Comic Sans MS" panose="030F0702030302020204" pitchFamily="66" charset="0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4312498" y="1493656"/>
            <a:ext cx="401782" cy="406608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Comic Sans MS" panose="030F0702030302020204" pitchFamily="66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652201" y="3516666"/>
            <a:ext cx="5298825" cy="32367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3337496" y="3614369"/>
            <a:ext cx="4575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33 is                 35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337496" y="4236421"/>
            <a:ext cx="4575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13 is                  11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337496" y="4900182"/>
            <a:ext cx="4575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29 is                 19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337496" y="5502442"/>
            <a:ext cx="4575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14 is                  41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52261" y="1237207"/>
            <a:ext cx="1909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less than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32865" y="2001902"/>
            <a:ext cx="2110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greater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than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55763" y="2720864"/>
            <a:ext cx="1913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50"/>
                </a:solidFill>
                <a:latin typeface="Comic Sans MS" panose="030F0702030302020204" pitchFamily="66" charset="0"/>
              </a:rPr>
              <a:t>equal to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1097" y="1237207"/>
            <a:ext cx="1732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less than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18502" y="2001902"/>
            <a:ext cx="21391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greater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than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28641" y="2001902"/>
            <a:ext cx="25189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greater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than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49721" y="1237207"/>
            <a:ext cx="17147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less than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9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11111E-6 L 0.38975 0.35463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79" y="177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49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96296E-6 L 0.40226 0.33195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04" y="16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49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96296E-6 L 0.39913 0.43426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948" y="21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9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11111E-6 L 0.38958 0.62523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79" y="3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9" grpId="0"/>
      <p:bldP spid="20" grpId="0"/>
      <p:bldP spid="21" grpId="0"/>
      <p:bldP spid="22" grpId="0"/>
      <p:bldP spid="7" grpId="0"/>
      <p:bldP spid="8" grpId="0"/>
      <p:bldP spid="9" grpId="0"/>
      <p:bldP spid="10" grpId="0"/>
      <p:bldP spid="10" grpId="1"/>
      <p:bldP spid="11" grpId="0"/>
      <p:bldP spid="11" grpId="1"/>
      <p:bldP spid="12" grpId="0"/>
      <p:bldP spid="12" grpId="1"/>
      <p:bldP spid="13" grpId="0"/>
      <p:bldP spid="13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52201" y="3516666"/>
            <a:ext cx="5298825" cy="32367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116356" y="3537175"/>
            <a:ext cx="56034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twenty-two is ___________ 32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621086" y="4187910"/>
            <a:ext cx="56034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13  is __________ thirteen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57299" y="4838645"/>
            <a:ext cx="77459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3 tens and 4 ones is ___________4 tens and 3 ones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468601" y="5489379"/>
            <a:ext cx="45757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41 is ____________ 14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565286" y="698016"/>
            <a:ext cx="1909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less than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75717" y="705244"/>
            <a:ext cx="2110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greater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than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559321" y="672282"/>
            <a:ext cx="1913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50"/>
                </a:solidFill>
                <a:latin typeface="Comic Sans MS" panose="030F0702030302020204" pitchFamily="66" charset="0"/>
              </a:rPr>
              <a:t>equal to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654122" y="698016"/>
            <a:ext cx="1732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less than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82365" y="705244"/>
            <a:ext cx="20971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greater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than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406833" y="705244"/>
            <a:ext cx="2048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greater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than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662747" y="698016"/>
            <a:ext cx="17147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less than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554071" y="672282"/>
            <a:ext cx="1913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50"/>
                </a:solidFill>
                <a:latin typeface="Comic Sans MS" panose="030F0702030302020204" pitchFamily="66" charset="0"/>
              </a:rPr>
              <a:t>equal to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43129" y="2514432"/>
            <a:ext cx="1375371" cy="94980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7751" y="2156635"/>
            <a:ext cx="1418164" cy="992714"/>
          </a:xfrm>
          <a:prstGeom prst="rect">
            <a:avLst/>
          </a:prstGeom>
        </p:spPr>
      </p:pic>
      <p:sp>
        <p:nvSpPr>
          <p:cNvPr id="26" name="Rounded Rectangular Callout 25"/>
          <p:cNvSpPr/>
          <p:nvPr/>
        </p:nvSpPr>
        <p:spPr>
          <a:xfrm>
            <a:off x="2058893" y="1606032"/>
            <a:ext cx="1704463" cy="830174"/>
          </a:xfrm>
          <a:prstGeom prst="wedgeRoundRectCallout">
            <a:avLst>
              <a:gd name="adj1" fmla="val -49735"/>
              <a:gd name="adj2" fmla="val 78591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2111919" y="1605209"/>
            <a:ext cx="16514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These are not  easy!</a:t>
            </a:r>
          </a:p>
        </p:txBody>
      </p:sp>
      <p:sp>
        <p:nvSpPr>
          <p:cNvPr id="28" name="Rounded Rectangular Callout 27"/>
          <p:cNvSpPr/>
          <p:nvPr/>
        </p:nvSpPr>
        <p:spPr>
          <a:xfrm>
            <a:off x="4033772" y="1773168"/>
            <a:ext cx="3122425" cy="870149"/>
          </a:xfrm>
          <a:prstGeom prst="wedgeRoundRectCallout">
            <a:avLst>
              <a:gd name="adj1" fmla="val 47784"/>
              <a:gd name="adj2" fmla="val 90665"/>
              <a:gd name="adj3" fmla="val 16667"/>
            </a:avLst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/>
          <p:cNvSpPr txBox="1"/>
          <p:nvPr/>
        </p:nvSpPr>
        <p:spPr>
          <a:xfrm>
            <a:off x="3981095" y="1798908"/>
            <a:ext cx="31245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We can figure them out together!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3917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9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33333E-6 L 0.0875 0.403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75" y="20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48148E-6 L -0.2191 0.5009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55" y="250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9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33333E-6 L -0.00139 0.59606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297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59259E-6 L 0.21441 0.67894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12" y="339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1"/>
      <p:bldP spid="12" grpId="1"/>
      <p:bldP spid="13" grpId="1"/>
      <p:bldP spid="23" grpId="1"/>
      <p:bldP spid="26" grpId="0" animBg="1"/>
      <p:bldP spid="27" grpId="0"/>
      <p:bldP spid="28" grpId="0" animBg="1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30020" y="121230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Comparing using symbols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49340" y="1642940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877013" y="1650588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&lt;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124679" y="1646764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&gt;</a:t>
            </a:r>
          </a:p>
        </p:txBody>
      </p:sp>
      <p:sp>
        <p:nvSpPr>
          <p:cNvPr id="8" name="Oval 7"/>
          <p:cNvSpPr/>
          <p:nvPr/>
        </p:nvSpPr>
        <p:spPr>
          <a:xfrm>
            <a:off x="3712122" y="2535645"/>
            <a:ext cx="648000" cy="64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1287514" y="4331870"/>
            <a:ext cx="6901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19 is            1 less than 18            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273852" y="3476938"/>
                <a:ext cx="560349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latin typeface="Comic Sans MS" panose="030F0702030302020204" pitchFamily="66" charset="0"/>
                  </a:rPr>
                  <a:t>50  is           40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8</a:t>
                </a: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3852" y="3476938"/>
                <a:ext cx="5603494" cy="523220"/>
              </a:xfrm>
              <a:prstGeom prst="rect">
                <a:avLst/>
              </a:prstGeom>
              <a:blipFill>
                <a:blip r:embed="rId3"/>
                <a:stretch>
                  <a:fillRect t="-11628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1330020" y="2635871"/>
            <a:ext cx="6545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twenty  is           2 tens and 3 ones            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603539" y="5186802"/>
                <a:ext cx="56434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latin typeface="Comic Sans MS" panose="030F0702030302020204" pitchFamily="66" charset="0"/>
                  </a:rPr>
                  <a:t>twenty-nine is            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              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3539" y="5186802"/>
                <a:ext cx="5643409" cy="523220"/>
              </a:xfrm>
              <a:prstGeom prst="rect">
                <a:avLst/>
              </a:prstGeom>
              <a:blipFill>
                <a:blip r:embed="rId4"/>
                <a:stretch>
                  <a:fillRect t="-12791" r="-22678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Oval 12"/>
          <p:cNvSpPr/>
          <p:nvPr/>
        </p:nvSpPr>
        <p:spPr>
          <a:xfrm>
            <a:off x="3712122" y="3364515"/>
            <a:ext cx="648000" cy="64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3712122" y="4311315"/>
            <a:ext cx="648000" cy="64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3712122" y="5185294"/>
            <a:ext cx="648000" cy="64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877013" y="1650588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&lt;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124679" y="1646764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&gt;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649340" y="1642940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649340" y="1642940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124679" y="1646764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&gt;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11111E-6 L -0.01701 0.1236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51" y="6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33333E-6 L 0.0658 0.2435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81" y="121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33333E-6 L 0.06475 0.3766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29" y="188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7037E-6 L -0.10052 0.5078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35" y="25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1" grpId="0"/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3 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702990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Table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922367714"/>
                  </p:ext>
                </p:extLst>
              </p:nvPr>
            </p:nvGraphicFramePr>
            <p:xfrm>
              <a:off x="709684" y="1922816"/>
              <a:ext cx="7483341" cy="246888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674961">
                      <a:extLst>
                        <a:ext uri="{9D8B030D-6E8A-4147-A177-3AD203B41FA5}">
                          <a16:colId xmlns:a16="http://schemas.microsoft.com/office/drawing/2014/main" val="3967444633"/>
                        </a:ext>
                      </a:extLst>
                    </a:gridCol>
                    <a:gridCol w="1555845">
                      <a:extLst>
                        <a:ext uri="{9D8B030D-6E8A-4147-A177-3AD203B41FA5}">
                          <a16:colId xmlns:a16="http://schemas.microsoft.com/office/drawing/2014/main" val="3887159048"/>
                        </a:ext>
                      </a:extLst>
                    </a:gridCol>
                    <a:gridCol w="3252535">
                      <a:extLst>
                        <a:ext uri="{9D8B030D-6E8A-4147-A177-3AD203B41FA5}">
                          <a16:colId xmlns:a16="http://schemas.microsoft.com/office/drawing/2014/main" val="3039663160"/>
                        </a:ext>
                      </a:extLst>
                    </a:gridCol>
                  </a:tblGrid>
                  <a:tr h="822960"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  <a:p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4000" i="1" dirty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=</m:t>
                                </m:r>
                              </m:oMath>
                            </m:oMathPara>
                          </a14:m>
                          <a:endParaRPr lang="en-GB" sz="4000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544281111"/>
                      </a:ext>
                    </a:extLst>
                  </a:tr>
                  <a:tr h="822960"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  <a:p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4000" i="1" dirty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&lt;</m:t>
                                </m:r>
                              </m:oMath>
                            </m:oMathPara>
                          </a14:m>
                          <a:endParaRPr lang="en-GB" sz="4000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92224844"/>
                      </a:ext>
                    </a:extLst>
                  </a:tr>
                  <a:tr h="822960"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  <a:p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4000" i="1" dirty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&gt;</m:t>
                                </m:r>
                              </m:oMath>
                            </m:oMathPara>
                          </a14:m>
                          <a:endParaRPr lang="en-GB" sz="4000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27392358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Table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922367714"/>
                  </p:ext>
                </p:extLst>
              </p:nvPr>
            </p:nvGraphicFramePr>
            <p:xfrm>
              <a:off x="709684" y="1922816"/>
              <a:ext cx="7483341" cy="246888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674961">
                      <a:extLst>
                        <a:ext uri="{9D8B030D-6E8A-4147-A177-3AD203B41FA5}">
                          <a16:colId xmlns:a16="http://schemas.microsoft.com/office/drawing/2014/main" val="3967444633"/>
                        </a:ext>
                      </a:extLst>
                    </a:gridCol>
                    <a:gridCol w="1555845">
                      <a:extLst>
                        <a:ext uri="{9D8B030D-6E8A-4147-A177-3AD203B41FA5}">
                          <a16:colId xmlns:a16="http://schemas.microsoft.com/office/drawing/2014/main" val="3887159048"/>
                        </a:ext>
                      </a:extLst>
                    </a:gridCol>
                    <a:gridCol w="3252535">
                      <a:extLst>
                        <a:ext uri="{9D8B030D-6E8A-4147-A177-3AD203B41FA5}">
                          <a16:colId xmlns:a16="http://schemas.microsoft.com/office/drawing/2014/main" val="3039663160"/>
                        </a:ext>
                      </a:extLst>
                    </a:gridCol>
                  </a:tblGrid>
                  <a:tr h="822960">
                    <a:tc>
                      <a:txBody>
                        <a:bodyPr/>
                        <a:lstStyle/>
                        <a:p>
                          <a:endParaRPr lang="en-GB" dirty="0" smtClean="0"/>
                        </a:p>
                        <a:p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6"/>
                          <a:stretch>
                            <a:fillRect l="-171875" t="-741" r="-209375" b="-20222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544281111"/>
                      </a:ext>
                    </a:extLst>
                  </a:tr>
                  <a:tr h="822960">
                    <a:tc>
                      <a:txBody>
                        <a:bodyPr/>
                        <a:lstStyle/>
                        <a:p>
                          <a:endParaRPr lang="en-GB" dirty="0" smtClean="0"/>
                        </a:p>
                        <a:p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6"/>
                          <a:stretch>
                            <a:fillRect l="-171875" t="-100000" r="-209375" b="-10073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92224844"/>
                      </a:ext>
                    </a:extLst>
                  </a:tr>
                  <a:tr h="822960">
                    <a:tc>
                      <a:txBody>
                        <a:bodyPr/>
                        <a:lstStyle/>
                        <a:p>
                          <a:endParaRPr lang="en-GB" dirty="0" smtClean="0"/>
                        </a:p>
                        <a:p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6"/>
                          <a:stretch>
                            <a:fillRect l="-171875" t="-201481" r="-209375" b="-148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273923587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6" name="TextBox 5"/>
          <p:cNvSpPr txBox="1"/>
          <p:nvPr/>
        </p:nvSpPr>
        <p:spPr>
          <a:xfrm>
            <a:off x="1817714" y="2080263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138547" y="4531047"/>
            <a:ext cx="2873054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 ten and 6 ones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272388" y="3651560"/>
            <a:ext cx="25576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forty-three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01361" y="4532558"/>
            <a:ext cx="926098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27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5344592" y="2854640"/>
                <a:ext cx="246096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20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 8</a:t>
                </a: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44592" y="2854640"/>
                <a:ext cx="2460964" cy="584775"/>
              </a:xfrm>
              <a:prstGeom prst="rect">
                <a:avLst/>
              </a:prstGeom>
              <a:blipFill>
                <a:blip r:embed="rId7"/>
                <a:stretch>
                  <a:fillRect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5494553" y="5230120"/>
            <a:ext cx="2411566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5 tens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212449" y="5226298"/>
            <a:ext cx="926098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29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478756" y="4533159"/>
            <a:ext cx="2411567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 tens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01361" y="5258195"/>
            <a:ext cx="2873054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 less than 43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59259E-6 L -0.00834 -0.35764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7" y="-178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22222E-6 L 0.05069 -0.23796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35" y="-11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44444E-6 L -0.50625 -0.22222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313" y="-11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7" grpId="1" animBg="1"/>
      <p:bldP spid="7" grpId="2" animBg="1"/>
      <p:bldP spid="8" grpId="0"/>
      <p:bldP spid="9" grpId="0" animBg="1"/>
      <p:bldP spid="9" grpId="1" animBg="1"/>
      <p:bldP spid="9" grpId="2" animBg="1"/>
      <p:bldP spid="10" grpId="0"/>
      <p:bldP spid="11" grpId="0" animBg="1"/>
      <p:bldP spid="11" grpId="1" animBg="1"/>
      <p:bldP spid="11" grpId="2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6.9|6.4|21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4.7|1.7|1.6|4.2|6.3|5.3|5.1|1.2|2.1|6.3|6.2|1|7.5|5.1|0.7|2|8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1|2.5|10.5|1.6|27.1|18.1|24.9|29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4|20.5|21.1|23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9|17.6|2.5|1.7|8.9|25.4|18.2|16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http://schemas.microsoft.com/office/infopath/2007/PartnerControls"/>
    <ds:schemaRef ds:uri="http://schemas.microsoft.com/office/2006/documentManagement/types"/>
    <ds:schemaRef ds:uri="cee99ee9-287b-4f9a-957c-ba5ae7375c9a"/>
    <ds:schemaRef ds:uri="http://purl.org/dc/terms/"/>
    <ds:schemaRef ds:uri="http://purl.org/dc/elements/1.1/"/>
    <ds:schemaRef ds:uri="http://purl.org/dc/dcmitype/"/>
    <ds:schemaRef ds:uri="http://www.w3.org/XML/1998/namespace"/>
    <ds:schemaRef ds:uri="http://schemas.openxmlformats.org/package/2006/metadata/core-properties"/>
    <ds:schemaRef ds:uri="522d4c35-b548-4432-90ae-af4376e1c4b4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DF0CCBD-C91B-4E03-89A6-B1149DE839A4}"/>
</file>

<file path=docProps/app.xml><?xml version="1.0" encoding="utf-8"?>
<Properties xmlns="http://schemas.openxmlformats.org/officeDocument/2006/extended-properties" xmlns:vt="http://schemas.openxmlformats.org/officeDocument/2006/docPropsVTypes">
  <TotalTime>3772</TotalTime>
  <Words>246</Words>
  <Application>Microsoft Office PowerPoint</Application>
  <PresentationFormat>On-screen Show (4:3)</PresentationFormat>
  <Paragraphs>80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Have a go at question 3  on the worksheet</vt:lpstr>
      <vt:lpstr>PowerPoint Presentation</vt:lpstr>
      <vt:lpstr>Have a go at question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237</cp:revision>
  <dcterms:created xsi:type="dcterms:W3CDTF">2019-07-05T11:02:13Z</dcterms:created>
  <dcterms:modified xsi:type="dcterms:W3CDTF">2021-01-21T14:24:30Z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