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4"/>
  </p:sldMasterIdLst>
  <p:notesMasterIdLst>
    <p:notesMasterId r:id="rId1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4764ba518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4764ba5181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4764ba5181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4764ba5181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4764ba5181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4764ba5181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4764ba5181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4764ba5181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734d1a1ba9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734d1a1ba9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734d1a1ba9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734d1a1ba9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4764ba5181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4764ba5181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FF2CC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overeading4kids.co.uk/extract/10138/Charlottes-Web-by-E-B-White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Charlotte’s Web</a:t>
            </a: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EB White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Up to ‘then you’ll see what trouble a pig can be’.</a:t>
            </a:r>
            <a:endParaRPr sz="1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3"/>
              </a:rPr>
              <a:t>https://www.lovereading4kids.co.uk/extract/10138/Charlottes-Web-by-E-B-White.html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311700" y="14500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Vocabulary Check		</a:t>
            </a:r>
            <a:endParaRPr b="1"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62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333333"/>
                </a:solidFill>
              </a:rPr>
              <a:t>sopping </a:t>
            </a:r>
            <a:r>
              <a:rPr lang="en-GB" sz="2400">
                <a:solidFill>
                  <a:srgbClr val="333333"/>
                </a:solidFill>
              </a:rPr>
              <a:t>- very wet</a:t>
            </a:r>
            <a:endParaRPr sz="2400">
              <a:solidFill>
                <a:srgbClr val="333333"/>
              </a:solidFill>
            </a:endParaRPr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>
              <a:solidFill>
                <a:srgbClr val="333333"/>
              </a:solidFill>
            </a:endParaRPr>
          </a:p>
          <a:p>
            <a:pPr marL="457200" lvl="0" indent="0" algn="l" rtl="0">
              <a:spcBef>
                <a:spcPts val="1600"/>
              </a:spcBef>
              <a:spcAft>
                <a:spcPts val="1400"/>
              </a:spcAft>
              <a:buNone/>
            </a:pPr>
            <a:endParaRPr sz="2000">
              <a:solidFill>
                <a:srgbClr val="333333"/>
              </a:solidFill>
            </a:endParaRPr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06026" y="1841625"/>
            <a:ext cx="3226276" cy="2419725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4"/>
          <p:cNvSpPr txBox="1"/>
          <p:nvPr/>
        </p:nvSpPr>
        <p:spPr>
          <a:xfrm>
            <a:off x="5606063" y="4261350"/>
            <a:ext cx="3226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400">
                <a:solidFill>
                  <a:srgbClr val="333333"/>
                </a:solidFill>
              </a:rPr>
              <a:t>a </a:t>
            </a:r>
            <a:r>
              <a:rPr lang="en-GB" sz="2400" b="1">
                <a:solidFill>
                  <a:srgbClr val="333333"/>
                </a:solidFill>
              </a:rPr>
              <a:t>hoghouse</a:t>
            </a:r>
            <a:endParaRPr sz="2400" b="1">
              <a:solidFill>
                <a:srgbClr val="333333"/>
              </a:solidFill>
            </a:endParaRPr>
          </a:p>
        </p:txBody>
      </p:sp>
      <p:sp>
        <p:nvSpPr>
          <p:cNvPr id="64" name="Google Shape;64;p14"/>
          <p:cNvSpPr txBox="1"/>
          <p:nvPr/>
        </p:nvSpPr>
        <p:spPr>
          <a:xfrm>
            <a:off x="311700" y="4261350"/>
            <a:ext cx="24051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400">
                <a:solidFill>
                  <a:srgbClr val="333333"/>
                </a:solidFill>
              </a:rPr>
              <a:t>a </a:t>
            </a:r>
            <a:r>
              <a:rPr lang="en-GB" sz="2400" b="1">
                <a:solidFill>
                  <a:srgbClr val="333333"/>
                </a:solidFill>
              </a:rPr>
              <a:t>runt</a:t>
            </a:r>
            <a:r>
              <a:rPr lang="en-GB" sz="2400">
                <a:solidFill>
                  <a:srgbClr val="333333"/>
                </a:solidFill>
              </a:rPr>
              <a:t> </a:t>
            </a:r>
            <a:endParaRPr/>
          </a:p>
        </p:txBody>
      </p:sp>
      <p:sp>
        <p:nvSpPr>
          <p:cNvPr id="65" name="Google Shape;65;p14"/>
          <p:cNvSpPr txBox="1"/>
          <p:nvPr/>
        </p:nvSpPr>
        <p:spPr>
          <a:xfrm>
            <a:off x="3079450" y="4261350"/>
            <a:ext cx="2098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400">
                <a:solidFill>
                  <a:srgbClr val="333333"/>
                </a:solidFill>
              </a:rPr>
              <a:t>a </a:t>
            </a:r>
            <a:r>
              <a:rPr lang="en-GB" sz="2400" b="1">
                <a:solidFill>
                  <a:srgbClr val="333333"/>
                </a:solidFill>
              </a:rPr>
              <a:t>litter</a:t>
            </a:r>
            <a:r>
              <a:rPr lang="en-GB" sz="2400">
                <a:solidFill>
                  <a:srgbClr val="333333"/>
                </a:solidFill>
              </a:rPr>
              <a:t> </a:t>
            </a:r>
            <a:endParaRPr/>
          </a:p>
        </p:txBody>
      </p:sp>
      <p:pic>
        <p:nvPicPr>
          <p:cNvPr id="66" name="Google Shape;66;p14"/>
          <p:cNvPicPr preferRelativeResize="0"/>
          <p:nvPr/>
        </p:nvPicPr>
        <p:blipFill rotWithShape="1">
          <a:blip r:embed="rId4">
            <a:alphaModFix/>
          </a:blip>
          <a:srcRect b="11276"/>
          <a:stretch/>
        </p:blipFill>
        <p:spPr>
          <a:xfrm>
            <a:off x="3079488" y="2114575"/>
            <a:ext cx="2098425" cy="2146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1700" y="2574231"/>
            <a:ext cx="2405050" cy="16871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Quick Start		</a:t>
            </a:r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What was Papa carrying?</a:t>
            </a:r>
            <a:endParaRPr sz="2000">
              <a:solidFill>
                <a:srgbClr val="33333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How old is Fern?</a:t>
            </a:r>
            <a:endParaRPr sz="2000">
              <a:solidFill>
                <a:srgbClr val="33333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Why does Fern cry?</a:t>
            </a:r>
            <a:endParaRPr sz="2000">
              <a:solidFill>
                <a:srgbClr val="33333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What does Papa say will happen to the runt?</a:t>
            </a:r>
            <a:endParaRPr sz="2000">
              <a:solidFill>
                <a:srgbClr val="333333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79" name="Google Shape;79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3000"/>
              <a:t>‘Where’s papa going with that axe?’</a:t>
            </a: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/>
              <a:t>Do you think this is a good opening line for a story? Why? How does it affect the reader?</a:t>
            </a:r>
            <a:endParaRPr sz="3000"/>
          </a:p>
        </p:txBody>
      </p:sp>
      <p:pic>
        <p:nvPicPr>
          <p:cNvPr id="80" name="Google Shape;8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86" name="Google Shape;86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/>
              <a:t>Where is Papa going with the axe? What is he going to do?</a:t>
            </a:r>
            <a:endParaRPr sz="3000"/>
          </a:p>
        </p:txBody>
      </p:sp>
      <p:pic>
        <p:nvPicPr>
          <p:cNvPr id="87" name="Google Shape;8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24" y="52799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93" name="Google Shape;93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/>
              <a:t>How do the two characters’ emotions differ here? Why do they feel the way they feel?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3000"/>
          </a:p>
        </p:txBody>
      </p:sp>
      <p:pic>
        <p:nvPicPr>
          <p:cNvPr id="94" name="Google Shape;9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00325" y="1390650"/>
            <a:ext cx="3943350" cy="2362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101" name="Google Shape;101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3000"/>
              <a:t>Why do you think Papa decided to let Fern keep the runt? </a:t>
            </a: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/>
              <a:t>What do you think will happen?</a:t>
            </a:r>
            <a:endParaRPr sz="3000"/>
          </a:p>
        </p:txBody>
      </p:sp>
      <p:pic>
        <p:nvPicPr>
          <p:cNvPr id="102" name="Google Shape;10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24" y="52799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Solo Work </a:t>
            </a:r>
            <a:endParaRPr/>
          </a:p>
        </p:txBody>
      </p:sp>
      <p:sp>
        <p:nvSpPr>
          <p:cNvPr id="108" name="Google Shape;108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Do you agree with this statement? Write a few sentences to explain your answer.</a:t>
            </a:r>
            <a:endParaRPr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2400"/>
          </a:p>
        </p:txBody>
      </p:sp>
      <p:pic>
        <p:nvPicPr>
          <p:cNvPr id="109" name="Google Shape;10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47349" y="-126726"/>
            <a:ext cx="2006704" cy="2006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58838" y="1073799"/>
            <a:ext cx="3626325" cy="3253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D92179E-D035-4049-89C6-4E19829CE3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CDBE955-85A7-4591-806E-78E4C6410DF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B30E7B2-63E2-46EA-A7C8-A39573063E2A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a0c7fa71-570b-4d2e-a005-0d34dc952117"/>
    <ds:schemaRef ds:uri="b561d3cc-3f8f-4588-a568-be861ce1308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187</Words>
  <Application>Microsoft Office PowerPoint</Application>
  <PresentationFormat>On-screen Show (16:9)</PresentationFormat>
  <Paragraphs>43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Arial</vt:lpstr>
      <vt:lpstr>Simple Light</vt:lpstr>
      <vt:lpstr>Charlotte’s Web</vt:lpstr>
      <vt:lpstr>Vocabulary Check  </vt:lpstr>
      <vt:lpstr>Quick Start  </vt:lpstr>
      <vt:lpstr>Partnered Talk</vt:lpstr>
      <vt:lpstr>Individual Thinking</vt:lpstr>
      <vt:lpstr>Partnered Talk</vt:lpstr>
      <vt:lpstr>Individual Thinking</vt:lpstr>
      <vt:lpstr>Solo Work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Charlotte’s Web</dc:title>
  <dc:creator>Chris Lee</dc:creator>
  <cp:lastModifiedBy>Chris Lee</cp:lastModifiedBy>
  <cp:revision>2</cp:revision>
  <dcterms:modified xsi:type="dcterms:W3CDTF">2020-12-18T13:41:24Z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