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s/slide23.xml" ContentType="application/vnd.openxmlformats-officedocument.presentationml.slide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24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305" r:id="rId2"/>
    <p:sldId id="258" r:id="rId3"/>
    <p:sldId id="263" r:id="rId4"/>
    <p:sldId id="264" r:id="rId5"/>
    <p:sldId id="294" r:id="rId6"/>
    <p:sldId id="289" r:id="rId7"/>
    <p:sldId id="295" r:id="rId8"/>
    <p:sldId id="307" r:id="rId9"/>
    <p:sldId id="308" r:id="rId10"/>
    <p:sldId id="309" r:id="rId11"/>
    <p:sldId id="290" r:id="rId12"/>
    <p:sldId id="296" r:id="rId13"/>
    <p:sldId id="310" r:id="rId14"/>
    <p:sldId id="311" r:id="rId15"/>
    <p:sldId id="312" r:id="rId16"/>
    <p:sldId id="306" r:id="rId17"/>
    <p:sldId id="291" r:id="rId18"/>
    <p:sldId id="297" r:id="rId19"/>
    <p:sldId id="292" r:id="rId20"/>
    <p:sldId id="298" r:id="rId21"/>
    <p:sldId id="293" r:id="rId22"/>
    <p:sldId id="314" r:id="rId23"/>
    <p:sldId id="313" r:id="rId24"/>
    <p:sldId id="267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Twinkl" pitchFamily="2" charset="0"/>
      <p:regular r:id="rId32"/>
      <p:bold r:id="rId33"/>
    </p:embeddedFont>
    <p:embeddedFont>
      <p:font typeface="Roboto" panose="02000000000000000000" pitchFamily="2" charset="0"/>
      <p:regular r:id="rId34"/>
      <p:bold r:id="rId35"/>
      <p:italic r:id="rId36"/>
      <p:boldItalic r:id="rId37"/>
    </p:embeddedFont>
    <p:embeddedFont>
      <p:font typeface="Sassoon Infant Rg" panose="02000503030000020003" pitchFamily="50" charset="0"/>
      <p:regular r:id="rId38"/>
      <p:bold r:id="rId3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811A"/>
    <a:srgbClr val="E6E6E6"/>
    <a:srgbClr val="25B7BC"/>
    <a:srgbClr val="EF8218"/>
    <a:srgbClr val="EF8217"/>
    <a:srgbClr val="FDF3E8"/>
    <a:srgbClr val="6FBD84"/>
    <a:srgbClr val="F9FCFB"/>
    <a:srgbClr val="48B3E8"/>
    <a:srgbClr val="BCE5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howGuides="1">
      <p:cViewPr varScale="1">
        <p:scale>
          <a:sx n="113" d="100"/>
          <a:sy n="113" d="100"/>
        </p:scale>
        <p:origin x="594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2.fntdata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presProps" Target="presProps.xml"/><Relationship Id="rId45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4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46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Roboto" panose="02000000000000000000" pitchFamily="2" charset="0"/>
              </a:rPr>
              <a:t>25/11/2020</a:t>
            </a:fld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Roboto" panose="02000000000000000000" pitchFamily="2" charset="0"/>
              </a:rPr>
              <a:t>‹#›</a:t>
            </a:fld>
            <a:endParaRPr lang="en-GB" dirty="0"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25/11/2020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life" TargetMode="Externa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life" TargetMode="Externa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nit Title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1510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359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7" r:id="rId3"/>
    <p:sldLayoutId id="2147483662" r:id="rId4"/>
    <p:sldLayoutId id="2147483663" r:id="rId5"/>
    <p:sldLayoutId id="2147483666" r:id="rId6"/>
    <p:sldLayoutId id="2147483669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she-association.org.uk/curriculum-and-resources/resources/programme-study-pshe-education-key-stages-1%E2%80%935" TargetMode="Externa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8.png"/><Relationship Id="rId7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2.png"/><Relationship Id="rId7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png"/><Relationship Id="rId5" Type="http://schemas.openxmlformats.org/officeDocument/2006/relationships/image" Target="../media/image30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slide" Target="slide19.xml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988558" y="6453549"/>
            <a:ext cx="5166881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FFFFF"/>
                </a:solidFill>
                <a:latin typeface="Roboto" panose="020000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PSHE and Citizenship | KS1 | Health and Wellbeing | Safety First | Staying Safe around Strangers | Lesson 4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1051093"/>
            <a:ext cx="1614353" cy="934372"/>
          </a:xfrm>
          <a:prstGeom prst="rect">
            <a:avLst/>
          </a:prstGeom>
        </p:spPr>
      </p:pic>
      <p:sp>
        <p:nvSpPr>
          <p:cNvPr id="6" name="Text Placeholder 16"/>
          <p:cNvSpPr txBox="1">
            <a:spLocks/>
          </p:cNvSpPr>
          <p:nvPr/>
        </p:nvSpPr>
        <p:spPr>
          <a:xfrm>
            <a:off x="971600" y="3199950"/>
            <a:ext cx="7200800" cy="543989"/>
          </a:xfrm>
          <a:prstGeom prst="roundRect">
            <a:avLst>
              <a:gd name="adj" fmla="val 2585"/>
            </a:avLst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Health and Wellbeing | Safety First</a:t>
            </a:r>
          </a:p>
        </p:txBody>
      </p:sp>
      <p:sp>
        <p:nvSpPr>
          <p:cNvPr id="7" name="Title 17"/>
          <p:cNvSpPr txBox="1">
            <a:spLocks/>
          </p:cNvSpPr>
          <p:nvPr/>
        </p:nvSpPr>
        <p:spPr>
          <a:xfrm>
            <a:off x="755650" y="2359034"/>
            <a:ext cx="7632700" cy="655294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PSHE and Citizenship</a:t>
            </a:r>
          </a:p>
        </p:txBody>
      </p:sp>
    </p:spTree>
    <p:extLst>
      <p:ext uri="{BB962C8B-B14F-4D97-AF65-F5344CB8AC3E}">
        <p14:creationId xmlns:p14="http://schemas.microsoft.com/office/powerpoint/2010/main" val="140760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Twinkl" pitchFamily="50" charset="0"/>
              </a:rPr>
              <a:t> I can keep myself safe in different situations with people I 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don’t know.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241046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 I can identify risks in different situations.</a:t>
            </a:r>
          </a:p>
          <a:p>
            <a:r>
              <a:rPr lang="en-GB" dirty="0">
                <a:latin typeface="Twinkl" pitchFamily="50" charset="0"/>
              </a:rPr>
              <a:t> I know what to do if I feel uncomfortable in a situation. </a:t>
            </a:r>
          </a:p>
          <a:p>
            <a:r>
              <a:rPr lang="en-GB" dirty="0">
                <a:latin typeface="Twinkl" pitchFamily="50" charset="0"/>
              </a:rPr>
              <a:t> I understand ways that I can stay safe from strangers online.</a:t>
            </a:r>
          </a:p>
        </p:txBody>
      </p:sp>
      <p:sp>
        <p:nvSpPr>
          <p:cNvPr id="9" name="TextBox 21"/>
          <p:cNvSpPr txBox="1">
            <a:spLocks noChangeArrowheads="1"/>
          </p:cNvSpPr>
          <p:nvPr/>
        </p:nvSpPr>
        <p:spPr bwMode="auto">
          <a:xfrm>
            <a:off x="2375756" y="6247089"/>
            <a:ext cx="4392488" cy="632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GB" sz="800" baseline="30000" dirty="0">
                <a:latin typeface="Roboto" panose="02000000000000000000" pitchFamily="2" charset="0"/>
                <a:cs typeface="Arial" panose="020B0604020202020204" pitchFamily="34" charset="0"/>
              </a:rPr>
              <a:t>This resource is fully in line with the Learning Outcomes and Core Themes outlined in the PSHE Association’s </a:t>
            </a:r>
            <a:r>
              <a:rPr lang="en-GB" sz="800" b="1" u="sng" baseline="30000" dirty="0">
                <a:solidFill>
                  <a:schemeClr val="accent1"/>
                </a:solidFill>
                <a:latin typeface="Roboto" panose="02000000000000000000" pitchFamily="2" charset="0"/>
                <a:cs typeface="Arial" panose="020B0604020202020204" pitchFamily="34" charset="0"/>
                <a:hlinkClick r:id="rId2"/>
              </a:rPr>
              <a:t>Programme of Study</a:t>
            </a:r>
            <a:r>
              <a:rPr lang="en-GB" sz="800" baseline="30000" dirty="0">
                <a:latin typeface="Roboto" panose="02000000000000000000" pitchFamily="2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The Big Questions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close up of a building&#10;&#10;Description automatically generated">
            <a:extLst>
              <a:ext uri="{FF2B5EF4-FFF2-40B4-BE49-F238E27FC236}">
                <a16:creationId xmlns:a16="http://schemas.microsoft.com/office/drawing/2014/main" xmlns="" id="{C9EF406D-8DA7-4453-97B3-4F523F48F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068"/>
            <a:ext cx="9144000" cy="6465864"/>
          </a:xfrm>
          <a:prstGeom prst="rect">
            <a:avLst/>
          </a:prstGeom>
        </p:spPr>
      </p:pic>
      <p:pic>
        <p:nvPicPr>
          <p:cNvPr id="5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xmlns="" id="{B0758915-677D-4118-AF16-C5F1A86859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11417-CAA5-4C88-9251-AB958BA5CF9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276872"/>
            <a:ext cx="2037809" cy="5417840"/>
          </a:xfrm>
          <a:prstGeom prst="rect">
            <a:avLst/>
          </a:prstGeom>
        </p:spPr>
      </p:pic>
      <p:pic>
        <p:nvPicPr>
          <p:cNvPr id="15" name="Picture 14" descr="A picture containing toy, doll&#10;&#10;Description automatically generated">
            <a:extLst>
              <a:ext uri="{FF2B5EF4-FFF2-40B4-BE49-F238E27FC236}">
                <a16:creationId xmlns:a16="http://schemas.microsoft.com/office/drawing/2014/main" xmlns="" id="{9DE73F5E-3AA6-4E5E-8B08-6A675554C5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276872"/>
            <a:ext cx="2102733" cy="5417840"/>
          </a:xfrm>
          <a:prstGeom prst="rect">
            <a:avLst/>
          </a:prstGeom>
        </p:spPr>
      </p:pic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xmlns="" id="{ECF6C3F3-D995-4F85-95F0-4DF0937F485F}"/>
              </a:ext>
            </a:extLst>
          </p:cNvPr>
          <p:cNvSpPr/>
          <p:nvPr/>
        </p:nvSpPr>
        <p:spPr>
          <a:xfrm>
            <a:off x="2202250" y="1053207"/>
            <a:ext cx="3024336" cy="1511697"/>
          </a:xfrm>
          <a:prstGeom prst="wedgeRoundRectCallout">
            <a:avLst>
              <a:gd name="adj1" fmla="val -32486"/>
              <a:gd name="adj2" fmla="val 63130"/>
              <a:gd name="adj3" fmla="val 16667"/>
            </a:avLst>
          </a:prstGeom>
          <a:solidFill>
            <a:srgbClr val="CA095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can I do when I feel unsafe around people I don’t know?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xmlns="" id="{FC95D726-F48A-4AFA-8ED8-468ACAA51262}"/>
              </a:ext>
            </a:extLst>
          </p:cNvPr>
          <p:cNvSpPr/>
          <p:nvPr/>
        </p:nvSpPr>
        <p:spPr>
          <a:xfrm>
            <a:off x="3275856" y="3285455"/>
            <a:ext cx="3024336" cy="1511697"/>
          </a:xfrm>
          <a:prstGeom prst="wedgeRoundRectCallout">
            <a:avLst>
              <a:gd name="adj1" fmla="val 58218"/>
              <a:gd name="adj2" fmla="val 15243"/>
              <a:gd name="adj3" fmla="val 16667"/>
            </a:avLst>
          </a:prstGeom>
          <a:solidFill>
            <a:srgbClr val="85BD3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can I stay safe from strangers when I’m using the Internet?</a:t>
            </a:r>
          </a:p>
        </p:txBody>
      </p:sp>
    </p:spTree>
    <p:extLst>
      <p:ext uri="{BB962C8B-B14F-4D97-AF65-F5344CB8AC3E}">
        <p14:creationId xmlns:p14="http://schemas.microsoft.com/office/powerpoint/2010/main" val="249696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Reconnecting</a:t>
            </a:r>
          </a:p>
        </p:txBody>
      </p:sp>
    </p:spTree>
    <p:extLst>
      <p:ext uri="{BB962C8B-B14F-4D97-AF65-F5344CB8AC3E}">
        <p14:creationId xmlns:p14="http://schemas.microsoft.com/office/powerpoint/2010/main" val="3884373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What Is a Stranger?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D9FA4B8-BB12-4689-9DC3-9F837B2DEC27}"/>
              </a:ext>
            </a:extLst>
          </p:cNvPr>
          <p:cNvSpPr txBox="1"/>
          <p:nvPr/>
        </p:nvSpPr>
        <p:spPr>
          <a:xfrm>
            <a:off x="755650" y="1403484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would you describe a stranger?</a:t>
            </a: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FD8CC03C-D576-4284-A35F-B0BAAB394F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238783"/>
            <a:ext cx="1723407" cy="3970511"/>
          </a:xfrm>
          <a:prstGeom prst="rect">
            <a:avLst/>
          </a:prstGeom>
        </p:spPr>
      </p:pic>
      <p:pic>
        <p:nvPicPr>
          <p:cNvPr id="9" name="Picture 8" descr="A picture containing shirt&#10;&#10;Description automatically generated">
            <a:extLst>
              <a:ext uri="{FF2B5EF4-FFF2-40B4-BE49-F238E27FC236}">
                <a16:creationId xmlns:a16="http://schemas.microsoft.com/office/drawing/2014/main" xmlns="" id="{61A61B82-857F-47C4-BFE2-42E4E477EB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915418"/>
            <a:ext cx="1409207" cy="4365104"/>
          </a:xfrm>
          <a:prstGeom prst="rect">
            <a:avLst/>
          </a:prstGeom>
        </p:spPr>
      </p:pic>
      <p:pic>
        <p:nvPicPr>
          <p:cNvPr id="11" name="Picture 10" descr="A picture containing front, sitting, monitor, table&#10;&#10;Description automatically generated">
            <a:extLst>
              <a:ext uri="{FF2B5EF4-FFF2-40B4-BE49-F238E27FC236}">
                <a16:creationId xmlns:a16="http://schemas.microsoft.com/office/drawing/2014/main" xmlns="" id="{1410180A-6A7D-4014-9EE5-2DCB6C82EB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408" y="1732798"/>
            <a:ext cx="1633064" cy="4538199"/>
          </a:xfrm>
          <a:prstGeom prst="rect">
            <a:avLst/>
          </a:prstGeom>
        </p:spPr>
      </p:pic>
      <p:pic>
        <p:nvPicPr>
          <p:cNvPr id="13" name="Picture 12" descr="A picture containing doll, toy&#10;&#10;Description automatically generated">
            <a:extLst>
              <a:ext uri="{FF2B5EF4-FFF2-40B4-BE49-F238E27FC236}">
                <a16:creationId xmlns:a16="http://schemas.microsoft.com/office/drawing/2014/main" xmlns="" id="{0F6771A0-3187-40BE-B478-E41A7A9301E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071030"/>
            <a:ext cx="2042148" cy="4213684"/>
          </a:xfrm>
          <a:prstGeom prst="rect">
            <a:avLst/>
          </a:prstGeom>
        </p:spPr>
      </p:pic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xmlns="" id="{B106070D-76A5-4FEA-978E-F98EAC7FE6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238783"/>
            <a:ext cx="1421814" cy="4184341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5EEA9928-6380-4209-A0BE-16DC29E8965D}"/>
              </a:ext>
            </a:extLst>
          </p:cNvPr>
          <p:cNvSpPr/>
          <p:nvPr/>
        </p:nvSpPr>
        <p:spPr>
          <a:xfrm>
            <a:off x="1182896" y="5334460"/>
            <a:ext cx="6768678" cy="57606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Anybody that we don’t know well, or at all, is a stranger.</a:t>
            </a:r>
          </a:p>
        </p:txBody>
      </p:sp>
      <p:pic>
        <p:nvPicPr>
          <p:cNvPr id="18" name="Whole Class">
            <a:extLst>
              <a:ext uri="{FF2B5EF4-FFF2-40B4-BE49-F238E27FC236}">
                <a16:creationId xmlns:a16="http://schemas.microsoft.com/office/drawing/2014/main" xmlns="" id="{755E5D81-A734-4B5B-8C81-2DB8A1CBA5B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800" y="5436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934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building next to a window&#10;&#10;Description automatically generated">
            <a:extLst>
              <a:ext uri="{FF2B5EF4-FFF2-40B4-BE49-F238E27FC236}">
                <a16:creationId xmlns:a16="http://schemas.microsoft.com/office/drawing/2014/main" xmlns="" id="{15D84F2E-1016-4E24-B289-625F62D8DF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8" y="1371396"/>
            <a:ext cx="8229604" cy="5081940"/>
          </a:xfrm>
          <a:prstGeom prst="rect">
            <a:avLst/>
          </a:prstGeom>
        </p:spPr>
      </p:pic>
      <p:pic>
        <p:nvPicPr>
          <p:cNvPr id="8" name="Picture 7" descr="A close up&#10;&#10;Description automatically generated">
            <a:extLst>
              <a:ext uri="{FF2B5EF4-FFF2-40B4-BE49-F238E27FC236}">
                <a16:creationId xmlns:a16="http://schemas.microsoft.com/office/drawing/2014/main" xmlns="" id="{32F6B54F-50E2-4513-8FC0-72908EA17E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27"/>
          <a:stretch/>
        </p:blipFill>
        <p:spPr>
          <a:xfrm>
            <a:off x="404857" y="1276660"/>
            <a:ext cx="8339170" cy="5464708"/>
          </a:xfrm>
          <a:prstGeom prst="rect">
            <a:avLst/>
          </a:prstGeom>
        </p:spPr>
      </p:pic>
      <p:pic>
        <p:nvPicPr>
          <p:cNvPr id="6" name="Picture 5" descr="A picture containing building, game, bed, field&#10;&#10;Description automatically generated">
            <a:extLst>
              <a:ext uri="{FF2B5EF4-FFF2-40B4-BE49-F238E27FC236}">
                <a16:creationId xmlns:a16="http://schemas.microsoft.com/office/drawing/2014/main" xmlns="" id="{B4503C54-404C-42C8-A719-C02491D3DE6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1"/>
          <a:stretch/>
        </p:blipFill>
        <p:spPr>
          <a:xfrm>
            <a:off x="399971" y="1057181"/>
            <a:ext cx="8344056" cy="5756195"/>
          </a:xfrm>
          <a:prstGeom prst="rect">
            <a:avLst/>
          </a:prstGeom>
        </p:spPr>
      </p:pic>
      <p:pic>
        <p:nvPicPr>
          <p:cNvPr id="10" name="Picture 9" descr="A close up of a building&#10;&#10;Description automatically generated">
            <a:extLst>
              <a:ext uri="{FF2B5EF4-FFF2-40B4-BE49-F238E27FC236}">
                <a16:creationId xmlns:a16="http://schemas.microsoft.com/office/drawing/2014/main" xmlns="" id="{E49E30A4-E9BF-44F4-A990-EA7AF01677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98" y="844140"/>
            <a:ext cx="8238004" cy="5825220"/>
          </a:xfrm>
          <a:prstGeom prst="rect">
            <a:avLst/>
          </a:prstGeom>
        </p:spPr>
      </p:pic>
      <p:pic>
        <p:nvPicPr>
          <p:cNvPr id="12" name="Picture 11" descr="Water next to the ocean&#10;&#10;Description automatically generated">
            <a:extLst>
              <a:ext uri="{FF2B5EF4-FFF2-40B4-BE49-F238E27FC236}">
                <a16:creationId xmlns:a16="http://schemas.microsoft.com/office/drawing/2014/main" xmlns="" id="{6838ED33-A509-4E5B-BAA4-26954B9C798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888360"/>
            <a:ext cx="8277301" cy="5853008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9BA940A4-4074-48C6-8AAF-083AC2DDACE6}"/>
              </a:ext>
            </a:extLst>
          </p:cNvPr>
          <p:cNvSpPr/>
          <p:nvPr/>
        </p:nvSpPr>
        <p:spPr>
          <a:xfrm>
            <a:off x="323528" y="332656"/>
            <a:ext cx="8496944" cy="1140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xmlns="" id="{1ED5B006-8388-434E-A530-BB3C1943C89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F13753-F1DC-41E5-91A1-EC39435D6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What Is a Stranger?</a:t>
            </a:r>
            <a:endParaRPr lang="en-GB" dirty="0"/>
          </a:p>
        </p:txBody>
      </p:sp>
      <p:pic>
        <p:nvPicPr>
          <p:cNvPr id="16" name="Whole Class">
            <a:extLst>
              <a:ext uri="{FF2B5EF4-FFF2-40B4-BE49-F238E27FC236}">
                <a16:creationId xmlns:a16="http://schemas.microsoft.com/office/drawing/2014/main" xmlns="" id="{6009C356-9724-44EB-917F-D05EEF3392B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800" y="543600"/>
            <a:ext cx="1238498" cy="8640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350172EF-2EEC-4592-9046-BE136D8B36D6}"/>
              </a:ext>
            </a:extLst>
          </p:cNvPr>
          <p:cNvSpPr txBox="1"/>
          <p:nvPr/>
        </p:nvSpPr>
        <p:spPr>
          <a:xfrm>
            <a:off x="755650" y="1403484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 come across strangers in lots of different places. For example: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5671A1E5-0D31-42BB-AFAF-B53E15103F2E}"/>
              </a:ext>
            </a:extLst>
          </p:cNvPr>
          <p:cNvSpPr/>
          <p:nvPr/>
        </p:nvSpPr>
        <p:spPr>
          <a:xfrm>
            <a:off x="323528" y="5498743"/>
            <a:ext cx="2232248" cy="575593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shopping centres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E8FD6A81-553A-4E75-BE51-5E7367B501A1}"/>
              </a:ext>
            </a:extLst>
          </p:cNvPr>
          <p:cNvSpPr/>
          <p:nvPr/>
        </p:nvSpPr>
        <p:spPr>
          <a:xfrm>
            <a:off x="323528" y="5498743"/>
            <a:ext cx="1080120" cy="575593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parks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717278F5-275C-4667-A743-27D136B056A6}"/>
              </a:ext>
            </a:extLst>
          </p:cNvPr>
          <p:cNvSpPr/>
          <p:nvPr/>
        </p:nvSpPr>
        <p:spPr>
          <a:xfrm>
            <a:off x="323528" y="5498743"/>
            <a:ext cx="2160240" cy="575593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swimming pools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5F9698E0-7889-4578-BA4D-D7396B0D7CAF}"/>
              </a:ext>
            </a:extLst>
          </p:cNvPr>
          <p:cNvSpPr/>
          <p:nvPr/>
        </p:nvSpPr>
        <p:spPr>
          <a:xfrm>
            <a:off x="323528" y="5498743"/>
            <a:ext cx="1771822" cy="575593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on the street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90E52506-4B9A-4D20-B6A8-E63B4F629F4A}"/>
              </a:ext>
            </a:extLst>
          </p:cNvPr>
          <p:cNvSpPr/>
          <p:nvPr/>
        </p:nvSpPr>
        <p:spPr>
          <a:xfrm>
            <a:off x="323528" y="5498743"/>
            <a:ext cx="1679367" cy="575593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at the beach 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97A0ECFA-AAF9-47A4-8108-F249756174F3}"/>
              </a:ext>
            </a:extLst>
          </p:cNvPr>
          <p:cNvSpPr/>
          <p:nvPr/>
        </p:nvSpPr>
        <p:spPr>
          <a:xfrm>
            <a:off x="755650" y="5510561"/>
            <a:ext cx="7632700" cy="575593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Or anywhere else we might go, including the place where we live. 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8F499A1A-FE08-42B7-8018-2AEAF9FDA465}"/>
              </a:ext>
            </a:extLst>
          </p:cNvPr>
          <p:cNvSpPr/>
          <p:nvPr/>
        </p:nvSpPr>
        <p:spPr>
          <a:xfrm>
            <a:off x="2450206" y="2646977"/>
            <a:ext cx="4248472" cy="2150175"/>
          </a:xfrm>
          <a:prstGeom prst="roundRect">
            <a:avLst/>
          </a:prstGeom>
          <a:solidFill>
            <a:srgbClr val="F082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Many strangers are kind people but some strangers can be unkind and there is no way of knowing when we first meet someone. Being around strangers can pose different risks.</a:t>
            </a:r>
          </a:p>
        </p:txBody>
      </p:sp>
    </p:spTree>
    <p:extLst>
      <p:ext uri="{BB962C8B-B14F-4D97-AF65-F5344CB8AC3E}">
        <p14:creationId xmlns:p14="http://schemas.microsoft.com/office/powerpoint/2010/main" val="3131266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8" grpId="1"/>
      <p:bldP spid="19" grpId="0" animBg="1"/>
      <p:bldP spid="19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E24C68-1394-4093-89B7-7C4BA5E60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What Is a Stranger?</a:t>
            </a:r>
            <a:endParaRPr lang="en-GB" dirty="0"/>
          </a:p>
        </p:txBody>
      </p:sp>
      <p:pic>
        <p:nvPicPr>
          <p:cNvPr id="4" name="Pairs">
            <a:extLst>
              <a:ext uri="{FF2B5EF4-FFF2-40B4-BE49-F238E27FC236}">
                <a16:creationId xmlns:a16="http://schemas.microsoft.com/office/drawing/2014/main" xmlns="" id="{BF9FCA4B-268A-4852-8EA1-60829BEC1B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250" y="543600"/>
            <a:ext cx="864000" cy="864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F3C7FBA-6DFE-4BE0-A051-94C29F3A2BD2}"/>
              </a:ext>
            </a:extLst>
          </p:cNvPr>
          <p:cNvSpPr txBox="1"/>
          <p:nvPr/>
        </p:nvSpPr>
        <p:spPr>
          <a:xfrm>
            <a:off x="755650" y="1484784"/>
            <a:ext cx="7632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 your pairs, read the </a:t>
            </a:r>
            <a:r>
              <a:rPr lang="en-GB" b="1" dirty="0"/>
              <a:t>Stranger Scenario Discussion Cards</a:t>
            </a:r>
            <a:r>
              <a:rPr lang="en-GB" dirty="0"/>
              <a:t>. Discuss the risk in each scenario and the ways the child could keep themselves safe in each situation.</a:t>
            </a:r>
          </a:p>
        </p:txBody>
      </p:sp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41DCE80D-5269-451B-A1F7-F3E0391856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87" b="51115"/>
          <a:stretch/>
        </p:blipFill>
        <p:spPr>
          <a:xfrm rot="20855001">
            <a:off x="673089" y="2596928"/>
            <a:ext cx="3223117" cy="226248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6B5FEF19-E122-49D8-BC76-04FD8EF0A8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t="51361" r="50695" b="-246"/>
          <a:stretch/>
        </p:blipFill>
        <p:spPr>
          <a:xfrm>
            <a:off x="2771800" y="3212976"/>
            <a:ext cx="3223117" cy="226248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8FC70225-2549-4402-8F30-4161E24985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87" b="51115"/>
          <a:stretch/>
        </p:blipFill>
        <p:spPr>
          <a:xfrm rot="466741">
            <a:off x="5292080" y="3933056"/>
            <a:ext cx="3223117" cy="226248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2546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1DBF7553-EE59-4FDD-B207-D3258A4A2201}"/>
              </a:ext>
            </a:extLst>
          </p:cNvPr>
          <p:cNvSpPr/>
          <p:nvPr/>
        </p:nvSpPr>
        <p:spPr>
          <a:xfrm>
            <a:off x="323528" y="2369194"/>
            <a:ext cx="4536504" cy="771774"/>
          </a:xfrm>
          <a:prstGeom prst="roundRect">
            <a:avLst/>
          </a:prstGeom>
          <a:solidFill>
            <a:srgbClr val="D57E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108000" rtlCol="0" anchor="ctr"/>
          <a:lstStyle/>
          <a:p>
            <a:r>
              <a:rPr lang="en-GB" dirty="0"/>
              <a:t>Never go anywhere on your own with </a:t>
            </a:r>
            <a:br>
              <a:rPr lang="en-GB" dirty="0"/>
            </a:br>
            <a:r>
              <a:rPr lang="en-GB" dirty="0"/>
              <a:t>a stranger.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AD0B5CD8-2AC0-441C-B7EC-EBB34CB97054}"/>
              </a:ext>
            </a:extLst>
          </p:cNvPr>
          <p:cNvSpPr/>
          <p:nvPr/>
        </p:nvSpPr>
        <p:spPr>
          <a:xfrm>
            <a:off x="323528" y="3377306"/>
            <a:ext cx="4536504" cy="771774"/>
          </a:xfrm>
          <a:prstGeom prst="roundRect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108000" rtlCol="0" anchor="ctr"/>
          <a:lstStyle/>
          <a:p>
            <a:r>
              <a:rPr lang="en-GB" dirty="0"/>
              <a:t>Never go to or get into a car with </a:t>
            </a:r>
            <a:br>
              <a:rPr lang="en-GB" dirty="0"/>
            </a:br>
            <a:r>
              <a:rPr lang="en-GB" dirty="0"/>
              <a:t>a stranger.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9ED38A68-3A28-48EE-9C7F-87BE35006E6A}"/>
              </a:ext>
            </a:extLst>
          </p:cNvPr>
          <p:cNvSpPr/>
          <p:nvPr/>
        </p:nvSpPr>
        <p:spPr>
          <a:xfrm>
            <a:off x="323528" y="4381390"/>
            <a:ext cx="4536504" cy="1135842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108000" rtlCol="0" anchor="ctr"/>
          <a:lstStyle/>
          <a:p>
            <a:r>
              <a:rPr lang="en-GB" dirty="0"/>
              <a:t>Always say ‘NO!’ very loudly to anything a stranger asks you to do or if a stranger offers you a gift.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BF56C166-A5BB-49D3-B4D4-813F717CBD47}"/>
              </a:ext>
            </a:extLst>
          </p:cNvPr>
          <p:cNvSpPr/>
          <p:nvPr/>
        </p:nvSpPr>
        <p:spPr>
          <a:xfrm>
            <a:off x="323528" y="2369194"/>
            <a:ext cx="4536504" cy="771774"/>
          </a:xfrm>
          <a:prstGeom prst="roundRect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108000" rtlCol="0" anchor="ctr"/>
          <a:lstStyle/>
          <a:p>
            <a:r>
              <a:rPr lang="en-GB" dirty="0"/>
              <a:t>YELL! It is OK to shout loudly if you feel unsafe around a stranger.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A4D6A23C-9CC6-4396-87C6-F95430962D00}"/>
              </a:ext>
            </a:extLst>
          </p:cNvPr>
          <p:cNvSpPr/>
          <p:nvPr/>
        </p:nvSpPr>
        <p:spPr>
          <a:xfrm>
            <a:off x="323528" y="3298527"/>
            <a:ext cx="4536504" cy="771774"/>
          </a:xfrm>
          <a:prstGeom prst="roundRect">
            <a:avLst/>
          </a:prstGeom>
          <a:solidFill>
            <a:srgbClr val="48B3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108000" rtlCol="0" anchor="ctr"/>
          <a:lstStyle/>
          <a:p>
            <a:r>
              <a:rPr lang="en-GB" dirty="0"/>
              <a:t>RUN! It is OK to run to find a safe grown-up.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165C8A8D-15C9-4A82-AC3B-3EFA4BA40EC6}"/>
              </a:ext>
            </a:extLst>
          </p:cNvPr>
          <p:cNvSpPr/>
          <p:nvPr/>
        </p:nvSpPr>
        <p:spPr>
          <a:xfrm>
            <a:off x="323528" y="4227860"/>
            <a:ext cx="4536504" cy="771774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108000" rtlCol="0" anchor="ctr"/>
          <a:lstStyle/>
          <a:p>
            <a:r>
              <a:rPr lang="en-GB" dirty="0"/>
              <a:t>TELL! Always tell a safe grown-up if you have felt unsafe.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AF8087E9-2161-43A8-B170-378131E32609}"/>
              </a:ext>
            </a:extLst>
          </p:cNvPr>
          <p:cNvSpPr/>
          <p:nvPr/>
        </p:nvSpPr>
        <p:spPr>
          <a:xfrm>
            <a:off x="323528" y="5157192"/>
            <a:ext cx="4536504" cy="771774"/>
          </a:xfrm>
          <a:prstGeom prst="roundRect">
            <a:avLst/>
          </a:prstGeom>
          <a:solidFill>
            <a:srgbClr val="6FB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108000" rtlCol="0" anchor="ctr"/>
          <a:lstStyle/>
          <a:p>
            <a:r>
              <a:rPr lang="en-GB" dirty="0"/>
              <a:t>Find a safer stranger. What could a safer stranger look like?</a:t>
            </a:r>
          </a:p>
        </p:txBody>
      </p:sp>
      <p:pic>
        <p:nvPicPr>
          <p:cNvPr id="16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xmlns="" id="{95AF868A-4200-4866-9E7A-AFC6A5AD7D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E24C68-1394-4093-89B7-7C4BA5E60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What Is a Stranger?</a:t>
            </a:r>
            <a:endParaRPr lang="en-GB" dirty="0"/>
          </a:p>
        </p:txBody>
      </p:sp>
      <p:pic>
        <p:nvPicPr>
          <p:cNvPr id="4" name="Pairs">
            <a:extLst>
              <a:ext uri="{FF2B5EF4-FFF2-40B4-BE49-F238E27FC236}">
                <a16:creationId xmlns:a16="http://schemas.microsoft.com/office/drawing/2014/main" xmlns="" id="{BF9FCA4B-268A-4852-8EA1-60829BEC1B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250" y="543600"/>
            <a:ext cx="864000" cy="864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F3C7FBA-6DFE-4BE0-A051-94C29F3A2BD2}"/>
              </a:ext>
            </a:extLst>
          </p:cNvPr>
          <p:cNvSpPr txBox="1"/>
          <p:nvPr/>
        </p:nvSpPr>
        <p:spPr>
          <a:xfrm>
            <a:off x="755650" y="1484784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If you feel uncomfortable when a stranger is near, there are some rules to remember to stay safe.</a:t>
            </a:r>
          </a:p>
        </p:txBody>
      </p:sp>
      <p:pic>
        <p:nvPicPr>
          <p:cNvPr id="18" name="Picture 17" descr="A picture containing doll, toy, window&#10;&#10;Description automatically generated">
            <a:extLst>
              <a:ext uri="{FF2B5EF4-FFF2-40B4-BE49-F238E27FC236}">
                <a16:creationId xmlns:a16="http://schemas.microsoft.com/office/drawing/2014/main" xmlns="" id="{39EC4515-F93E-40DE-8834-0B86CD47C57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256917"/>
            <a:ext cx="3528521" cy="3830892"/>
          </a:xfrm>
          <a:prstGeom prst="rect">
            <a:avLst/>
          </a:prstGeom>
        </p:spPr>
      </p:pic>
      <p:pic>
        <p:nvPicPr>
          <p:cNvPr id="20" name="Picture 19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1DC635DB-FB11-4E97-A4F3-1B7268D665A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5481" y="2211785"/>
            <a:ext cx="2826769" cy="3717032"/>
          </a:xfrm>
          <a:prstGeom prst="rect">
            <a:avLst/>
          </a:prstGeom>
        </p:spPr>
      </p:pic>
      <p:pic>
        <p:nvPicPr>
          <p:cNvPr id="22" name="Picture 21" descr="A picture containing light&#10;&#10;Description automatically generated">
            <a:extLst>
              <a:ext uri="{FF2B5EF4-FFF2-40B4-BE49-F238E27FC236}">
                <a16:creationId xmlns:a16="http://schemas.microsoft.com/office/drawing/2014/main" xmlns="" id="{DE3C0FEB-7088-4B8A-938D-AD3AFDF4E39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471" y="2492896"/>
            <a:ext cx="1325504" cy="365041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6AD9BCF9-77CC-4596-AD16-B8E2DECF6D9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01494" y="2044257"/>
            <a:ext cx="1794096" cy="420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54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  <p:bldP spid="6" grpId="1" animBg="1"/>
      <p:bldP spid="7" grpId="0" animBg="1"/>
      <p:bldP spid="7" grpId="1" animBg="1"/>
      <p:bldP spid="9" grpId="0" animBg="1"/>
      <p:bldP spid="10" grpId="0" animBg="1"/>
      <p:bldP spid="11" grpId="0" animBg="1"/>
      <p:bldP spid="12" grpId="0" animBg="1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Exploring</a:t>
            </a:r>
          </a:p>
        </p:txBody>
      </p:sp>
    </p:spTree>
    <p:extLst>
      <p:ext uri="{BB962C8B-B14F-4D97-AF65-F5344CB8AC3E}">
        <p14:creationId xmlns:p14="http://schemas.microsoft.com/office/powerpoint/2010/main" val="716910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Safer Strangers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3207AC36-A5E5-49CB-B553-496C707F1DF1}"/>
              </a:ext>
            </a:extLst>
          </p:cNvPr>
          <p:cNvGrpSpPr/>
          <p:nvPr/>
        </p:nvGrpSpPr>
        <p:grpSpPr>
          <a:xfrm>
            <a:off x="755650" y="2204864"/>
            <a:ext cx="7632699" cy="2798595"/>
            <a:chOff x="755650" y="2276872"/>
            <a:chExt cx="7632699" cy="2798595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xmlns="" id="{F7133E3C-B0B7-46D6-8FC3-42B806DC129D}"/>
                </a:ext>
              </a:extLst>
            </p:cNvPr>
            <p:cNvSpPr/>
            <p:nvPr/>
          </p:nvSpPr>
          <p:spPr>
            <a:xfrm>
              <a:off x="755650" y="2636912"/>
              <a:ext cx="4032374" cy="2031289"/>
            </a:xfrm>
            <a:prstGeom prst="roundRect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432000" rtlCol="0" anchor="ctr"/>
            <a:lstStyle/>
            <a:p>
              <a:pPr algn="ctr"/>
              <a:r>
                <a:rPr lang="en-GB" dirty="0"/>
                <a:t>In your group, discuss which people might be ‘safer’ strangers and create a mind map of these people on your </a:t>
              </a:r>
              <a:r>
                <a:rPr lang="en-GB" b="1" dirty="0"/>
                <a:t>Safer Strangers Mind Map Activity Sheet</a:t>
              </a:r>
              <a:r>
                <a:rPr lang="en-GB" dirty="0"/>
                <a:t>. </a:t>
              </a: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736BD928-8319-4200-81F6-9DDBC60122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427985" y="2276872"/>
              <a:ext cx="3960364" cy="2798595"/>
            </a:xfrm>
            <a:prstGeom prst="rect">
              <a:avLst/>
            </a:prstGeom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D0A60EA-008A-483D-A357-F546F738CBCA}"/>
              </a:ext>
            </a:extLst>
          </p:cNvPr>
          <p:cNvSpPr txBox="1"/>
          <p:nvPr/>
        </p:nvSpPr>
        <p:spPr>
          <a:xfrm>
            <a:off x="755650" y="1473201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There are some people whose job it is to keep us safe and they are called ‘safer strangers’.</a:t>
            </a:r>
          </a:p>
        </p:txBody>
      </p:sp>
      <p:pic>
        <p:nvPicPr>
          <p:cNvPr id="7" name="Group Work">
            <a:extLst>
              <a:ext uri="{FF2B5EF4-FFF2-40B4-BE49-F238E27FC236}">
                <a16:creationId xmlns:a16="http://schemas.microsoft.com/office/drawing/2014/main" xmlns="" id="{0137207E-6D58-4BD7-91DE-6BE39326C5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250" y="549275"/>
            <a:ext cx="864000" cy="86400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E2CF68CF-E80E-462E-AA73-802FA20FC222}"/>
              </a:ext>
            </a:extLst>
          </p:cNvPr>
          <p:cNvSpPr/>
          <p:nvPr/>
        </p:nvSpPr>
        <p:spPr>
          <a:xfrm>
            <a:off x="755650" y="5170987"/>
            <a:ext cx="7632700" cy="99431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4000" r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Safer strangers are usually people who do jobs that require them to help people and they often wear a uniform or a badge with their name on.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60A2EA4E-253F-420F-B015-D2AC39692394}"/>
              </a:ext>
            </a:extLst>
          </p:cNvPr>
          <p:cNvSpPr/>
          <p:nvPr/>
        </p:nvSpPr>
        <p:spPr>
          <a:xfrm>
            <a:off x="755650" y="5170987"/>
            <a:ext cx="1152054" cy="994317"/>
          </a:xfrm>
          <a:prstGeom prst="roundRect">
            <a:avLst/>
          </a:prstGeom>
          <a:solidFill>
            <a:srgbClr val="F181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Top Tip!</a:t>
            </a:r>
          </a:p>
        </p:txBody>
      </p:sp>
    </p:spTree>
    <p:extLst>
      <p:ext uri="{BB962C8B-B14F-4D97-AF65-F5344CB8AC3E}">
        <p14:creationId xmlns:p14="http://schemas.microsoft.com/office/powerpoint/2010/main" val="3317818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653" y="2140182"/>
            <a:ext cx="2293243" cy="42210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97" y="2312547"/>
            <a:ext cx="2084722" cy="404872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202" y="2139425"/>
            <a:ext cx="1489951" cy="42419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Safer Strangers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D0A60EA-008A-483D-A357-F546F738CBCA}"/>
              </a:ext>
            </a:extLst>
          </p:cNvPr>
          <p:cNvSpPr txBox="1"/>
          <p:nvPr/>
        </p:nvSpPr>
        <p:spPr>
          <a:xfrm>
            <a:off x="755650" y="1473201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Safer strangers are people whose job it is to keep people safe. They are strangers who you </a:t>
            </a:r>
            <a:r>
              <a:rPr lang="en-GB" b="1" dirty="0"/>
              <a:t>can</a:t>
            </a:r>
            <a:r>
              <a:rPr lang="en-GB" dirty="0"/>
              <a:t> talk to and they will help you if you feel unsafe.</a:t>
            </a:r>
          </a:p>
        </p:txBody>
      </p:sp>
      <p:pic>
        <p:nvPicPr>
          <p:cNvPr id="7" name="Group Work">
            <a:extLst>
              <a:ext uri="{FF2B5EF4-FFF2-40B4-BE49-F238E27FC236}">
                <a16:creationId xmlns:a16="http://schemas.microsoft.com/office/drawing/2014/main" xmlns="" id="{0137207E-6D58-4BD7-91DE-6BE39326C5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250" y="549275"/>
            <a:ext cx="864000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959" y="2147024"/>
            <a:ext cx="1633988" cy="434442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903" y="2126229"/>
            <a:ext cx="1624050" cy="4513149"/>
          </a:xfrm>
          <a:prstGeom prst="rect">
            <a:avLst/>
          </a:prstGeom>
        </p:spPr>
      </p:pic>
      <p:pic>
        <p:nvPicPr>
          <p:cNvPr id="20" name="Picture 19" descr="A picture containing shirt&#10;&#10;Description automatically generated">
            <a:extLst>
              <a:ext uri="{FF2B5EF4-FFF2-40B4-BE49-F238E27FC236}">
                <a16:creationId xmlns:a16="http://schemas.microsoft.com/office/drawing/2014/main" xmlns="" id="{03647DE9-FC7A-4EFD-B5B0-A5844E5CE6D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983927"/>
            <a:ext cx="1865110" cy="3430429"/>
          </a:xfrm>
          <a:prstGeom prst="rect">
            <a:avLst/>
          </a:prstGeom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D8830C30-35B1-4A0D-A65B-31661AD72C6C}"/>
              </a:ext>
            </a:extLst>
          </p:cNvPr>
          <p:cNvSpPr/>
          <p:nvPr/>
        </p:nvSpPr>
        <p:spPr>
          <a:xfrm>
            <a:off x="755650" y="5085184"/>
            <a:ext cx="7632700" cy="792088"/>
          </a:xfrm>
          <a:prstGeom prst="roundRect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You can ask these people for help if you ever find yourself in an </a:t>
            </a:r>
            <a:br>
              <a:rPr lang="en-GB" dirty="0"/>
            </a:br>
            <a:r>
              <a:rPr lang="en-GB" dirty="0"/>
              <a:t>unsafe situation.</a:t>
            </a:r>
          </a:p>
        </p:txBody>
      </p:sp>
    </p:spTree>
    <p:extLst>
      <p:ext uri="{BB962C8B-B14F-4D97-AF65-F5344CB8AC3E}">
        <p14:creationId xmlns:p14="http://schemas.microsoft.com/office/powerpoint/2010/main" val="3468721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1BC8A88-E5B3-4190-87FB-71D3A2A87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Hidden Strangers</a:t>
            </a:r>
          </a:p>
        </p:txBody>
      </p:sp>
      <p:pic>
        <p:nvPicPr>
          <p:cNvPr id="4" name="Whole Class">
            <a:extLst>
              <a:ext uri="{FF2B5EF4-FFF2-40B4-BE49-F238E27FC236}">
                <a16:creationId xmlns:a16="http://schemas.microsoft.com/office/drawing/2014/main" xmlns="" id="{AF2DB80B-591B-40F9-8956-5ACE0BA3B8B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800" y="543600"/>
            <a:ext cx="1238498" cy="864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338D13A-1428-42DE-B07C-21A923BF05AB}"/>
              </a:ext>
            </a:extLst>
          </p:cNvPr>
          <p:cNvSpPr txBox="1"/>
          <p:nvPr/>
        </p:nvSpPr>
        <p:spPr>
          <a:xfrm>
            <a:off x="755650" y="1484784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pc="-30" dirty="0"/>
              <a:t>Earlier, we talked about places where we might meet strangers, such as a shopping centre, the park, a swimming pool, on the street or at the beach.</a:t>
            </a:r>
          </a:p>
        </p:txBody>
      </p:sp>
      <p:pic>
        <p:nvPicPr>
          <p:cNvPr id="7" name="Picture 6" descr="A picture containing doll, drawing&#10;&#10;Description automatically generated">
            <a:extLst>
              <a:ext uri="{FF2B5EF4-FFF2-40B4-BE49-F238E27FC236}">
                <a16:creationId xmlns:a16="http://schemas.microsoft.com/office/drawing/2014/main" xmlns="" id="{F4B8C252-3AAF-419D-96EE-01FD820B6F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28"/>
          <a:stretch/>
        </p:blipFill>
        <p:spPr>
          <a:xfrm>
            <a:off x="1331640" y="2348881"/>
            <a:ext cx="2232248" cy="4509120"/>
          </a:xfrm>
          <a:prstGeom prst="rect">
            <a:avLst/>
          </a:prstGeom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xmlns="" id="{ADCBCC6C-023A-4140-9479-B8A639326AC2}"/>
              </a:ext>
            </a:extLst>
          </p:cNvPr>
          <p:cNvSpPr/>
          <p:nvPr/>
        </p:nvSpPr>
        <p:spPr>
          <a:xfrm>
            <a:off x="4283968" y="2916400"/>
            <a:ext cx="3024336" cy="1656184"/>
          </a:xfrm>
          <a:prstGeom prst="wedgeRoundRectCallout">
            <a:avLst>
              <a:gd name="adj1" fmla="val -58021"/>
              <a:gd name="adj2" fmla="val 16491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suggest anywhere else that we might meet strangers?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E51F2DE-1864-4232-A2DC-D3117D32E414}"/>
              </a:ext>
            </a:extLst>
          </p:cNvPr>
          <p:cNvSpPr txBox="1"/>
          <p:nvPr/>
        </p:nvSpPr>
        <p:spPr>
          <a:xfrm>
            <a:off x="755650" y="1486525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 Internet is a different place where we might meet strangers, especially as you get older and use more online games and social media. </a:t>
            </a:r>
            <a:endParaRPr lang="en-GB" spc="-30" dirty="0"/>
          </a:p>
        </p:txBody>
      </p:sp>
      <p:pic>
        <p:nvPicPr>
          <p:cNvPr id="11" name="Picture 10" descr="A desktop computer monitor sitting on top of a table&#10;&#10;Description automatically generated">
            <a:extLst>
              <a:ext uri="{FF2B5EF4-FFF2-40B4-BE49-F238E27FC236}">
                <a16:creationId xmlns:a16="http://schemas.microsoft.com/office/drawing/2014/main" xmlns="" id="{557E29B8-60E5-45A1-9425-74DDFAA089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848" y="2853407"/>
            <a:ext cx="4225402" cy="2879849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75B3AA66-9360-4014-BADF-4CE8BACD711F}"/>
              </a:ext>
            </a:extLst>
          </p:cNvPr>
          <p:cNvSpPr/>
          <p:nvPr/>
        </p:nvSpPr>
        <p:spPr>
          <a:xfrm>
            <a:off x="755650" y="2420888"/>
            <a:ext cx="3312294" cy="1080120"/>
          </a:xfrm>
          <a:prstGeom prst="roundRect">
            <a:avLst/>
          </a:prstGeom>
          <a:solidFill>
            <a:srgbClr val="EF82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might it be different meeting strangers online rather than in person?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4FDB13A8-B0E4-463C-ACCA-484764EBE3EC}"/>
              </a:ext>
            </a:extLst>
          </p:cNvPr>
          <p:cNvSpPr/>
          <p:nvPr/>
        </p:nvSpPr>
        <p:spPr>
          <a:xfrm>
            <a:off x="755650" y="3744492"/>
            <a:ext cx="3312294" cy="198876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When we meet people online, these people are still strangers and the true identity of these strangers is hidden because we can’t actually see them.</a:t>
            </a:r>
          </a:p>
        </p:txBody>
      </p:sp>
    </p:spTree>
    <p:extLst>
      <p:ext uri="{BB962C8B-B14F-4D97-AF65-F5344CB8AC3E}">
        <p14:creationId xmlns:p14="http://schemas.microsoft.com/office/powerpoint/2010/main" val="4032614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8" grpId="0" animBg="1"/>
      <p:bldP spid="8" grpId="1" animBg="1"/>
      <p:bldP spid="9" grpId="0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1DBF7553-EE59-4FDD-B207-D3258A4A2201}"/>
              </a:ext>
            </a:extLst>
          </p:cNvPr>
          <p:cNvSpPr/>
          <p:nvPr/>
        </p:nvSpPr>
        <p:spPr>
          <a:xfrm>
            <a:off x="251520" y="2009153"/>
            <a:ext cx="4896544" cy="1347839"/>
          </a:xfrm>
          <a:prstGeom prst="roundRect">
            <a:avLst/>
          </a:prstGeom>
          <a:solidFill>
            <a:srgbClr val="D57E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108000" rtlCol="0" anchor="ctr"/>
          <a:lstStyle/>
          <a:p>
            <a:r>
              <a:rPr lang="en-GB" dirty="0"/>
              <a:t>Always ask a trusted grown-up, like a parent, carer or teacher, for permission to go online and make sure they are near in case you need them.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AD0B5CD8-2AC0-441C-B7EC-EBB34CB97054}"/>
              </a:ext>
            </a:extLst>
          </p:cNvPr>
          <p:cNvSpPr/>
          <p:nvPr/>
        </p:nvSpPr>
        <p:spPr>
          <a:xfrm>
            <a:off x="251520" y="3593330"/>
            <a:ext cx="4896544" cy="771774"/>
          </a:xfrm>
          <a:prstGeom prst="roundRect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108000" rtlCol="0" anchor="ctr"/>
          <a:lstStyle/>
          <a:p>
            <a:r>
              <a:rPr lang="en-GB" dirty="0"/>
              <a:t>Keep personal information (name, address, school, username, password) private.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9ED38A68-3A28-48EE-9C7F-87BE35006E6A}"/>
              </a:ext>
            </a:extLst>
          </p:cNvPr>
          <p:cNvSpPr/>
          <p:nvPr/>
        </p:nvSpPr>
        <p:spPr>
          <a:xfrm>
            <a:off x="251520" y="4597414"/>
            <a:ext cx="4896544" cy="1351866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108000" rtlCol="0" anchor="ctr"/>
          <a:lstStyle/>
          <a:p>
            <a:r>
              <a:rPr lang="en-GB" dirty="0"/>
              <a:t>Never arrange to meet someone that you have met on the Internet, even if you think you know them really well or if they seem nice.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BF56C166-A5BB-49D3-B4D4-813F717CBD47}"/>
              </a:ext>
            </a:extLst>
          </p:cNvPr>
          <p:cNvSpPr/>
          <p:nvPr/>
        </p:nvSpPr>
        <p:spPr>
          <a:xfrm>
            <a:off x="251520" y="2636912"/>
            <a:ext cx="4896544" cy="987798"/>
          </a:xfrm>
          <a:prstGeom prst="roundRect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108000" rtlCol="0" anchor="ctr"/>
          <a:lstStyle/>
          <a:p>
            <a:r>
              <a:rPr lang="en-GB" dirty="0"/>
              <a:t>Never share pictures of yourself with a person that you don’t know or you </a:t>
            </a:r>
            <a:br>
              <a:rPr lang="en-GB" dirty="0"/>
            </a:br>
            <a:r>
              <a:rPr lang="en-GB" dirty="0"/>
              <a:t>haven’t met.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A4D6A23C-9CC6-4396-87C6-F95430962D00}"/>
              </a:ext>
            </a:extLst>
          </p:cNvPr>
          <p:cNvSpPr/>
          <p:nvPr/>
        </p:nvSpPr>
        <p:spPr>
          <a:xfrm>
            <a:off x="251520" y="3926284"/>
            <a:ext cx="4896544" cy="1138586"/>
          </a:xfrm>
          <a:prstGeom prst="roundRect">
            <a:avLst/>
          </a:prstGeom>
          <a:solidFill>
            <a:srgbClr val="48B3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108000" rtlCol="0" anchor="ctr"/>
          <a:lstStyle/>
          <a:p>
            <a:r>
              <a:rPr lang="en-GB" dirty="0"/>
              <a:t>Always tell a trusted grown-up if anybody asks you to say or do something that makes you feel uncomfortable.</a:t>
            </a:r>
          </a:p>
        </p:txBody>
      </p:sp>
      <p:pic>
        <p:nvPicPr>
          <p:cNvPr id="16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xmlns="" id="{95AF868A-4200-4866-9E7A-AFC6A5AD7D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E24C68-1394-4093-89B7-7C4BA5E60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Hidden Strangers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F3C7FBA-6DFE-4BE0-A051-94C29F3A2BD2}"/>
              </a:ext>
            </a:extLst>
          </p:cNvPr>
          <p:cNvSpPr txBox="1"/>
          <p:nvPr/>
        </p:nvSpPr>
        <p:spPr>
          <a:xfrm>
            <a:off x="755650" y="1484784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pc="-20" dirty="0"/>
              <a:t>There are some rules we must follow in order to keep ourselves safe online.</a:t>
            </a:r>
          </a:p>
        </p:txBody>
      </p:sp>
      <p:pic>
        <p:nvPicPr>
          <p:cNvPr id="8" name="Whole Class">
            <a:extLst>
              <a:ext uri="{FF2B5EF4-FFF2-40B4-BE49-F238E27FC236}">
                <a16:creationId xmlns:a16="http://schemas.microsoft.com/office/drawing/2014/main" xmlns="" id="{EA437B40-CF03-4D33-A165-4B63908B3B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800" y="543600"/>
            <a:ext cx="1238498" cy="864000"/>
          </a:xfrm>
          <a:prstGeom prst="rect">
            <a:avLst/>
          </a:prstGeom>
        </p:spPr>
      </p:pic>
      <p:pic>
        <p:nvPicPr>
          <p:cNvPr id="15" name="Picture 14" descr="A close up of a mask&#10;&#10;Description automatically generated">
            <a:extLst>
              <a:ext uri="{FF2B5EF4-FFF2-40B4-BE49-F238E27FC236}">
                <a16:creationId xmlns:a16="http://schemas.microsoft.com/office/drawing/2014/main" xmlns="" id="{093D8911-07D0-4F48-B6F4-CA31FDDA95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748" y="1934653"/>
            <a:ext cx="1972688" cy="4455938"/>
          </a:xfrm>
          <a:prstGeom prst="rect">
            <a:avLst/>
          </a:prstGeom>
        </p:spPr>
      </p:pic>
      <p:pic>
        <p:nvPicPr>
          <p:cNvPr id="21" name="Picture 20" descr="A picture containing doll, food, mug, window&#10;&#10;Description automatically generated">
            <a:extLst>
              <a:ext uri="{FF2B5EF4-FFF2-40B4-BE49-F238E27FC236}">
                <a16:creationId xmlns:a16="http://schemas.microsoft.com/office/drawing/2014/main" xmlns="" id="{1BD66F24-BA90-4C29-BB07-0886B5ABC28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325"/>
          <a:stretch/>
        </p:blipFill>
        <p:spPr>
          <a:xfrm>
            <a:off x="5004048" y="1891310"/>
            <a:ext cx="3222340" cy="4343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265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  <p:bldP spid="6" grpId="1" animBg="1"/>
      <p:bldP spid="7" grpId="0" animBg="1"/>
      <p:bldP spid="7" grpId="1" animBg="1"/>
      <p:bldP spid="9" grpId="0" animBg="1"/>
      <p:bldP spid="10" grpId="0" animBg="1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building&#10;&#10;Description automatically generated">
            <a:extLst>
              <a:ext uri="{FF2B5EF4-FFF2-40B4-BE49-F238E27FC236}">
                <a16:creationId xmlns:a16="http://schemas.microsoft.com/office/drawing/2014/main" xmlns="" id="{0CD2D09A-106A-480F-BEFD-E8499A51D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068"/>
            <a:ext cx="9144000" cy="6465864"/>
          </a:xfrm>
          <a:prstGeom prst="rect">
            <a:avLst/>
          </a:prstGeom>
        </p:spPr>
      </p:pic>
      <p:pic>
        <p:nvPicPr>
          <p:cNvPr id="12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xmlns="" id="{F3FFB0FC-2C71-40D8-9BBA-59F47A569A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1893672" y="3861047"/>
            <a:ext cx="1786016" cy="1786016"/>
            <a:chOff x="4788025" y="4522833"/>
            <a:chExt cx="1569992" cy="1569992"/>
          </a:xfrm>
        </p:grpSpPr>
        <p:sp>
          <p:nvSpPr>
            <p:cNvPr id="4" name="Oval 3">
              <a:hlinkClick r:id="rId4" action="ppaction://hlinksldjump"/>
            </p:cNvPr>
            <p:cNvSpPr/>
            <p:nvPr/>
          </p:nvSpPr>
          <p:spPr>
            <a:xfrm>
              <a:off x="4788025" y="4522833"/>
              <a:ext cx="1569992" cy="1569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5" name="Rectangle 4">
              <a:hlinkClick r:id="rId4" action="ppaction://hlinksldjump"/>
            </p:cNvPr>
            <p:cNvSpPr/>
            <p:nvPr/>
          </p:nvSpPr>
          <p:spPr>
            <a:xfrm>
              <a:off x="4788025" y="5184718"/>
              <a:ext cx="156999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Consolidating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464314" y="3861047"/>
            <a:ext cx="1794308" cy="1786016"/>
            <a:chOff x="6574042" y="4512842"/>
            <a:chExt cx="1577281" cy="1569992"/>
          </a:xfrm>
        </p:grpSpPr>
        <p:sp>
          <p:nvSpPr>
            <p:cNvPr id="7" name="Oval 6">
              <a:hlinkClick r:id="rId5" action="ppaction://hlinksldjump"/>
            </p:cNvPr>
            <p:cNvSpPr/>
            <p:nvPr/>
          </p:nvSpPr>
          <p:spPr>
            <a:xfrm>
              <a:off x="6574042" y="4512842"/>
              <a:ext cx="1569992" cy="1569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8" name="Rectangle 7">
              <a:hlinkClick r:id="rId5" action="ppaction://hlinksldjump"/>
            </p:cNvPr>
            <p:cNvSpPr/>
            <p:nvPr/>
          </p:nvSpPr>
          <p:spPr>
            <a:xfrm>
              <a:off x="6581331" y="5184718"/>
              <a:ext cx="156999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Reflecting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494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Consolidating</a:t>
            </a:r>
          </a:p>
        </p:txBody>
      </p:sp>
    </p:spTree>
    <p:extLst>
      <p:ext uri="{BB962C8B-B14F-4D97-AF65-F5344CB8AC3E}">
        <p14:creationId xmlns:p14="http://schemas.microsoft.com/office/powerpoint/2010/main" val="39782993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Top Tips</a:t>
            </a:r>
          </a:p>
        </p:txBody>
      </p:sp>
      <p:pic>
        <p:nvPicPr>
          <p:cNvPr id="4" name="Individual Work">
            <a:extLst>
              <a:ext uri="{FF2B5EF4-FFF2-40B4-BE49-F238E27FC236}">
                <a16:creationId xmlns:a16="http://schemas.microsoft.com/office/drawing/2014/main" xmlns="" id="{55C8E153-D2BE-4782-BF15-4682CDBCFF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250" y="549275"/>
            <a:ext cx="864000" cy="864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D694E46-E6F9-48A8-BD72-A344DB50834D}"/>
              </a:ext>
            </a:extLst>
          </p:cNvPr>
          <p:cNvSpPr txBox="1"/>
          <p:nvPr/>
        </p:nvSpPr>
        <p:spPr>
          <a:xfrm>
            <a:off x="755650" y="1412776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 rules for keeping safe online might be easier to remember if there was a picture to go with each rule.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167D9A96-CB3B-429C-AD4E-43928E83CE4D}"/>
              </a:ext>
            </a:extLst>
          </p:cNvPr>
          <p:cNvSpPr/>
          <p:nvPr/>
        </p:nvSpPr>
        <p:spPr>
          <a:xfrm>
            <a:off x="3923928" y="3111632"/>
            <a:ext cx="3528392" cy="2099815"/>
          </a:xfrm>
          <a:prstGeom prst="roundRect">
            <a:avLst/>
          </a:prstGeom>
          <a:solidFill>
            <a:srgbClr val="F181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/>
            <a:r>
              <a:rPr lang="en-GB" dirty="0"/>
              <a:t>On the </a:t>
            </a:r>
            <a:r>
              <a:rPr lang="en-GB" b="1" dirty="0"/>
              <a:t>Top Tips Activity Sheet</a:t>
            </a:r>
            <a:r>
              <a:rPr lang="en-GB" dirty="0"/>
              <a:t>, draw a picture for each rule to help us to remember them.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F00A9250-FE6F-4509-8D1A-4CF37A625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47664" y="2204864"/>
            <a:ext cx="2747430" cy="3887961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38810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Reflecting</a:t>
            </a:r>
          </a:p>
        </p:txBody>
      </p:sp>
    </p:spTree>
    <p:extLst>
      <p:ext uri="{BB962C8B-B14F-4D97-AF65-F5344CB8AC3E}">
        <p14:creationId xmlns:p14="http://schemas.microsoft.com/office/powerpoint/2010/main" val="40430014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Ins="936000"/>
          <a:lstStyle/>
          <a:p>
            <a:r>
              <a:rPr lang="en-GB" sz="3600" dirty="0">
                <a:latin typeface="Twinkl" pitchFamily="2" charset="0"/>
              </a:rPr>
              <a:t>Staying Safe Around Strangers</a:t>
            </a:r>
          </a:p>
        </p:txBody>
      </p:sp>
      <p:pic>
        <p:nvPicPr>
          <p:cNvPr id="4" name="Whole Class">
            <a:extLst>
              <a:ext uri="{FF2B5EF4-FFF2-40B4-BE49-F238E27FC236}">
                <a16:creationId xmlns:a16="http://schemas.microsoft.com/office/drawing/2014/main" xmlns="" id="{439E6BF5-E237-4AE3-97C1-9AA9927342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800" y="543600"/>
            <a:ext cx="1238498" cy="864000"/>
          </a:xfrm>
          <a:prstGeom prst="rect">
            <a:avLst/>
          </a:prstGeom>
        </p:spPr>
      </p:pic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xmlns="" id="{7EBD693B-09F7-47A6-8C9E-495918866A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222701"/>
            <a:ext cx="2232248" cy="287870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039BEF3-4D9B-4A1D-8469-91617599F091}"/>
              </a:ext>
            </a:extLst>
          </p:cNvPr>
          <p:cNvSpPr txBox="1"/>
          <p:nvPr/>
        </p:nvSpPr>
        <p:spPr>
          <a:xfrm>
            <a:off x="755650" y="1484784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 today’s lesson, we have learnt a lot about staying safe.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6EFD1734-164A-4D71-84F3-4138EA37D7BC}"/>
              </a:ext>
            </a:extLst>
          </p:cNvPr>
          <p:cNvSpPr/>
          <p:nvPr/>
        </p:nvSpPr>
        <p:spPr>
          <a:xfrm>
            <a:off x="755650" y="2132856"/>
            <a:ext cx="7632700" cy="864096"/>
          </a:xfrm>
          <a:prstGeom prst="roundRect">
            <a:avLst/>
          </a:prstGeom>
          <a:solidFill>
            <a:srgbClr val="F181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We know that there are risks when we’re out and about around strangers and that there are rules we must follow to keep us safe.</a:t>
            </a:r>
            <a:endParaRPr lang="en-GB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728F6F99-2389-4745-AC19-5D58E990A67F}"/>
              </a:ext>
            </a:extLst>
          </p:cNvPr>
          <p:cNvSpPr/>
          <p:nvPr/>
        </p:nvSpPr>
        <p:spPr>
          <a:xfrm>
            <a:off x="750885" y="3206257"/>
            <a:ext cx="7632700" cy="864096"/>
          </a:xfrm>
          <a:prstGeom prst="roundRect">
            <a:avLst/>
          </a:prstGeom>
          <a:solidFill>
            <a:srgbClr val="F181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 also know that we might meet strangers online and that there are rules we must follow to keep us safe.</a:t>
            </a: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xmlns="" id="{5D6F8850-C8FF-4545-960E-94867A4EFBAF}"/>
              </a:ext>
            </a:extLst>
          </p:cNvPr>
          <p:cNvSpPr/>
          <p:nvPr/>
        </p:nvSpPr>
        <p:spPr>
          <a:xfrm>
            <a:off x="1403648" y="4437112"/>
            <a:ext cx="4320480" cy="1366297"/>
          </a:xfrm>
          <a:prstGeom prst="wedgeRoundRectCallout">
            <a:avLst>
              <a:gd name="adj1" fmla="val 55281"/>
              <a:gd name="adj2" fmla="val 15836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If you were asked to choose just one rule about staying safe around strangers, to share with someone else, which would you choose?</a:t>
            </a:r>
          </a:p>
        </p:txBody>
      </p:sp>
    </p:spTree>
    <p:extLst>
      <p:ext uri="{BB962C8B-B14F-4D97-AF65-F5344CB8AC3E}">
        <p14:creationId xmlns:p14="http://schemas.microsoft.com/office/powerpoint/2010/main" val="4053220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The Big Questions</a:t>
            </a:r>
          </a:p>
        </p:txBody>
      </p:sp>
    </p:spTree>
    <p:extLst>
      <p:ext uri="{BB962C8B-B14F-4D97-AF65-F5344CB8AC3E}">
        <p14:creationId xmlns:p14="http://schemas.microsoft.com/office/powerpoint/2010/main" val="914654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close up of a building&#10;&#10;Description automatically generated">
            <a:extLst>
              <a:ext uri="{FF2B5EF4-FFF2-40B4-BE49-F238E27FC236}">
                <a16:creationId xmlns:a16="http://schemas.microsoft.com/office/drawing/2014/main" xmlns="" id="{C9EF406D-8DA7-4453-97B3-4F523F48F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068"/>
            <a:ext cx="9144000" cy="6465864"/>
          </a:xfrm>
          <a:prstGeom prst="rect">
            <a:avLst/>
          </a:prstGeom>
        </p:spPr>
      </p:pic>
      <p:pic>
        <p:nvPicPr>
          <p:cNvPr id="5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xmlns="" id="{B0758915-677D-4118-AF16-C5F1A86859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11417-CAA5-4C88-9251-AB958BA5CF9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276872"/>
            <a:ext cx="2037809" cy="5417840"/>
          </a:xfrm>
          <a:prstGeom prst="rect">
            <a:avLst/>
          </a:prstGeom>
        </p:spPr>
      </p:pic>
      <p:pic>
        <p:nvPicPr>
          <p:cNvPr id="15" name="Picture 14" descr="A picture containing toy, doll&#10;&#10;Description automatically generated">
            <a:extLst>
              <a:ext uri="{FF2B5EF4-FFF2-40B4-BE49-F238E27FC236}">
                <a16:creationId xmlns:a16="http://schemas.microsoft.com/office/drawing/2014/main" xmlns="" id="{9DE73F5E-3AA6-4E5E-8B08-6A675554C5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276872"/>
            <a:ext cx="2102733" cy="5417840"/>
          </a:xfrm>
          <a:prstGeom prst="rect">
            <a:avLst/>
          </a:prstGeom>
        </p:spPr>
      </p:pic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xmlns="" id="{ECF6C3F3-D995-4F85-95F0-4DF0937F485F}"/>
              </a:ext>
            </a:extLst>
          </p:cNvPr>
          <p:cNvSpPr/>
          <p:nvPr/>
        </p:nvSpPr>
        <p:spPr>
          <a:xfrm>
            <a:off x="2202250" y="1053207"/>
            <a:ext cx="3024336" cy="1511697"/>
          </a:xfrm>
          <a:prstGeom prst="wedgeRoundRectCallout">
            <a:avLst>
              <a:gd name="adj1" fmla="val -32486"/>
              <a:gd name="adj2" fmla="val 63130"/>
              <a:gd name="adj3" fmla="val 16667"/>
            </a:avLst>
          </a:prstGeom>
          <a:solidFill>
            <a:srgbClr val="CA095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can I do when I feel unsafe around people I don’t know?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xmlns="" id="{FC95D726-F48A-4AFA-8ED8-468ACAA51262}"/>
              </a:ext>
            </a:extLst>
          </p:cNvPr>
          <p:cNvSpPr/>
          <p:nvPr/>
        </p:nvSpPr>
        <p:spPr>
          <a:xfrm>
            <a:off x="3275856" y="3285455"/>
            <a:ext cx="3024336" cy="1511697"/>
          </a:xfrm>
          <a:prstGeom prst="wedgeRoundRectCallout">
            <a:avLst>
              <a:gd name="adj1" fmla="val 58218"/>
              <a:gd name="adj2" fmla="val 15243"/>
              <a:gd name="adj3" fmla="val 16667"/>
            </a:avLst>
          </a:prstGeom>
          <a:solidFill>
            <a:srgbClr val="85BD3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can I stay safe from strangers when I’m using the Internet?</a:t>
            </a:r>
          </a:p>
        </p:txBody>
      </p:sp>
    </p:spTree>
    <p:extLst>
      <p:ext uri="{BB962C8B-B14F-4D97-AF65-F5344CB8AC3E}">
        <p14:creationId xmlns:p14="http://schemas.microsoft.com/office/powerpoint/2010/main" val="1902029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Twinkl" pitchFamily="50" charset="0"/>
              </a:rPr>
              <a:t> I can keep myself safe in different situations with people I 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don’t know.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241046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 I can identify risks in different situations.</a:t>
            </a:r>
          </a:p>
          <a:p>
            <a:r>
              <a:rPr lang="en-GB" dirty="0">
                <a:latin typeface="Twinkl" pitchFamily="50" charset="0"/>
              </a:rPr>
              <a:t> I know what to do if I feel uncomfortable in a situation. </a:t>
            </a:r>
          </a:p>
          <a:p>
            <a:r>
              <a:rPr lang="en-GB" dirty="0">
                <a:latin typeface="Twinkl" pitchFamily="50" charset="0"/>
              </a:rPr>
              <a:t> I understand ways that I can stay safe from strangers online.</a:t>
            </a:r>
          </a:p>
        </p:txBody>
      </p:sp>
    </p:spTree>
    <p:extLst>
      <p:ext uri="{BB962C8B-B14F-4D97-AF65-F5344CB8AC3E}">
        <p14:creationId xmlns:p14="http://schemas.microsoft.com/office/powerpoint/2010/main" val="26613464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Staying Safe Around Strangers Lesson Presentation" id="{34288143-98E1-4C68-ABF9-7923137787E7}" vid="{A1A7F62E-1A04-46FC-8EC3-0332DAAC651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8F14034-0000-41FC-81BA-8C90C7A19F51}"/>
</file>

<file path=customXml/itemProps2.xml><?xml version="1.0" encoding="utf-8"?>
<ds:datastoreItem xmlns:ds="http://schemas.openxmlformats.org/officeDocument/2006/customXml" ds:itemID="{8C2AEC26-16C0-4C7E-BCF2-212D1561BE3E}"/>
</file>

<file path=customXml/itemProps3.xml><?xml version="1.0" encoding="utf-8"?>
<ds:datastoreItem xmlns:ds="http://schemas.openxmlformats.org/officeDocument/2006/customXml" ds:itemID="{3E7F5D9D-A9B4-436C-971F-447F36318C33}"/>
</file>

<file path=docProps/app.xml><?xml version="1.0" encoding="utf-8"?>
<Properties xmlns="http://schemas.openxmlformats.org/officeDocument/2006/extended-properties" xmlns:vt="http://schemas.openxmlformats.org/officeDocument/2006/docPropsVTypes">
  <Template>Staying Safe Around Strangers Lesson Presentation</Template>
  <TotalTime>35</TotalTime>
  <Words>983</Words>
  <Application>Microsoft Office PowerPoint</Application>
  <PresentationFormat>On-screen Show (4:3)</PresentationFormat>
  <Paragraphs>84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Calibri</vt:lpstr>
      <vt:lpstr>Twinkl</vt:lpstr>
      <vt:lpstr>Roboto</vt:lpstr>
      <vt:lpstr>Sassoon Infant Rg</vt:lpstr>
      <vt:lpstr>Arial</vt:lpstr>
      <vt:lpstr>Office Theme</vt:lpstr>
      <vt:lpstr>PowerPoint Presentation</vt:lpstr>
      <vt:lpstr>PowerPoint Presentation</vt:lpstr>
      <vt:lpstr>PowerPoint Presentation</vt:lpstr>
      <vt:lpstr>The Big Questions</vt:lpstr>
      <vt:lpstr>PowerPoint Presentation</vt:lpstr>
      <vt:lpstr>Reconnecting</vt:lpstr>
      <vt:lpstr>What Is a Stranger?</vt:lpstr>
      <vt:lpstr>What Is a Stranger?</vt:lpstr>
      <vt:lpstr>What Is a Stranger?</vt:lpstr>
      <vt:lpstr>What Is a Stranger?</vt:lpstr>
      <vt:lpstr>Exploring</vt:lpstr>
      <vt:lpstr>Safer Strangers</vt:lpstr>
      <vt:lpstr>Safer Strangers</vt:lpstr>
      <vt:lpstr>Hidden Strangers</vt:lpstr>
      <vt:lpstr>Hidden Strangers</vt:lpstr>
      <vt:lpstr>PowerPoint Presentation</vt:lpstr>
      <vt:lpstr>Consolidating</vt:lpstr>
      <vt:lpstr>Top Tips</vt:lpstr>
      <vt:lpstr>Reflecting</vt:lpstr>
      <vt:lpstr>Staying Safe Around Strangers</vt:lpstr>
      <vt:lpstr>The Big Questions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Marine Redon</dc:creator>
  <cp:lastModifiedBy>Joseph Hayward</cp:lastModifiedBy>
  <cp:revision>4</cp:revision>
  <dcterms:created xsi:type="dcterms:W3CDTF">2020-10-07T12:35:18Z</dcterms:created>
  <dcterms:modified xsi:type="dcterms:W3CDTF">2020-11-25T11:13:49Z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