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8" r:id="rId2"/>
    <p:sldId id="276" r:id="rId3"/>
    <p:sldId id="278" r:id="rId4"/>
    <p:sldId id="279" r:id="rId5"/>
    <p:sldId id="282" r:id="rId6"/>
    <p:sldId id="28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9" autoAdjust="0"/>
    <p:restoredTop sz="94660"/>
  </p:normalViewPr>
  <p:slideViewPr>
    <p:cSldViewPr snapToGrid="0">
      <p:cViewPr varScale="1">
        <p:scale>
          <a:sx n="72" d="100"/>
          <a:sy n="72" d="100"/>
        </p:scale>
        <p:origin x="5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962D1035-99B7-4ADC-8BB1-A600D2EB939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1782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06F2BD35-363E-4B38-8411-47B8EF368201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076A4736-9475-488A-ADD4-0620315835A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251" y="5734051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89156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E8415A72-4CFF-4B2F-8A7A-6023702C8757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00176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278D2325-1539-4C07-9DFA-1F300AC93A29}"/>
              </a:ext>
            </a:extLst>
          </p:cNvPr>
          <p:cNvSpPr/>
          <p:nvPr userDrawn="1"/>
        </p:nvSpPr>
        <p:spPr bwMode="auto">
          <a:xfrm>
            <a:off x="670985" y="2930526"/>
            <a:ext cx="10850033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B64BD344-43BC-4F70-AAC0-8BE19B056B0E}"/>
              </a:ext>
            </a:extLst>
          </p:cNvPr>
          <p:cNvSpPr/>
          <p:nvPr userDrawn="1"/>
        </p:nvSpPr>
        <p:spPr bwMode="auto">
          <a:xfrm>
            <a:off x="670985" y="512764"/>
            <a:ext cx="10850033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DC175BD-12FF-43DD-91A4-A58AC589B38C}"/>
              </a:ext>
            </a:extLst>
          </p:cNvPr>
          <p:cNvSpPr txBox="1">
            <a:spLocks/>
          </p:cNvSpPr>
          <p:nvPr userDrawn="1"/>
        </p:nvSpPr>
        <p:spPr>
          <a:xfrm>
            <a:off x="838200" y="30718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C498A831-F7B0-4963-92B9-46377FE8036C}"/>
              </a:ext>
            </a:extLst>
          </p:cNvPr>
          <p:cNvSpPr txBox="1">
            <a:spLocks/>
          </p:cNvSpPr>
          <p:nvPr userDrawn="1"/>
        </p:nvSpPr>
        <p:spPr>
          <a:xfrm>
            <a:off x="838200" y="7350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72DB8511-DDDA-4926-AE5D-1628BAAABC1D}"/>
              </a:ext>
            </a:extLst>
          </p:cNvPr>
          <p:cNvSpPr txBox="1">
            <a:spLocks/>
          </p:cNvSpPr>
          <p:nvPr userDrawn="1"/>
        </p:nvSpPr>
        <p:spPr>
          <a:xfrm>
            <a:off x="838200" y="3467100"/>
            <a:ext cx="105156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sz="1800" dirty="0">
                <a:latin typeface="Twinkl" pitchFamily="50" charset="0"/>
              </a:rPr>
              <a:t>Statement 1 Lorem ipsum </a:t>
            </a:r>
            <a:r>
              <a:rPr lang="en-GB" sz="1800" dirty="0" err="1">
                <a:latin typeface="Twinkl" pitchFamily="50" charset="0"/>
              </a:rPr>
              <a:t>dolor</a:t>
            </a:r>
            <a:r>
              <a:rPr lang="en-GB" sz="1800" dirty="0">
                <a:latin typeface="Twinkl" pitchFamily="50" charset="0"/>
              </a:rPr>
              <a:t> sit </a:t>
            </a:r>
            <a:r>
              <a:rPr lang="en-GB" sz="1800" dirty="0" err="1">
                <a:latin typeface="Twinkl" pitchFamily="50" charset="0"/>
              </a:rPr>
              <a:t>amet</a:t>
            </a:r>
            <a:r>
              <a:rPr lang="en-GB" sz="1800" dirty="0">
                <a:latin typeface="Twinkl" pitchFamily="50" charset="0"/>
              </a:rPr>
              <a:t>, </a:t>
            </a:r>
            <a:r>
              <a:rPr lang="en-GB" sz="1800" dirty="0" err="1">
                <a:latin typeface="Twinkl" pitchFamily="50" charset="0"/>
              </a:rPr>
              <a:t>consectetur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adipiscing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elit</a:t>
            </a:r>
            <a:r>
              <a:rPr lang="en-GB" sz="1800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z="1800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sz="1600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838200" y="1127760"/>
            <a:ext cx="105156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3474579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CED326AA-BB97-4C81-93E8-F350D915449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9890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2BBCE5FD-58BA-4FF3-9249-E0197DA0E769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54051" y="695325"/>
            <a:ext cx="10883900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AE50C2EE-1108-45A8-AF39-AD71DCAC087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54051" y="1957388"/>
            <a:ext cx="10883900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212998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>
            <a:extLst>
              <a:ext uri="{FF2B5EF4-FFF2-40B4-BE49-F238E27FC236}">
                <a16:creationId xmlns:a16="http://schemas.microsoft.com/office/drawing/2014/main" id="{C135732E-F845-45FB-82C4-86928F322C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 SemiBold" charset="0"/>
              </a:rPr>
              <a:t>Grammar and Punctuation</a:t>
            </a:r>
          </a:p>
        </p:txBody>
      </p:sp>
      <p:sp>
        <p:nvSpPr>
          <p:cNvPr id="18435" name="TextBox 10">
            <a:extLst>
              <a:ext uri="{FF2B5EF4-FFF2-40B4-BE49-F238E27FC236}">
                <a16:creationId xmlns:a16="http://schemas.microsoft.com/office/drawing/2014/main" id="{0F4DEC03-6B2C-400F-A3E4-4241131B08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1414464"/>
            <a:ext cx="7632700" cy="369887"/>
          </a:xfrm>
          <a:prstGeom prst="rect">
            <a:avLst/>
          </a:prstGeom>
          <a:solidFill>
            <a:srgbClr val="7767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>
                <a:solidFill>
                  <a:prstClr val="white"/>
                </a:solidFill>
              </a:rPr>
              <a:t>Use a </a:t>
            </a:r>
            <a:r>
              <a:rPr lang="en-GB" altLang="en-US" u="sng">
                <a:solidFill>
                  <a:prstClr val="white"/>
                </a:solidFill>
              </a:rPr>
              <a:t>modal verb</a:t>
            </a:r>
            <a:r>
              <a:rPr lang="en-GB" altLang="en-US">
                <a:solidFill>
                  <a:prstClr val="white"/>
                </a:solidFill>
              </a:rPr>
              <a:t> to change these sentences.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09CB295-B1B8-458E-B848-3EE8CF218F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2039938"/>
            <a:ext cx="54816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Tom writes poetry.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CC85DD3-5CC8-4C53-B018-4CE01CD2A9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2632075"/>
            <a:ext cx="20685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Beth acts in plays.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3F5E834-22E1-42D4-8C1D-79538D3608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3225800"/>
            <a:ext cx="217239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Lily speaks French.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8A75FB6-4027-4E7A-8673-5BB561CA7C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01875" y="3819525"/>
            <a:ext cx="15065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I ride horses.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A4A9064-571A-47E0-AFCE-718EE3FB14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0126" y="4411663"/>
            <a:ext cx="310854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Max solves maths problems.</a:t>
            </a:r>
          </a:p>
        </p:txBody>
      </p:sp>
      <p:pic>
        <p:nvPicPr>
          <p:cNvPr id="18441" name="Picture 2">
            <a:extLst>
              <a:ext uri="{FF2B5EF4-FFF2-40B4-BE49-F238E27FC236}">
                <a16:creationId xmlns:a16="http://schemas.microsoft.com/office/drawing/2014/main" id="{D783B243-84F2-4391-AA4D-32A6A20EED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5801" y="3819526"/>
            <a:ext cx="3338513" cy="279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A65FB4D3-0897-47A1-831A-913CF1A999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9175" y="2039938"/>
            <a:ext cx="54816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Tom can write poetry.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7F9BD99-108E-4104-9A70-0374F753B0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9176" y="2632075"/>
            <a:ext cx="268535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Beth should act in plays.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6F55B0A-1271-4730-97DC-DB5FED2A3E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9175" y="3225800"/>
            <a:ext cx="25463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Lily can speak French.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5329EB1-1D58-4241-8F75-15F94992FD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09813" y="3819525"/>
            <a:ext cx="20685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I shall ride horses.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A76A486-0E32-40B6-8215-708E4FD242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4411664"/>
            <a:ext cx="34782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Max will solve maths problems.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0">
            <a:extLst>
              <a:ext uri="{FF2B5EF4-FFF2-40B4-BE49-F238E27FC236}">
                <a16:creationId xmlns:a16="http://schemas.microsoft.com/office/drawing/2014/main" id="{8E496FD3-A2FA-4DDC-BF27-4F6BF198CE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 SemiBold" charset="0"/>
              </a:rPr>
              <a:t>Grammar and Punctuation</a:t>
            </a:r>
          </a:p>
        </p:txBody>
      </p:sp>
      <p:sp>
        <p:nvSpPr>
          <p:cNvPr id="19459" name="TextBox 10">
            <a:extLst>
              <a:ext uri="{FF2B5EF4-FFF2-40B4-BE49-F238E27FC236}">
                <a16:creationId xmlns:a16="http://schemas.microsoft.com/office/drawing/2014/main" id="{762E0699-6128-43E6-84E1-B82765692F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1414464"/>
            <a:ext cx="7632700" cy="369887"/>
          </a:xfrm>
          <a:prstGeom prst="rect">
            <a:avLst/>
          </a:prstGeom>
          <a:solidFill>
            <a:srgbClr val="7767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>
                <a:solidFill>
                  <a:prstClr val="white"/>
                </a:solidFill>
              </a:rPr>
              <a:t>Put the correct </a:t>
            </a:r>
            <a:r>
              <a:rPr lang="en-GB" altLang="en-US" u="sng">
                <a:solidFill>
                  <a:prstClr val="white"/>
                </a:solidFill>
              </a:rPr>
              <a:t>homophones</a:t>
            </a:r>
            <a:r>
              <a:rPr lang="en-GB" altLang="en-US">
                <a:solidFill>
                  <a:prstClr val="white"/>
                </a:solidFill>
              </a:rPr>
              <a:t> in the gaps:</a:t>
            </a:r>
          </a:p>
        </p:txBody>
      </p:sp>
      <p:sp>
        <p:nvSpPr>
          <p:cNvPr id="19460" name="TextBox 7">
            <a:extLst>
              <a:ext uri="{FF2B5EF4-FFF2-40B4-BE49-F238E27FC236}">
                <a16:creationId xmlns:a16="http://schemas.microsoft.com/office/drawing/2014/main" id="{16AC2EA2-039B-48EB-9340-ECD67FAF30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2039938"/>
            <a:ext cx="54816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u="sng"/>
              <a:t>               </a:t>
            </a:r>
            <a:r>
              <a:rPr lang="en-GB" altLang="en-US"/>
              <a:t> doing </a:t>
            </a:r>
            <a:r>
              <a:rPr lang="en-GB" altLang="en-US" u="sng"/>
              <a:t>             </a:t>
            </a:r>
            <a:r>
              <a:rPr lang="en-GB" altLang="en-US"/>
              <a:t> best! </a:t>
            </a:r>
            <a:endParaRPr lang="en-GB" altLang="en-US" u="sng"/>
          </a:p>
        </p:txBody>
      </p:sp>
      <p:sp>
        <p:nvSpPr>
          <p:cNvPr id="19461" name="Rectangle 8">
            <a:extLst>
              <a:ext uri="{FF2B5EF4-FFF2-40B4-BE49-F238E27FC236}">
                <a16:creationId xmlns:a16="http://schemas.microsoft.com/office/drawing/2014/main" id="{66F7E1B9-BBF4-4412-83AE-1F51C4486D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2632075"/>
            <a:ext cx="353173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What are you going to </a:t>
            </a:r>
            <a:r>
              <a:rPr lang="en-GB" altLang="en-US" u="sng"/>
              <a:t>              </a:t>
            </a:r>
            <a:r>
              <a:rPr lang="en-GB" altLang="en-US"/>
              <a:t>?</a:t>
            </a:r>
          </a:p>
        </p:txBody>
      </p:sp>
      <p:sp>
        <p:nvSpPr>
          <p:cNvPr id="19462" name="Rectangle 9">
            <a:extLst>
              <a:ext uri="{FF2B5EF4-FFF2-40B4-BE49-F238E27FC236}">
                <a16:creationId xmlns:a16="http://schemas.microsoft.com/office/drawing/2014/main" id="{F0DC8F87-50FA-412F-A3AD-504603DFDE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3225800"/>
            <a:ext cx="36728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How much do you </a:t>
            </a:r>
            <a:r>
              <a:rPr lang="en-GB" altLang="en-US" u="sng"/>
              <a:t>               </a:t>
            </a:r>
            <a:r>
              <a:rPr lang="en-GB" altLang="en-US"/>
              <a:t> now?</a:t>
            </a:r>
          </a:p>
        </p:txBody>
      </p:sp>
      <p:sp>
        <p:nvSpPr>
          <p:cNvPr id="19463" name="Rectangle 12">
            <a:extLst>
              <a:ext uri="{FF2B5EF4-FFF2-40B4-BE49-F238E27FC236}">
                <a16:creationId xmlns:a16="http://schemas.microsoft.com/office/drawing/2014/main" id="{6822EC86-AAC9-4D38-990C-2D851196E3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01876" y="3819525"/>
            <a:ext cx="37068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The owl swooped on its </a:t>
            </a:r>
            <a:r>
              <a:rPr lang="en-GB" altLang="en-US" u="sng"/>
              <a:t>              </a:t>
            </a:r>
            <a:r>
              <a:rPr lang="en-GB" altLang="en-US"/>
              <a:t>.</a:t>
            </a:r>
          </a:p>
        </p:txBody>
      </p:sp>
      <p:sp>
        <p:nvSpPr>
          <p:cNvPr id="19464" name="TextBox 13">
            <a:extLst>
              <a:ext uri="{FF2B5EF4-FFF2-40B4-BE49-F238E27FC236}">
                <a16:creationId xmlns:a16="http://schemas.microsoft.com/office/drawing/2014/main" id="{6D83B0C8-20CB-45C4-AFFE-4B0FCD1385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72325" y="2039938"/>
            <a:ext cx="24511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>
                <a:latin typeface="Twinkl SemiBold" charset="0"/>
              </a:rPr>
              <a:t>your/you’re</a:t>
            </a:r>
          </a:p>
        </p:txBody>
      </p:sp>
      <p:sp>
        <p:nvSpPr>
          <p:cNvPr id="19465" name="Rectangle 14">
            <a:extLst>
              <a:ext uri="{FF2B5EF4-FFF2-40B4-BE49-F238E27FC236}">
                <a16:creationId xmlns:a16="http://schemas.microsoft.com/office/drawing/2014/main" id="{D9E939AE-CD34-40A4-9514-DD3007E3CA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72325" y="2632075"/>
            <a:ext cx="14303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>
                <a:latin typeface="Twinkl SemiBold" charset="0"/>
              </a:rPr>
              <a:t>wear/where</a:t>
            </a:r>
          </a:p>
        </p:txBody>
      </p:sp>
      <p:sp>
        <p:nvSpPr>
          <p:cNvPr id="19466" name="Rectangle 15">
            <a:extLst>
              <a:ext uri="{FF2B5EF4-FFF2-40B4-BE49-F238E27FC236}">
                <a16:creationId xmlns:a16="http://schemas.microsoft.com/office/drawing/2014/main" id="{366C7276-C222-4121-95F1-E88C04E28B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72325" y="3225800"/>
            <a:ext cx="13541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>
                <a:latin typeface="Twinkl SemiBold" charset="0"/>
              </a:rPr>
              <a:t>way/weigh</a:t>
            </a:r>
          </a:p>
        </p:txBody>
      </p:sp>
      <p:sp>
        <p:nvSpPr>
          <p:cNvPr id="19467" name="Rectangle 16">
            <a:extLst>
              <a:ext uri="{FF2B5EF4-FFF2-40B4-BE49-F238E27FC236}">
                <a16:creationId xmlns:a16="http://schemas.microsoft.com/office/drawing/2014/main" id="{D67CBDF0-80CF-4738-9959-D2BB7878F1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92963" y="3819525"/>
            <a:ext cx="12128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>
                <a:latin typeface="Twinkl SemiBold" charset="0"/>
              </a:rPr>
              <a:t>pray/prey</a:t>
            </a:r>
          </a:p>
        </p:txBody>
      </p:sp>
      <p:pic>
        <p:nvPicPr>
          <p:cNvPr id="19468" name="Picture 4">
            <a:extLst>
              <a:ext uri="{FF2B5EF4-FFF2-40B4-BE49-F238E27FC236}">
                <a16:creationId xmlns:a16="http://schemas.microsoft.com/office/drawing/2014/main" id="{21945524-AC29-4B69-AA7D-CAED0DE910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8975" y="3603625"/>
            <a:ext cx="2228850" cy="325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F9AF6590-771D-4D6E-ACD4-21E1E74CF0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3326" y="2041525"/>
            <a:ext cx="8620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>
                <a:latin typeface="Twinkl SemiBold" charset="0"/>
              </a:rPr>
              <a:t>You’re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DD18F11-242F-41AC-AB71-B85C120CDF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29114" y="2049464"/>
            <a:ext cx="7381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>
                <a:latin typeface="Twinkl SemiBold" charset="0"/>
              </a:rPr>
              <a:t>your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02AB464-4DA5-48AC-8D3E-AC49C2567D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0763" y="2627313"/>
            <a:ext cx="7731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>
                <a:latin typeface="Twinkl SemiBold" charset="0"/>
              </a:rPr>
              <a:t>wear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4D76A2A-0D0D-4BC4-A9F3-FDD3A3E5A5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4513" y="3222625"/>
            <a:ext cx="939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>
                <a:latin typeface="Twinkl SemiBold" charset="0"/>
              </a:rPr>
              <a:t>weigh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BF2CB0-9ADC-486C-BB76-275338BFE1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9351" y="3817939"/>
            <a:ext cx="7731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>
                <a:latin typeface="Twinkl SemiBold" charset="0"/>
              </a:rPr>
              <a:t>prey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2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0">
            <a:extLst>
              <a:ext uri="{FF2B5EF4-FFF2-40B4-BE49-F238E27FC236}">
                <a16:creationId xmlns:a16="http://schemas.microsoft.com/office/drawing/2014/main" id="{FFF164FA-79EE-4835-8B8D-6627B856EA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 SemiBold" charset="0"/>
              </a:rPr>
              <a:t>Grammar and Punctuation</a:t>
            </a:r>
          </a:p>
        </p:txBody>
      </p:sp>
      <p:sp>
        <p:nvSpPr>
          <p:cNvPr id="20483" name="TextBox 10">
            <a:extLst>
              <a:ext uri="{FF2B5EF4-FFF2-40B4-BE49-F238E27FC236}">
                <a16:creationId xmlns:a16="http://schemas.microsoft.com/office/drawing/2014/main" id="{7B1E4D24-9764-4731-9106-FFE3802B9D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1414464"/>
            <a:ext cx="7632700" cy="369887"/>
          </a:xfrm>
          <a:prstGeom prst="rect">
            <a:avLst/>
          </a:prstGeom>
          <a:solidFill>
            <a:srgbClr val="7767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>
                <a:solidFill>
                  <a:prstClr val="white"/>
                </a:solidFill>
              </a:rPr>
              <a:t>Change these sentences in the active voice, to the </a:t>
            </a:r>
            <a:r>
              <a:rPr lang="en-GB" altLang="en-US" u="sng">
                <a:solidFill>
                  <a:prstClr val="white"/>
                </a:solidFill>
              </a:rPr>
              <a:t>passive voice</a:t>
            </a:r>
            <a:r>
              <a:rPr lang="en-GB" altLang="en-US">
                <a:solidFill>
                  <a:prstClr val="white"/>
                </a:solidFill>
              </a:rPr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0155191-35C6-47CF-B366-FA7D16079B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2039938"/>
            <a:ext cx="54816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Leonardo da Vinci painted the Mona Lisa.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5A84C04-2786-499E-9425-0EBB4A25C9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2632075"/>
            <a:ext cx="303159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The teacher held the pencil.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4DEB776-C5AE-4492-A1F7-E493D6D7CF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3225800"/>
            <a:ext cx="412164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The seal balanced the ball on its nose.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8A9E78-337C-48FD-85B3-41ACC38495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01875" y="3819525"/>
            <a:ext cx="337784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The boys pushed the tree over.</a:t>
            </a:r>
          </a:p>
        </p:txBody>
      </p:sp>
      <p:pic>
        <p:nvPicPr>
          <p:cNvPr id="20488" name="Picture 2">
            <a:extLst>
              <a:ext uri="{FF2B5EF4-FFF2-40B4-BE49-F238E27FC236}">
                <a16:creationId xmlns:a16="http://schemas.microsoft.com/office/drawing/2014/main" id="{A8534EFE-4F4D-495A-97AC-E4AFD8CB96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500000">
            <a:off x="7417594" y="2702719"/>
            <a:ext cx="2654300" cy="327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C82C9DE-D939-4A44-B9A1-F088F0BAA0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2039938"/>
            <a:ext cx="54816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The Mona Lisa was painted by Leonardo da Vinci.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DC3B665-8116-45C3-B6DF-690F997A34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2632075"/>
            <a:ext cx="37925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The pencil was held by the teacher.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64CD025-A13A-4195-8C93-D14FEA7945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3225800"/>
            <a:ext cx="446789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The ball was balanced on the seal’s nose.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E760DF3-0BC9-4BD8-8E75-0B115A0B0B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01876" y="3819525"/>
            <a:ext cx="41601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The tree was pushed over by the boys.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3" grpId="0"/>
      <p:bldP spid="14" grpId="0"/>
      <p:bldP spid="15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20">
            <a:extLst>
              <a:ext uri="{FF2B5EF4-FFF2-40B4-BE49-F238E27FC236}">
                <a16:creationId xmlns:a16="http://schemas.microsoft.com/office/drawing/2014/main" id="{A3410FD5-63A2-47B5-A27A-BA802D9E22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 SemiBold" charset="0"/>
              </a:rPr>
              <a:t>Grammar and Punctuation</a:t>
            </a:r>
          </a:p>
        </p:txBody>
      </p:sp>
      <p:sp>
        <p:nvSpPr>
          <p:cNvPr id="22531" name="TextBox 10">
            <a:extLst>
              <a:ext uri="{FF2B5EF4-FFF2-40B4-BE49-F238E27FC236}">
                <a16:creationId xmlns:a16="http://schemas.microsoft.com/office/drawing/2014/main" id="{7405277C-7F77-4487-A7B8-B91F0F0EEC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1414464"/>
            <a:ext cx="7632700" cy="369887"/>
          </a:xfrm>
          <a:prstGeom prst="rect">
            <a:avLst/>
          </a:prstGeom>
          <a:solidFill>
            <a:srgbClr val="7767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>
                <a:solidFill>
                  <a:prstClr val="white"/>
                </a:solidFill>
              </a:rPr>
              <a:t>Rewrite the sentences putting in the missing </a:t>
            </a:r>
            <a:r>
              <a:rPr lang="en-GB" altLang="en-US" u="sng">
                <a:solidFill>
                  <a:prstClr val="white"/>
                </a:solidFill>
              </a:rPr>
              <a:t>hyphens</a:t>
            </a:r>
            <a:r>
              <a:rPr lang="en-GB" altLang="en-US">
                <a:solidFill>
                  <a:prstClr val="white"/>
                </a:solidFill>
              </a:rPr>
              <a:t>.</a:t>
            </a:r>
          </a:p>
        </p:txBody>
      </p:sp>
      <p:sp>
        <p:nvSpPr>
          <p:cNvPr id="22532" name="TextBox 7">
            <a:extLst>
              <a:ext uri="{FF2B5EF4-FFF2-40B4-BE49-F238E27FC236}">
                <a16:creationId xmlns:a16="http://schemas.microsoft.com/office/drawing/2014/main" id="{BDC20D19-0690-4BAB-8C6E-CC6F11A0F0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2039938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The robot has large, monster like cylinders where his eyes should be. </a:t>
            </a:r>
          </a:p>
        </p:txBody>
      </p:sp>
      <p:sp>
        <p:nvSpPr>
          <p:cNvPr id="22533" name="Rectangle 8">
            <a:extLst>
              <a:ext uri="{FF2B5EF4-FFF2-40B4-BE49-F238E27FC236}">
                <a16:creationId xmlns:a16="http://schemas.microsoft.com/office/drawing/2014/main" id="{DF329F55-EFF8-49F0-9944-AE84286766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2632075"/>
            <a:ext cx="37957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The Jones twins were football mad.</a:t>
            </a:r>
          </a:p>
        </p:txBody>
      </p:sp>
      <p:sp>
        <p:nvSpPr>
          <p:cNvPr id="22534" name="Rectangle 9">
            <a:extLst>
              <a:ext uri="{FF2B5EF4-FFF2-40B4-BE49-F238E27FC236}">
                <a16:creationId xmlns:a16="http://schemas.microsoft.com/office/drawing/2014/main" id="{2EAEBF9C-4700-4384-9A7C-1578E02F7F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3225800"/>
            <a:ext cx="45180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The gangster was a money grabbing man!</a:t>
            </a:r>
          </a:p>
        </p:txBody>
      </p:sp>
      <p:sp>
        <p:nvSpPr>
          <p:cNvPr id="22535" name="Rectangle 12">
            <a:extLst>
              <a:ext uri="{FF2B5EF4-FFF2-40B4-BE49-F238E27FC236}">
                <a16:creationId xmlns:a16="http://schemas.microsoft.com/office/drawing/2014/main" id="{C101818B-C12D-4051-B5E8-C749A0E425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01876" y="3819525"/>
            <a:ext cx="423705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Meg was embarrassed and tongue tied.</a:t>
            </a:r>
          </a:p>
        </p:txBody>
      </p:sp>
      <p:pic>
        <p:nvPicPr>
          <p:cNvPr id="22536" name="Picture 2">
            <a:extLst>
              <a:ext uri="{FF2B5EF4-FFF2-40B4-BE49-F238E27FC236}">
                <a16:creationId xmlns:a16="http://schemas.microsoft.com/office/drawing/2014/main" id="{FF925EF2-A788-4D31-B254-8161C99424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9125" y="2557463"/>
            <a:ext cx="1506538" cy="3751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491E471D-F2DC-479F-B088-4600B24586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1238" y="2039938"/>
            <a:ext cx="990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-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95BC293-2225-4192-9B42-6C177CEB10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13313" y="2632075"/>
            <a:ext cx="990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-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3E7DB41-9B91-4170-9646-3AB2A0B2FE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4388" y="3233739"/>
            <a:ext cx="9906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-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8C52DAE-38D9-4A1F-AF7B-4C10A90875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7338" y="3827464"/>
            <a:ext cx="9890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-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7" grpId="0"/>
      <p:bldP spid="28" grpId="0"/>
      <p:bldP spid="2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20">
            <a:extLst>
              <a:ext uri="{FF2B5EF4-FFF2-40B4-BE49-F238E27FC236}">
                <a16:creationId xmlns:a16="http://schemas.microsoft.com/office/drawing/2014/main" id="{7F3DD7F5-B674-408A-9513-56031760E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 SemiBold" charset="0"/>
              </a:rPr>
              <a:t>Grammar and Punctuation</a:t>
            </a:r>
          </a:p>
        </p:txBody>
      </p:sp>
      <p:sp>
        <p:nvSpPr>
          <p:cNvPr id="23555" name="TextBox 10">
            <a:extLst>
              <a:ext uri="{FF2B5EF4-FFF2-40B4-BE49-F238E27FC236}">
                <a16:creationId xmlns:a16="http://schemas.microsoft.com/office/drawing/2014/main" id="{148D1DD2-5A59-4CA1-986A-765D3B3DFD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1414464"/>
            <a:ext cx="7632700" cy="369887"/>
          </a:xfrm>
          <a:prstGeom prst="rect">
            <a:avLst/>
          </a:prstGeom>
          <a:solidFill>
            <a:srgbClr val="7767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>
                <a:solidFill>
                  <a:prstClr val="white"/>
                </a:solidFill>
              </a:rPr>
              <a:t>Fill in the missing </a:t>
            </a:r>
            <a:r>
              <a:rPr lang="en-GB" altLang="en-US" u="sng">
                <a:solidFill>
                  <a:prstClr val="white"/>
                </a:solidFill>
              </a:rPr>
              <a:t>prepositions</a:t>
            </a:r>
            <a:r>
              <a:rPr lang="en-GB" altLang="en-US">
                <a:solidFill>
                  <a:prstClr val="white"/>
                </a:solidFill>
              </a:rPr>
              <a:t>.</a:t>
            </a:r>
          </a:p>
        </p:txBody>
      </p:sp>
      <p:sp>
        <p:nvSpPr>
          <p:cNvPr id="23556" name="TextBox 7">
            <a:extLst>
              <a:ext uri="{FF2B5EF4-FFF2-40B4-BE49-F238E27FC236}">
                <a16:creationId xmlns:a16="http://schemas.microsoft.com/office/drawing/2014/main" id="{FE1728D9-66FA-4AE4-82A4-0DEEC7BCC8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2039938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The horseman rode </a:t>
            </a:r>
            <a:r>
              <a:rPr lang="en-GB" altLang="en-US" u="sng"/>
              <a:t>                </a:t>
            </a:r>
            <a:r>
              <a:rPr lang="en-GB" altLang="en-US"/>
              <a:t> the cliff edge.</a:t>
            </a:r>
          </a:p>
        </p:txBody>
      </p:sp>
      <p:sp>
        <p:nvSpPr>
          <p:cNvPr id="23557" name="Rectangle 8">
            <a:extLst>
              <a:ext uri="{FF2B5EF4-FFF2-40B4-BE49-F238E27FC236}">
                <a16:creationId xmlns:a16="http://schemas.microsoft.com/office/drawing/2014/main" id="{F654C61B-D295-4344-B7B6-4776B54CED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2632075"/>
            <a:ext cx="394210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The dog lay </a:t>
            </a:r>
            <a:r>
              <a:rPr lang="en-GB" altLang="en-US" u="sng"/>
              <a:t>                </a:t>
            </a:r>
            <a:r>
              <a:rPr lang="en-GB" altLang="en-US"/>
              <a:t> the warm fire.</a:t>
            </a:r>
          </a:p>
        </p:txBody>
      </p:sp>
      <p:sp>
        <p:nvSpPr>
          <p:cNvPr id="23558" name="Rectangle 9">
            <a:extLst>
              <a:ext uri="{FF2B5EF4-FFF2-40B4-BE49-F238E27FC236}">
                <a16:creationId xmlns:a16="http://schemas.microsoft.com/office/drawing/2014/main" id="{0DF3D8B7-06F7-4542-A16D-21272750F2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3225800"/>
            <a:ext cx="40318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The woman talked </a:t>
            </a:r>
            <a:r>
              <a:rPr lang="en-GB" altLang="en-US" u="sng"/>
              <a:t>                </a:t>
            </a:r>
            <a:r>
              <a:rPr lang="en-GB" altLang="en-US"/>
              <a:t> the film.</a:t>
            </a:r>
          </a:p>
        </p:txBody>
      </p:sp>
      <p:sp>
        <p:nvSpPr>
          <p:cNvPr id="23559" name="Rectangle 12">
            <a:extLst>
              <a:ext uri="{FF2B5EF4-FFF2-40B4-BE49-F238E27FC236}">
                <a16:creationId xmlns:a16="http://schemas.microsoft.com/office/drawing/2014/main" id="{263AE7E4-488B-4732-AF9C-CF90C5FB8B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3819525"/>
            <a:ext cx="314701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We hid </a:t>
            </a:r>
            <a:r>
              <a:rPr lang="en-GB" altLang="en-US" u="sng"/>
              <a:t>                </a:t>
            </a:r>
            <a:r>
              <a:rPr lang="en-GB" altLang="en-US"/>
              <a:t> the bridge.</a:t>
            </a:r>
          </a:p>
        </p:txBody>
      </p:sp>
      <p:sp>
        <p:nvSpPr>
          <p:cNvPr id="23560" name="Rectangle 13">
            <a:extLst>
              <a:ext uri="{FF2B5EF4-FFF2-40B4-BE49-F238E27FC236}">
                <a16:creationId xmlns:a16="http://schemas.microsoft.com/office/drawing/2014/main" id="{46DCC59B-455C-4CFA-9B2F-2AAEDB954D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4411664"/>
            <a:ext cx="51196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The badger scurried </a:t>
            </a:r>
            <a:r>
              <a:rPr lang="en-GB" altLang="en-US" u="sng"/>
              <a:t>                </a:t>
            </a:r>
            <a:r>
              <a:rPr lang="en-GB" altLang="en-US"/>
              <a:t> the dead leaves.</a:t>
            </a:r>
          </a:p>
        </p:txBody>
      </p:sp>
      <p:pic>
        <p:nvPicPr>
          <p:cNvPr id="23561" name="Picture 2">
            <a:extLst>
              <a:ext uri="{FF2B5EF4-FFF2-40B4-BE49-F238E27FC236}">
                <a16:creationId xmlns:a16="http://schemas.microsoft.com/office/drawing/2014/main" id="{514ACD80-9D11-44E1-931D-D65617CD40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8801" y="3563939"/>
            <a:ext cx="2295525" cy="310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F296D29F-0E1D-496D-A47D-94B90BAFA7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52938" y="2039938"/>
            <a:ext cx="9890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along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3A8BC83-0E85-4A79-BB83-2F4909F91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81413" y="2628900"/>
            <a:ext cx="9890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beside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33223D9-A2A9-4EFD-9003-FAADA824AB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7213" y="3216275"/>
            <a:ext cx="990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during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B5D0F84-8E74-49C3-AC1C-84EFC8F7E8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0563" y="3819525"/>
            <a:ext cx="990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under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65BE5EA-7968-4C39-9308-360D285EAA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24375" y="4397375"/>
            <a:ext cx="990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among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</p:bldLst>
  </p:timing>
</p:sld>
</file>

<file path=ppt/theme/theme1.xml><?xml version="1.0" encoding="utf-8"?>
<a:theme xmlns:a="http://schemas.openxmlformats.org/drawingml/2006/main" name="1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291</Words>
  <Application>Microsoft Office PowerPoint</Application>
  <PresentationFormat>Widescreen</PresentationFormat>
  <Paragraphs>59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Sassoon Infant Rg</vt:lpstr>
      <vt:lpstr>Twinkl</vt:lpstr>
      <vt:lpstr>Twinkl SemiBold</vt:lpstr>
      <vt:lpstr>1_Office Theme</vt:lpstr>
      <vt:lpstr>PowerPoint Presentation</vt:lpstr>
      <vt:lpstr>Grammar and Punctuation</vt:lpstr>
      <vt:lpstr>Grammar and Punctuation</vt:lpstr>
      <vt:lpstr>Grammar and Punctuation</vt:lpstr>
      <vt:lpstr>Grammar and Punctuation</vt:lpstr>
      <vt:lpstr>Grammar and Punctuation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Dougill</dc:creator>
  <cp:lastModifiedBy>Sarah Dougill</cp:lastModifiedBy>
  <cp:revision>1</cp:revision>
  <dcterms:created xsi:type="dcterms:W3CDTF">2020-11-26T16:00:05Z</dcterms:created>
  <dcterms:modified xsi:type="dcterms:W3CDTF">2020-11-26T16:07:33Z</dcterms:modified>
</cp:coreProperties>
</file>