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7" Type="http://schemas.openxmlformats.org/officeDocument/2006/relationships/slide" Target="slides/slide2.xml"/><Relationship Id="rId17" Type="http://schemas.openxmlformats.org/officeDocument/2006/relationships/customXml" Target="../customXml/item3.xml"/><Relationship Id="rId2" Type="http://schemas.openxmlformats.org/officeDocument/2006/relationships/viewProps" Target="viewProps.xml"/><Relationship Id="rId16" Type="http://schemas.openxmlformats.org/officeDocument/2006/relationships/customXml" Target="../customXml/item2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15" Type="http://schemas.openxmlformats.org/officeDocument/2006/relationships/customXml" Target="../customXml/item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9042b7f78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9042b7f78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4764ba5181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4764ba518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9042b7f78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9042b7f78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9042b7f7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9042b7f7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4764ba5181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4764ba5181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89042b7f7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89042b7f7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4764ba518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4764ba518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Invictus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By William Ernest Henley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-GB" sz="2300">
                <a:solidFill>
                  <a:srgbClr val="333333"/>
                </a:solidFill>
              </a:rPr>
              <a:t>For my </a:t>
            </a:r>
            <a:r>
              <a:rPr b="1" lang="en-GB" sz="2300" u="sng">
                <a:solidFill>
                  <a:srgbClr val="333333"/>
                </a:solidFill>
              </a:rPr>
              <a:t>unconquerable</a:t>
            </a:r>
            <a:r>
              <a:rPr lang="en-GB" sz="2300">
                <a:solidFill>
                  <a:srgbClr val="333333"/>
                </a:solidFill>
              </a:rPr>
              <a:t> soul</a:t>
            </a:r>
            <a:endParaRPr sz="2300">
              <a:solidFill>
                <a:srgbClr val="333333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300"/>
              <a:buChar char="●"/>
            </a:pPr>
            <a:r>
              <a:rPr lang="en-GB" sz="2300">
                <a:solidFill>
                  <a:srgbClr val="333333"/>
                </a:solidFill>
              </a:rPr>
              <a:t>I have not </a:t>
            </a:r>
            <a:r>
              <a:rPr b="1" lang="en-GB" sz="2300" u="sng">
                <a:solidFill>
                  <a:srgbClr val="333333"/>
                </a:solidFill>
              </a:rPr>
              <a:t>winced</a:t>
            </a:r>
            <a:r>
              <a:rPr lang="en-GB" sz="2300">
                <a:solidFill>
                  <a:srgbClr val="333333"/>
                </a:solidFill>
              </a:rPr>
              <a:t> nor cried aloud </a:t>
            </a:r>
            <a:endParaRPr sz="2300">
              <a:solidFill>
                <a:srgbClr val="333333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300"/>
              <a:buChar char="●"/>
            </a:pPr>
            <a:r>
              <a:rPr lang="en-GB" sz="2300">
                <a:solidFill>
                  <a:srgbClr val="333333"/>
                </a:solidFill>
              </a:rPr>
              <a:t>Under the </a:t>
            </a:r>
            <a:r>
              <a:rPr b="1" lang="en-GB" sz="2300" u="sng">
                <a:solidFill>
                  <a:srgbClr val="333333"/>
                </a:solidFill>
              </a:rPr>
              <a:t>bludgeonings</a:t>
            </a:r>
            <a:r>
              <a:rPr lang="en-GB" sz="2300">
                <a:solidFill>
                  <a:srgbClr val="333333"/>
                </a:solidFill>
              </a:rPr>
              <a:t> of chance</a:t>
            </a:r>
            <a:endParaRPr sz="2300">
              <a:solidFill>
                <a:srgbClr val="333333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300"/>
              <a:buChar char="●"/>
            </a:pPr>
            <a:r>
              <a:rPr lang="en-GB" sz="2300">
                <a:solidFill>
                  <a:srgbClr val="333333"/>
                </a:solidFill>
              </a:rPr>
              <a:t>Beyond this place of </a:t>
            </a:r>
            <a:r>
              <a:rPr b="1" lang="en-GB" sz="2300" u="sng">
                <a:solidFill>
                  <a:srgbClr val="333333"/>
                </a:solidFill>
              </a:rPr>
              <a:t>wrath</a:t>
            </a:r>
            <a:r>
              <a:rPr lang="en-GB" sz="2300">
                <a:solidFill>
                  <a:srgbClr val="333333"/>
                </a:solidFill>
              </a:rPr>
              <a:t> and tears</a:t>
            </a:r>
            <a:endParaRPr sz="23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996750"/>
            <a:ext cx="8520600" cy="25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Take one minute to explain, in your own words, the meaning of the poem.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2135750"/>
            <a:ext cx="8520600" cy="243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000"/>
              <a:t>What are the main themes of the poem?</a:t>
            </a:r>
            <a:endParaRPr sz="3000"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2110475"/>
            <a:ext cx="8520600" cy="249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What does the phrase </a:t>
            </a:r>
            <a:r>
              <a:rPr i="1" lang="en-GB" sz="3000"/>
              <a:t>‘whatever gods may be’ </a:t>
            </a:r>
            <a:r>
              <a:rPr lang="en-GB" sz="3000"/>
              <a:t>suggest about the speaker’s beliefs?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>
            <a:off x="311700" y="1979700"/>
            <a:ext cx="8520600" cy="258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3000"/>
              <a:t>‘My head is bloody, but unbowed.’</a:t>
            </a:r>
            <a:endParaRPr i="1"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What does this line tell us about the poet?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i="1" sz="3000"/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>
            <a:off x="311700" y="2148400"/>
            <a:ext cx="8520600" cy="242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Which line(s) from the poem, do you believe, best express the tone throughout the poem?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102" name="Google Shape;102;p20"/>
          <p:cNvSpPr txBox="1"/>
          <p:nvPr>
            <p:ph idx="1" type="body"/>
          </p:nvPr>
        </p:nvSpPr>
        <p:spPr>
          <a:xfrm>
            <a:off x="311700" y="1979700"/>
            <a:ext cx="8520600" cy="225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What is imagery is conveyed with the last two lines of the poem?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Why do you think the poet has done this?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9" name="Google Shape;109;p21"/>
          <p:cNvSpPr txBox="1"/>
          <p:nvPr>
            <p:ph idx="1" type="body"/>
          </p:nvPr>
        </p:nvSpPr>
        <p:spPr>
          <a:xfrm>
            <a:off x="311700" y="1879975"/>
            <a:ext cx="8520600" cy="268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Choose the most important line in the poem.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Explain its meaning and why you have chosen it.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110" name="Google Shape;11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01A903-6C59-4422-A09E-AC458D6927A2}"/>
</file>

<file path=customXml/itemProps2.xml><?xml version="1.0" encoding="utf-8"?>
<ds:datastoreItem xmlns:ds="http://schemas.openxmlformats.org/officeDocument/2006/customXml" ds:itemID="{4591F34E-7B32-42CB-8D13-F76E6F62D16B}"/>
</file>

<file path=customXml/itemProps3.xml><?xml version="1.0" encoding="utf-8"?>
<ds:datastoreItem xmlns:ds="http://schemas.openxmlformats.org/officeDocument/2006/customXml" ds:itemID="{56D4B8F0-8487-4A07-B87F-A7DC8C9C826C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