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0" r:id="rId5"/>
  </p:sldMasterIdLst>
  <p:notesMasterIdLst>
    <p:notesMasterId r:id="rId14"/>
  </p:notesMasterIdLst>
  <p:sldIdLst>
    <p:sldId id="256" r:id="rId6"/>
    <p:sldId id="426" r:id="rId7"/>
    <p:sldId id="427" r:id="rId8"/>
    <p:sldId id="430" r:id="rId9"/>
    <p:sldId id="431" r:id="rId10"/>
    <p:sldId id="433" r:id="rId11"/>
    <p:sldId id="777" r:id="rId12"/>
    <p:sldId id="778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8" d="100"/>
          <a:sy n="78" d="100"/>
        </p:scale>
        <p:origin x="45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presProps" Target="presProps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6E97BB-235C-4939-92F5-78B9AEB11EB3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1C1867-2762-4CC6-98A9-F84C4AAFB1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833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12377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957527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48401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282319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206447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9AB15B-D87D-4035-958F-374B1C636D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01B0704-DCE1-44F3-A78A-3BFB070576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7AD9A9-2481-45B6-AE5E-810166B6DF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E4B26-C342-4BC2-AF37-A038043CCE47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71AFD0-7C43-4287-8BE2-C63BA69C27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822342-E815-4ACE-8A18-33682CE396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833C2-B846-4C42-896F-4ADDA95381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87164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599E69-01AC-4689-BED1-5A701F8B27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F46409-1754-40EF-A9CF-E89A9FEFA8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EE6FAE-84DA-4299-A530-DCF7364D9E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E4B26-C342-4BC2-AF37-A038043CCE47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C08CD9-C844-49A5-AFA0-6C8831B173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C5018C-DE80-4CDC-B6F7-5E84FAB19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833C2-B846-4C42-896F-4ADDA95381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74272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B56413-DFB1-4519-AA13-DFC6C2314D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C554FA-477E-4690-A57C-9B65F4C699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674D6C-9ECC-4145-9239-8CD24007D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E4B26-C342-4BC2-AF37-A038043CCE47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AAA453-0B45-4051-B10B-785627465D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0146B2-9C95-4570-94AF-7A283714F7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833C2-B846-4C42-896F-4ADDA95381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81448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884A1E-ADC9-4697-8749-292B00307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5A3078-BD34-46D1-B5B7-0B1B8E6CF2E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9788BC6-10C4-4770-AD3A-851D75E197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9FF526-0948-4E68-9B98-4E0E023D0E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E4B26-C342-4BC2-AF37-A038043CCE47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AA5CAB-349C-44B5-8CD8-E9FEAA5E34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9BBDE65-010F-416F-AEAD-63E5EC9BAA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833C2-B846-4C42-896F-4ADDA95381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498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A1806-DBBE-4B6A-B570-4908141115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D6FDE9-CFDC-4310-9F6C-59E8DB039C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0DF4F9-A9DB-4C12-9B06-3AC19C63F3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F613F2D-6F78-4089-A815-3A6FC8CB7BA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93988CB-075E-48A0-A977-0F3B1504E84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69ED16B-AF47-4F2E-9941-8FF5762C8A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E4B26-C342-4BC2-AF37-A038043CCE47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B2056CB-D74C-4E39-ABA5-42F37469DE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224C11F-D91C-4B95-923C-493E51B2E1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833C2-B846-4C42-896F-4ADDA95381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86398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E58381-9136-4076-A528-7931D0EAFE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51697B2-4066-4E88-94B3-06B3BB7811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E4B26-C342-4BC2-AF37-A038043CCE47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AF7B15-C981-446E-8F93-5B79C790DA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65AF95-BFAC-442C-92EC-EB7DCF6162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833C2-B846-4C42-896F-4ADDA95381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4956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C0AECF2-7443-4809-B9C2-EC61CA7A56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E4B26-C342-4BC2-AF37-A038043CCE47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45C1FDF-6D1E-4C18-9D68-4597AD0EC6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F2CF303-8518-4620-BCAB-6D9580E94F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833C2-B846-4C42-896F-4ADDA95381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60661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FF0DFF-DDC8-44B8-B301-17F55CFB6D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0F6A23-05DE-472A-A05D-5F5FB58A11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9F51A5-4D32-40AE-A2EB-EDD6B92999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6898ECD-1F15-478A-821E-462082266E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E4B26-C342-4BC2-AF37-A038043CCE47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4BF4984-7473-4D05-A93D-B21D551350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23E722-DD67-4830-BB92-40527ADD21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833C2-B846-4C42-896F-4ADDA95381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27724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AB3D6-73C3-4874-9A0E-E64E475A89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163C523-955B-4495-A233-181AA09AC5B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870916-36E1-4306-B062-3B4234CA140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81E970-E3AE-4F7C-9D6C-866FD40385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E4B26-C342-4BC2-AF37-A038043CCE47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66059D-4A00-40C1-8AB6-E1F8F92CD4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28840C-289C-47A2-8A9B-B56DE4B94C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833C2-B846-4C42-896F-4ADDA95381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04990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63753E-71BE-4424-9B48-A9DDA5FD4E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92278AC-E954-4D06-97FF-3102698D62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865E7E-7211-4D73-814E-3205848075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E4B26-C342-4BC2-AF37-A038043CCE47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C40E2F-9FCA-4FE9-9BD9-731493BBBA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DEBEB9-3F6E-4E9E-AA5C-55A7913D2C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833C2-B846-4C42-896F-4ADDA95381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56749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97C15DD-B4DC-410B-AACA-6B302B8F808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69AA573-9F6A-4131-B7A6-14C7C312B81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ECC1C5-A75E-4502-8DC5-FCC18AAE0B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E4B26-C342-4BC2-AF37-A038043CCE47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AB7A15-5368-4F55-8741-25911808B9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B777DC-BA21-4245-941F-E36DA261F8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833C2-B846-4C42-896F-4ADDA95381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87858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824053" y="6520173"/>
            <a:ext cx="577492" cy="365125"/>
          </a:xfrm>
          <a:prstGeom prst="rect">
            <a:avLst/>
          </a:prstGeom>
        </p:spPr>
        <p:txBody>
          <a:bodyPr/>
          <a:lstStyle>
            <a:lvl1pPr algn="ctr">
              <a:defRPr sz="1292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6452" y="104676"/>
            <a:ext cx="1179085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9902835" y="6520173"/>
            <a:ext cx="3046317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8" dirty="0"/>
              <a:t>© White</a:t>
            </a:r>
            <a:r>
              <a:rPr lang="en-GB" sz="1108" baseline="0" dirty="0"/>
              <a:t> Rose Maths 2019</a:t>
            </a:r>
            <a:endParaRPr lang="en-GB" sz="1108" dirty="0"/>
          </a:p>
        </p:txBody>
      </p:sp>
    </p:spTree>
    <p:extLst>
      <p:ext uri="{BB962C8B-B14F-4D97-AF65-F5344CB8AC3E}">
        <p14:creationId xmlns:p14="http://schemas.microsoft.com/office/powerpoint/2010/main" val="26853969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58092D5-ECBA-47A9-A1C7-8C86EA0F76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9E4D68-1590-4595-80D8-0497C3D702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739876-DE4C-4380-8F30-AFF526D3544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AE4B26-C342-4BC2-AF37-A038043CCE47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4C244A-7D7A-475C-9470-D1000F65B4B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225166-0848-4ACB-8458-E0D301B04F0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C833C2-B846-4C42-896F-4ADDA95381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0449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824053" y="6520173"/>
            <a:ext cx="577492" cy="365125"/>
          </a:xfrm>
          <a:prstGeom prst="rect">
            <a:avLst/>
          </a:prstGeom>
        </p:spPr>
        <p:txBody>
          <a:bodyPr/>
          <a:lstStyle>
            <a:lvl1pPr algn="ctr">
              <a:defRPr sz="1292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58706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hf hdr="0" ftr="0" dt="0"/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12" Type="http://schemas.openxmlformats.org/officeDocument/2006/relationships/image" Target="../media/image2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4DEDC2-30D1-48CD-B949-7E31FDAE60C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Friday </a:t>
            </a:r>
            <a:r>
              <a:rPr lang="en-GB"/>
              <a:t>9</a:t>
            </a:r>
            <a:r>
              <a:rPr lang="en-GB" baseline="30000"/>
              <a:t>th</a:t>
            </a:r>
            <a:r>
              <a:rPr lang="en-GB"/>
              <a:t> July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5707AF5-4C51-403D-8243-946BFEEE3BB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25947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5957982" y="6308766"/>
            <a:ext cx="433119" cy="337038"/>
          </a:xfrm>
        </p:spPr>
        <p:txBody>
          <a:bodyPr/>
          <a:lstStyle/>
          <a:p>
            <a:pPr defTabSz="422041">
              <a:defRPr/>
            </a:pPr>
            <a:fld id="{48BAC8EC-B437-49E7-9790-CFA1DD0E61BE}" type="slidenum">
              <a:rPr lang="en-GB">
                <a:solidFill>
                  <a:srgbClr val="E7E6E6">
                    <a:lumMod val="75000"/>
                  </a:srgbClr>
                </a:solidFill>
              </a:rPr>
              <a:pPr defTabSz="422041">
                <a:defRPr/>
              </a:pPr>
              <a:t>2</a:t>
            </a:fld>
            <a:endParaRPr lang="en-GB" dirty="0">
              <a:solidFill>
                <a:srgbClr val="E7E6E6">
                  <a:lumMod val="75000"/>
                </a:srgbClr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2411066" y="970362"/>
                <a:ext cx="7436566" cy="520693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defTabSz="422041">
                  <a:defRPr/>
                </a:pPr>
                <a:r>
                  <a:rPr lang="en-GB" sz="2585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Jack says,</a:t>
                </a:r>
              </a:p>
              <a:p>
                <a:pPr defTabSz="422041">
                  <a:defRPr/>
                </a:pPr>
                <a:endParaRPr lang="en-GB" sz="2585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defTabSz="422041">
                  <a:defRPr/>
                </a:pPr>
                <a:endParaRPr lang="en-GB" sz="2585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defTabSz="422041">
                  <a:defRPr/>
                </a:pPr>
                <a:endParaRPr lang="en-GB" sz="2585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defTabSz="422041">
                  <a:defRPr/>
                </a:pPr>
                <a:endParaRPr lang="en-GB" sz="1108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defTabSz="422041">
                  <a:defRPr/>
                </a:pPr>
                <a:r>
                  <a:rPr lang="en-GB" sz="2585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This is what he does:</a:t>
                </a:r>
              </a:p>
              <a:p>
                <a:pPr defTabSz="422041">
                  <a:defRPr/>
                </a:pPr>
                <a:r>
                  <a:rPr lang="en-GB" sz="2585" dirty="0">
                    <a:solidFill>
                      <a:prstClr val="black"/>
                    </a:solidFill>
                    <a:latin typeface="Bariol Regular" panose="02000506040000020003" pitchFamily="2" charset="0"/>
                  </a:rPr>
                  <a:t>                                           </a:t>
                </a:r>
              </a:p>
              <a:p>
                <a:pPr defTabSz="422041">
                  <a:defRPr/>
                </a:pPr>
                <a:r>
                  <a:rPr lang="en-GB" sz="2585" dirty="0">
                    <a:solidFill>
                      <a:prstClr val="black"/>
                    </a:solidFill>
                    <a:latin typeface="Bariol Regular" panose="02000506040000020003" pitchFamily="2" charset="0"/>
                  </a:rPr>
                  <a:t>                          </a:t>
                </a:r>
                <a:r>
                  <a:rPr lang="en-GB" sz="2585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40 </a:t>
                </a:r>
                <a14:m>
                  <m:oMath xmlns:m="http://schemas.openxmlformats.org/officeDocument/2006/math">
                    <m:r>
                      <a:rPr lang="en-GB" sz="2585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585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585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585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20</a:t>
                </a:r>
              </a:p>
              <a:p>
                <a:pPr defTabSz="422041">
                  <a:defRPr/>
                </a:pPr>
                <a:endParaRPr lang="en-GB" sz="2585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defTabSz="422041">
                  <a:defRPr/>
                </a:pPr>
                <a:r>
                  <a:rPr lang="en-GB" sz="2585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Is it possible to work out 60 </a:t>
                </a:r>
                <a14:m>
                  <m:oMath xmlns:m="http://schemas.openxmlformats.org/officeDocument/2006/math">
                    <m:r>
                      <a:rPr lang="en-GB" sz="2585" i="1" dirty="0">
                        <a:solidFill>
                          <a:prstClr val="black"/>
                        </a:solidFill>
                        <a:latin typeface="Cambria Math"/>
                      </a:rPr>
                      <m:t>÷ </m:t>
                    </m:r>
                  </m:oMath>
                </a14:m>
                <a:r>
                  <a:rPr lang="en-GB" sz="2585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 in the same way?</a:t>
                </a:r>
              </a:p>
              <a:p>
                <a:pPr defTabSz="422041">
                  <a:defRPr/>
                </a:pPr>
                <a:r>
                  <a:rPr lang="en-GB" sz="2585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Prove it.</a:t>
                </a:r>
              </a:p>
              <a:p>
                <a:pPr defTabSz="422041">
                  <a:defRPr/>
                </a:pPr>
                <a:endParaRPr lang="en-GB" sz="1108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defTabSz="422041">
                  <a:defRPr/>
                </a:pPr>
                <a:r>
                  <a:rPr lang="en-GB" sz="2585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Is it possible to work out 60 </a:t>
                </a:r>
                <a14:m>
                  <m:oMath xmlns:m="http://schemas.openxmlformats.org/officeDocument/2006/math">
                    <m:r>
                      <a:rPr lang="en-GB" sz="2585" i="1" dirty="0">
                        <a:solidFill>
                          <a:prstClr val="black"/>
                        </a:solidFill>
                        <a:latin typeface="Cambria Math"/>
                      </a:rPr>
                      <m:t>÷</m:t>
                    </m:r>
                  </m:oMath>
                </a14:m>
                <a:r>
                  <a:rPr lang="en-GB" sz="2585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4?</a:t>
                </a:r>
              </a:p>
              <a:p>
                <a:pPr defTabSz="422041">
                  <a:defRPr/>
                </a:pPr>
                <a:r>
                  <a:rPr lang="en-GB" sz="2585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is different about this calculation?</a:t>
                </a: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1066" y="970362"/>
                <a:ext cx="7436566" cy="5206938"/>
              </a:xfrm>
              <a:prstGeom prst="rect">
                <a:avLst/>
              </a:prstGeom>
              <a:blipFill>
                <a:blip r:embed="rId3"/>
                <a:stretch>
                  <a:fillRect l="-1477" t="-1054" b="-21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2" name="Rounded Rectangular Callout 11"/>
              <p:cNvSpPr/>
              <p:nvPr/>
            </p:nvSpPr>
            <p:spPr>
              <a:xfrm>
                <a:off x="5190832" y="1022317"/>
                <a:ext cx="4205491" cy="1294925"/>
              </a:xfrm>
              <a:prstGeom prst="wedgeRoundRectCallout">
                <a:avLst>
                  <a:gd name="adj1" fmla="val -64472"/>
                  <a:gd name="adj2" fmla="val 46969"/>
                  <a:gd name="adj3" fmla="val 16667"/>
                </a:avLst>
              </a:prstGeom>
              <a:solidFill>
                <a:srgbClr val="00B050">
                  <a:alpha val="20000"/>
                </a:srgbClr>
              </a:solidFill>
              <a:ln w="28575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22041">
                  <a:lnSpc>
                    <a:spcPct val="107000"/>
                  </a:lnSpc>
                  <a:spcAft>
                    <a:spcPts val="738"/>
                  </a:spcAft>
                  <a:defRPr/>
                </a:pPr>
                <a:r>
                  <a:rPr lang="en-GB" sz="2585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charset="0"/>
                    <a:cs typeface="Times New Roman" charset="0"/>
                  </a:rPr>
                  <a:t>I can work out 40 </a:t>
                </a:r>
                <a14:m>
                  <m:oMath xmlns:m="http://schemas.openxmlformats.org/officeDocument/2006/math">
                    <m:r>
                      <a:rPr lang="en-GB" sz="2585" i="1">
                        <a:solidFill>
                          <a:prstClr val="black"/>
                        </a:solidFill>
                        <a:latin typeface="Cambria Math" charset="0"/>
                        <a:ea typeface="Cambria Math" charset="0"/>
                        <a:cs typeface="Cambria Math" charset="0"/>
                      </a:rPr>
                      <m:t>÷</m:t>
                    </m:r>
                  </m:oMath>
                </a14:m>
                <a:r>
                  <a:rPr lang="en-GB" sz="2585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charset="0"/>
                    <a:cs typeface="Times New Roman" charset="0"/>
                  </a:rPr>
                  <a:t> 2 easily because I know that 40 is the same as 4 tens. </a:t>
                </a:r>
                <a:endParaRPr lang="en-GB" sz="1846" dirty="0">
                  <a:solidFill>
                    <a:prstClr val="black"/>
                  </a:solidFill>
                  <a:latin typeface="Gill Sans MT" panose="020B0502020104020203" pitchFamily="34" charset="0"/>
                  <a:ea typeface="Calibri" charset="0"/>
                  <a:cs typeface="Times New Roman" charset="0"/>
                </a:endParaRPr>
              </a:p>
            </p:txBody>
          </p:sp>
        </mc:Choice>
        <mc:Fallback>
          <p:sp>
            <p:nvSpPr>
              <p:cNvPr id="12" name="Rounded Rectangular Callout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90832" y="1022317"/>
                <a:ext cx="4205491" cy="1294925"/>
              </a:xfrm>
              <a:prstGeom prst="wedgeRoundRectCallout">
                <a:avLst>
                  <a:gd name="adj1" fmla="val -64472"/>
                  <a:gd name="adj2" fmla="val 46969"/>
                  <a:gd name="adj3" fmla="val 16667"/>
                </a:avLst>
              </a:prstGeom>
              <a:blipFill>
                <a:blip r:embed="rId4"/>
                <a:stretch>
                  <a:fillRect t="-4608" r="-2366" b="-11521"/>
                </a:stretch>
              </a:blipFill>
              <a:ln w="28575">
                <a:solidFill>
                  <a:srgbClr val="00B05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Picture 12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141739" y="1599683"/>
            <a:ext cx="1318418" cy="102476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09878" y="1229779"/>
            <a:ext cx="376510" cy="1895389"/>
          </a:xfrm>
          <a:prstGeom prst="rect">
            <a:avLst/>
          </a:prstGeom>
        </p:spPr>
      </p:pic>
      <p:sp>
        <p:nvSpPr>
          <p:cNvPr id="15" name="Oval 14"/>
          <p:cNvSpPr/>
          <p:nvPr/>
        </p:nvSpPr>
        <p:spPr>
          <a:xfrm>
            <a:off x="6462390" y="2863263"/>
            <a:ext cx="1423566" cy="142356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22041"/>
            <a:endParaRPr lang="en-GB" sz="1662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6552" y="2964706"/>
            <a:ext cx="231853" cy="116717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8405" y="2964705"/>
            <a:ext cx="231853" cy="1167171"/>
          </a:xfrm>
          <a:prstGeom prst="rect">
            <a:avLst/>
          </a:prstGeom>
        </p:spPr>
      </p:pic>
      <p:sp>
        <p:nvSpPr>
          <p:cNvPr id="18" name="Oval 17"/>
          <p:cNvSpPr/>
          <p:nvPr/>
        </p:nvSpPr>
        <p:spPr>
          <a:xfrm>
            <a:off x="7991944" y="2863263"/>
            <a:ext cx="1423566" cy="142356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22041"/>
            <a:endParaRPr lang="en-GB" sz="1662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6106" y="2964706"/>
            <a:ext cx="231853" cy="116717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7959" y="2964705"/>
            <a:ext cx="231853" cy="116717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38280" y="3202422"/>
            <a:ext cx="319705" cy="473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15654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5957982" y="6308766"/>
            <a:ext cx="433119" cy="337038"/>
          </a:xfrm>
        </p:spPr>
        <p:txBody>
          <a:bodyPr/>
          <a:lstStyle/>
          <a:p>
            <a:pPr defTabSz="422041">
              <a:defRPr/>
            </a:pPr>
            <a:fld id="{48BAC8EC-B437-49E7-9790-CFA1DD0E61BE}" type="slidenum">
              <a:rPr lang="en-GB">
                <a:solidFill>
                  <a:srgbClr val="E7E6E6">
                    <a:lumMod val="75000"/>
                  </a:srgbClr>
                </a:solidFill>
              </a:rPr>
              <a:pPr defTabSz="422041">
                <a:defRPr/>
              </a:pPr>
              <a:t>3</a:t>
            </a:fld>
            <a:endParaRPr lang="en-GB" dirty="0">
              <a:solidFill>
                <a:srgbClr val="E7E6E6">
                  <a:lumMod val="75000"/>
                </a:srgb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411066" y="970361"/>
            <a:ext cx="7436566" cy="44681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22041">
              <a:defRPr/>
            </a:pPr>
            <a:r>
              <a:rPr lang="en-GB" sz="2585" dirty="0">
                <a:solidFill>
                  <a:prstClr val="black"/>
                </a:solidFill>
                <a:latin typeface="Gill Sans MT" panose="020B0502020104020203" pitchFamily="34" charset="0"/>
              </a:rPr>
              <a:t>Alex has 20 sweets and shares them between 5 friends.</a:t>
            </a:r>
          </a:p>
          <a:p>
            <a:pPr defTabSz="422041">
              <a:defRPr/>
            </a:pPr>
            <a:endParaRPr lang="en-GB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defTabSz="422041">
              <a:defRPr/>
            </a:pPr>
            <a:r>
              <a:rPr lang="en-GB" sz="2585" dirty="0">
                <a:solidFill>
                  <a:prstClr val="black"/>
                </a:solidFill>
                <a:latin typeface="Gill Sans MT" panose="020B0502020104020203" pitchFamily="34" charset="0"/>
              </a:rPr>
              <a:t>Tommy has 20 sweets and shares them between 10 friends.</a:t>
            </a:r>
          </a:p>
          <a:p>
            <a:pPr defTabSz="422041">
              <a:defRPr/>
            </a:pPr>
            <a:endParaRPr lang="en-GB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defTabSz="422041">
              <a:defRPr/>
            </a:pPr>
            <a:r>
              <a:rPr lang="en-GB" sz="2585" dirty="0">
                <a:solidFill>
                  <a:prstClr val="black"/>
                </a:solidFill>
                <a:latin typeface="Gill Sans MT" panose="020B0502020104020203" pitchFamily="34" charset="0"/>
              </a:rPr>
              <a:t>Whose friends will receive the most sweets?</a:t>
            </a:r>
          </a:p>
          <a:p>
            <a:pPr defTabSz="422041">
              <a:defRPr/>
            </a:pPr>
            <a:endParaRPr lang="en-GB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defTabSz="422041">
              <a:defRPr/>
            </a:pPr>
            <a:r>
              <a:rPr lang="en-GB" sz="2585" dirty="0">
                <a:solidFill>
                  <a:prstClr val="black"/>
                </a:solidFill>
                <a:latin typeface="Gill Sans MT" panose="020B0502020104020203" pitchFamily="34" charset="0"/>
              </a:rPr>
              <a:t>How do you know?</a:t>
            </a:r>
            <a:endParaRPr lang="en-US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defTabSz="422041">
              <a:defRPr/>
            </a:pPr>
            <a:endParaRPr lang="en-GB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defTabSz="422041">
              <a:defRPr/>
            </a:pPr>
            <a:endParaRPr lang="en-GB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12" name="Picture 11" descr="C:\Users\User\images\red-sweet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3832" y="4242732"/>
            <a:ext cx="1363253" cy="19157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 descr="C:\Users\User\images\red-sweet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5787" y="3527289"/>
            <a:ext cx="1363253" cy="1915737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4" name="Table 13"/>
          <p:cNvGraphicFramePr>
            <a:graphicFrameLocks noGrp="1"/>
          </p:cNvGraphicFramePr>
          <p:nvPr>
            <p:extLst/>
          </p:nvPr>
        </p:nvGraphicFramePr>
        <p:xfrm>
          <a:off x="12300523" y="1587152"/>
          <a:ext cx="3055656" cy="6440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63914">
                  <a:extLst>
                    <a:ext uri="{9D8B030D-6E8A-4147-A177-3AD203B41FA5}">
                      <a16:colId xmlns:a16="http://schemas.microsoft.com/office/drawing/2014/main" val="1359608921"/>
                    </a:ext>
                  </a:extLst>
                </a:gridCol>
                <a:gridCol w="763914">
                  <a:extLst>
                    <a:ext uri="{9D8B030D-6E8A-4147-A177-3AD203B41FA5}">
                      <a16:colId xmlns:a16="http://schemas.microsoft.com/office/drawing/2014/main" val="334253975"/>
                    </a:ext>
                  </a:extLst>
                </a:gridCol>
                <a:gridCol w="763914">
                  <a:extLst>
                    <a:ext uri="{9D8B030D-6E8A-4147-A177-3AD203B41FA5}">
                      <a16:colId xmlns:a16="http://schemas.microsoft.com/office/drawing/2014/main" val="1083311006"/>
                    </a:ext>
                  </a:extLst>
                </a:gridCol>
                <a:gridCol w="763914">
                  <a:extLst>
                    <a:ext uri="{9D8B030D-6E8A-4147-A177-3AD203B41FA5}">
                      <a16:colId xmlns:a16="http://schemas.microsoft.com/office/drawing/2014/main" val="2681817582"/>
                    </a:ext>
                  </a:extLst>
                </a:gridCol>
              </a:tblGrid>
              <a:tr h="644092">
                <a:tc>
                  <a:txBody>
                    <a:bodyPr/>
                    <a:lstStyle/>
                    <a:p>
                      <a:pPr algn="ctr"/>
                      <a:endParaRPr lang="en-GB" sz="15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50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5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5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extLst>
                  <a:ext uri="{0D108BD9-81ED-4DB2-BD59-A6C34878D82A}">
                    <a16:rowId xmlns:a16="http://schemas.microsoft.com/office/drawing/2014/main" val="2292022063"/>
                  </a:ext>
                </a:extLst>
              </a:tr>
            </a:tbl>
          </a:graphicData>
        </a:graphic>
      </p:graphicFrame>
      <p:sp>
        <p:nvSpPr>
          <p:cNvPr id="15" name="Right Brace 14"/>
          <p:cNvSpPr/>
          <p:nvPr/>
        </p:nvSpPr>
        <p:spPr>
          <a:xfrm rot="16200000">
            <a:off x="13707026" y="-109706"/>
            <a:ext cx="242654" cy="3055659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422041"/>
            <a:endParaRPr lang="en-GB" sz="1662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32759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5957982" y="6308766"/>
            <a:ext cx="433119" cy="337038"/>
          </a:xfrm>
        </p:spPr>
        <p:txBody>
          <a:bodyPr/>
          <a:lstStyle/>
          <a:p>
            <a:pPr defTabSz="422041">
              <a:defRPr/>
            </a:pPr>
            <a:fld id="{48BAC8EC-B437-49E7-9790-CFA1DD0E61BE}" type="slidenum">
              <a:rPr lang="en-GB">
                <a:solidFill>
                  <a:srgbClr val="E7E6E6">
                    <a:lumMod val="75000"/>
                  </a:srgbClr>
                </a:solidFill>
              </a:rPr>
              <a:pPr defTabSz="422041">
                <a:defRPr/>
              </a:pPr>
              <a:t>4</a:t>
            </a:fld>
            <a:endParaRPr lang="en-GB" dirty="0">
              <a:solidFill>
                <a:srgbClr val="E7E6E6">
                  <a:lumMod val="75000"/>
                </a:srgb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411066" y="970361"/>
            <a:ext cx="7436566" cy="38430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22041">
              <a:defRPr/>
            </a:pPr>
            <a:r>
              <a:rPr lang="en-GB" sz="2585" dirty="0">
                <a:solidFill>
                  <a:prstClr val="black"/>
                </a:solidFill>
                <a:latin typeface="Gill Sans MT" panose="020B0502020104020203" pitchFamily="34" charset="0"/>
              </a:rPr>
              <a:t>I have 24 p.</a:t>
            </a:r>
          </a:p>
          <a:p>
            <a:pPr defTabSz="422041">
              <a:defRPr/>
            </a:pPr>
            <a:r>
              <a:rPr lang="en-GB" sz="2585" dirty="0">
                <a:solidFill>
                  <a:prstClr val="black"/>
                </a:solidFill>
                <a:latin typeface="Gill Sans MT" panose="020B0502020104020203" pitchFamily="34" charset="0"/>
              </a:rPr>
              <a:t>I divide it equally between 2 friends. </a:t>
            </a:r>
          </a:p>
          <a:p>
            <a:pPr defTabSz="422041">
              <a:defRPr/>
            </a:pPr>
            <a:r>
              <a:rPr lang="en-GB" sz="2585" dirty="0">
                <a:solidFill>
                  <a:prstClr val="black"/>
                </a:solidFill>
                <a:latin typeface="Gill Sans MT" panose="020B0502020104020203" pitchFamily="34" charset="0"/>
              </a:rPr>
              <a:t>How much will they get each?</a:t>
            </a:r>
          </a:p>
          <a:p>
            <a:pPr defTabSz="422041">
              <a:defRPr/>
            </a:pPr>
            <a:endParaRPr lang="en-GB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defTabSz="422041">
              <a:defRPr/>
            </a:pPr>
            <a:r>
              <a:rPr lang="en-GB" sz="2585" dirty="0">
                <a:solidFill>
                  <a:prstClr val="black"/>
                </a:solidFill>
                <a:latin typeface="Gill Sans MT" panose="020B0502020104020203" pitchFamily="34" charset="0"/>
              </a:rPr>
              <a:t>I have 24 p in 2 p coins. </a:t>
            </a:r>
          </a:p>
          <a:p>
            <a:pPr defTabSz="422041">
              <a:defRPr/>
            </a:pPr>
            <a:r>
              <a:rPr lang="en-GB" sz="2585" dirty="0">
                <a:solidFill>
                  <a:prstClr val="black"/>
                </a:solidFill>
                <a:latin typeface="Gill Sans MT" panose="020B0502020104020203" pitchFamily="34" charset="0"/>
              </a:rPr>
              <a:t>How many 2 p coins do I have?</a:t>
            </a:r>
          </a:p>
          <a:p>
            <a:pPr defTabSz="422041">
              <a:defRPr/>
            </a:pPr>
            <a:endParaRPr lang="en-GB" sz="1108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defTabSz="422041">
              <a:defRPr/>
            </a:pPr>
            <a:r>
              <a:rPr lang="en-GB" sz="2585" dirty="0">
                <a:solidFill>
                  <a:prstClr val="black"/>
                </a:solidFill>
                <a:latin typeface="Gill Sans MT" panose="020B0502020104020203" pitchFamily="34" charset="0"/>
              </a:rPr>
              <a:t>Consider the two questions above.</a:t>
            </a:r>
          </a:p>
          <a:p>
            <a:pPr defTabSz="422041">
              <a:defRPr/>
            </a:pPr>
            <a:r>
              <a:rPr lang="en-GB" sz="2585" dirty="0">
                <a:solidFill>
                  <a:prstClr val="black"/>
                </a:solidFill>
                <a:latin typeface="Gill Sans MT" panose="020B0502020104020203" pitchFamily="34" charset="0"/>
              </a:rPr>
              <a:t>What is the same and what is different?</a:t>
            </a:r>
          </a:p>
          <a:p>
            <a:pPr defTabSz="422041">
              <a:defRPr/>
            </a:pPr>
            <a:endParaRPr lang="en-GB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84879" y="263771"/>
            <a:ext cx="1119019" cy="102902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84878" y="1090454"/>
            <a:ext cx="1119020" cy="110728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39656" y="1994471"/>
            <a:ext cx="1064243" cy="106033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43796" y="2899409"/>
            <a:ext cx="1255963" cy="111902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12267" y="3804347"/>
            <a:ext cx="1119020" cy="1119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5162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5957982" y="6308766"/>
            <a:ext cx="433119" cy="337038"/>
          </a:xfrm>
        </p:spPr>
        <p:txBody>
          <a:bodyPr/>
          <a:lstStyle/>
          <a:p>
            <a:pPr defTabSz="422041">
              <a:defRPr/>
            </a:pPr>
            <a:fld id="{48BAC8EC-B437-49E7-9790-CFA1DD0E61BE}" type="slidenum">
              <a:rPr lang="en-GB">
                <a:solidFill>
                  <a:srgbClr val="E7E6E6">
                    <a:lumMod val="75000"/>
                  </a:srgbClr>
                </a:solidFill>
              </a:rPr>
              <a:pPr defTabSz="422041">
                <a:defRPr/>
              </a:pPr>
              <a:t>5</a:t>
            </a:fld>
            <a:endParaRPr lang="en-GB" dirty="0">
              <a:solidFill>
                <a:srgbClr val="E7E6E6">
                  <a:lumMod val="75000"/>
                </a:srgb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411066" y="970361"/>
            <a:ext cx="7436566" cy="3388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22041">
              <a:defRPr/>
            </a:pPr>
            <a:r>
              <a:rPr lang="en-GB" sz="2585" dirty="0">
                <a:solidFill>
                  <a:prstClr val="black"/>
                </a:solidFill>
                <a:latin typeface="Gill Sans MT" panose="020B0502020104020203" pitchFamily="34" charset="0"/>
              </a:rPr>
              <a:t>Tommy and Annie have some counters.</a:t>
            </a:r>
          </a:p>
          <a:p>
            <a:pPr defTabSz="422041">
              <a:defRPr/>
            </a:pPr>
            <a:endParaRPr lang="en-GB" sz="1108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defTabSz="422041">
              <a:defRPr/>
            </a:pPr>
            <a:r>
              <a:rPr lang="en-GB" sz="2585" dirty="0">
                <a:solidFill>
                  <a:prstClr val="black"/>
                </a:solidFill>
                <a:latin typeface="Gill Sans MT" panose="020B0502020104020203" pitchFamily="34" charset="0"/>
              </a:rPr>
              <a:t>Tommy shares his counters into 2 equal groups.</a:t>
            </a:r>
          </a:p>
          <a:p>
            <a:pPr defTabSz="422041">
              <a:defRPr/>
            </a:pPr>
            <a:r>
              <a:rPr lang="en-GB" sz="2585" dirty="0">
                <a:solidFill>
                  <a:prstClr val="black"/>
                </a:solidFill>
                <a:latin typeface="Gill Sans MT" panose="020B0502020104020203" pitchFamily="34" charset="0"/>
              </a:rPr>
              <a:t>He has 15 in each group.</a:t>
            </a:r>
          </a:p>
          <a:p>
            <a:pPr defTabSz="422041">
              <a:defRPr/>
            </a:pPr>
            <a:endParaRPr lang="en-GB" sz="1108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defTabSz="422041">
              <a:defRPr/>
            </a:pPr>
            <a:r>
              <a:rPr lang="en-GB" sz="2585" dirty="0">
                <a:solidFill>
                  <a:prstClr val="black"/>
                </a:solidFill>
                <a:latin typeface="Gill Sans MT" panose="020B0502020104020203" pitchFamily="34" charset="0"/>
              </a:rPr>
              <a:t>Annie groups her counters in twos.  </a:t>
            </a:r>
          </a:p>
          <a:p>
            <a:pPr defTabSz="422041">
              <a:defRPr/>
            </a:pPr>
            <a:r>
              <a:rPr lang="en-GB" sz="2585" dirty="0">
                <a:solidFill>
                  <a:prstClr val="black"/>
                </a:solidFill>
                <a:latin typeface="Gill Sans MT" panose="020B0502020104020203" pitchFamily="34" charset="0"/>
              </a:rPr>
              <a:t>She has 19 groups.</a:t>
            </a:r>
          </a:p>
          <a:p>
            <a:pPr defTabSz="422041">
              <a:defRPr/>
            </a:pPr>
            <a:endParaRPr lang="en-GB" sz="1108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defTabSz="422041">
              <a:defRPr/>
            </a:pPr>
            <a:r>
              <a:rPr lang="en-GB" sz="2585" dirty="0">
                <a:solidFill>
                  <a:prstClr val="black"/>
                </a:solidFill>
                <a:latin typeface="Gill Sans MT" panose="020B0502020104020203" pitchFamily="34" charset="0"/>
              </a:rPr>
              <a:t>Who has more counters and by how many?</a:t>
            </a:r>
          </a:p>
          <a:p>
            <a:pPr defTabSz="422041">
              <a:defRPr/>
            </a:pPr>
            <a:r>
              <a:rPr lang="en-GB" sz="2585" dirty="0">
                <a:solidFill>
                  <a:prstClr val="black"/>
                </a:solidFill>
                <a:latin typeface="Gill Sans MT" panose="020B0502020104020203" pitchFamily="34" charset="0"/>
              </a:rPr>
              <a:t>How did you work it out?</a:t>
            </a:r>
          </a:p>
        </p:txBody>
      </p:sp>
      <p:sp>
        <p:nvSpPr>
          <p:cNvPr id="12" name="Oval 11"/>
          <p:cNvSpPr/>
          <p:nvPr/>
        </p:nvSpPr>
        <p:spPr>
          <a:xfrm>
            <a:off x="12506294" y="1242471"/>
            <a:ext cx="497592" cy="48259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22041">
              <a:defRPr/>
            </a:pPr>
            <a:endParaRPr lang="en-GB" sz="1662">
              <a:solidFill>
                <a:prstClr val="white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669003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5957982" y="6308766"/>
            <a:ext cx="433119" cy="337038"/>
          </a:xfrm>
        </p:spPr>
        <p:txBody>
          <a:bodyPr/>
          <a:lstStyle/>
          <a:p>
            <a:pPr defTabSz="422041">
              <a:defRPr/>
            </a:pPr>
            <a:fld id="{48BAC8EC-B437-49E7-9790-CFA1DD0E61BE}" type="slidenum">
              <a:rPr lang="en-GB">
                <a:solidFill>
                  <a:srgbClr val="E7E6E6">
                    <a:lumMod val="75000"/>
                  </a:srgbClr>
                </a:solidFill>
              </a:rPr>
              <a:pPr defTabSz="422041">
                <a:defRPr/>
              </a:pPr>
              <a:t>6</a:t>
            </a:fld>
            <a:endParaRPr lang="en-GB" dirty="0">
              <a:solidFill>
                <a:srgbClr val="E7E6E6">
                  <a:lumMod val="75000"/>
                </a:srgb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411066" y="970361"/>
            <a:ext cx="7436566" cy="3445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22041">
              <a:defRPr/>
            </a:pPr>
            <a:r>
              <a:rPr lang="en-GB" sz="3692" b="1" dirty="0">
                <a:solidFill>
                  <a:prstClr val="black"/>
                </a:solidFill>
                <a:latin typeface="Gill Sans MT" panose="020B0502020104020203" pitchFamily="34" charset="0"/>
              </a:rPr>
              <a:t>True or false? </a:t>
            </a:r>
            <a:endParaRPr lang="en-GB" sz="3692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defTabSz="422041">
              <a:defRPr/>
            </a:pPr>
            <a:endParaRPr lang="en-GB" sz="2585" b="1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defTabSz="422041">
              <a:defRPr/>
            </a:pPr>
            <a:r>
              <a:rPr lang="en-GB" sz="2585" dirty="0">
                <a:solidFill>
                  <a:prstClr val="black"/>
                </a:solidFill>
                <a:latin typeface="Gill Sans MT" panose="020B0502020104020203" pitchFamily="34" charset="0"/>
              </a:rPr>
              <a:t>12 is an odd number.</a:t>
            </a:r>
          </a:p>
          <a:p>
            <a:pPr defTabSz="422041">
              <a:defRPr/>
            </a:pPr>
            <a:endParaRPr lang="en-GB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defTabSz="422041">
              <a:defRPr/>
            </a:pPr>
            <a:r>
              <a:rPr lang="en-GB" sz="2585" dirty="0">
                <a:solidFill>
                  <a:prstClr val="black"/>
                </a:solidFill>
                <a:latin typeface="Gill Sans MT" panose="020B0502020104020203" pitchFamily="34" charset="0"/>
              </a:rPr>
              <a:t>Prove your answer using concrete, pictorial and abstract representations.</a:t>
            </a:r>
          </a:p>
          <a:p>
            <a:pPr defTabSz="422041">
              <a:defRPr/>
            </a:pPr>
            <a:endParaRPr lang="en-GB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defTabSz="422041">
              <a:defRPr/>
            </a:pPr>
            <a:r>
              <a:rPr lang="en-GB" sz="2585" dirty="0">
                <a:solidFill>
                  <a:prstClr val="black"/>
                </a:solidFill>
                <a:latin typeface="Gill Sans MT" panose="020B0502020104020203" pitchFamily="34" charset="0"/>
              </a:rPr>
              <a:t>Explain each approach.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75797" y="795317"/>
            <a:ext cx="429760" cy="60557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83043" y="779436"/>
            <a:ext cx="800916" cy="60557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82358" y="1319738"/>
            <a:ext cx="781381" cy="76510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28070" y="1254623"/>
            <a:ext cx="716266" cy="83021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11660" y="2007516"/>
            <a:ext cx="742312" cy="105812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38391" y="1984647"/>
            <a:ext cx="745568" cy="105812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10959" y="2961089"/>
            <a:ext cx="745568" cy="132834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28624" y="2937548"/>
            <a:ext cx="765102" cy="1328348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10959" y="4182566"/>
            <a:ext cx="755335" cy="158555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38391" y="4182566"/>
            <a:ext cx="758591" cy="1585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41701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6E39824-4BA9-424A-BD52-20576A5B6C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/>
            <a:fld id="{48BAC8EC-B437-49E7-9790-CFA1DD0E61BE}" type="slidenum">
              <a:rPr lang="en-GB">
                <a:solidFill>
                  <a:srgbClr val="E7E6E6">
                    <a:lumMod val="75000"/>
                  </a:srgbClr>
                </a:solidFill>
              </a:rPr>
              <a:pPr defTabSz="457200"/>
              <a:t>7</a:t>
            </a:fld>
            <a:endParaRPr lang="en-GB" dirty="0">
              <a:solidFill>
                <a:srgbClr val="E7E6E6">
                  <a:lumMod val="75000"/>
                </a:srgbClr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B6A188-C728-4423-8078-77718F6C67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5450" y="523875"/>
            <a:ext cx="8801100" cy="581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5309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6BA993E-14A9-47AF-B72B-EE4A5123AD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/>
            <a:fld id="{48BAC8EC-B437-49E7-9790-CFA1DD0E61BE}" type="slidenum">
              <a:rPr lang="en-GB">
                <a:solidFill>
                  <a:srgbClr val="E7E6E6">
                    <a:lumMod val="75000"/>
                  </a:srgbClr>
                </a:solidFill>
              </a:rPr>
              <a:pPr defTabSz="457200"/>
              <a:t>8</a:t>
            </a:fld>
            <a:endParaRPr lang="en-GB" dirty="0">
              <a:solidFill>
                <a:srgbClr val="E7E6E6">
                  <a:lumMod val="75000"/>
                </a:srgbClr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E267A1-ADE5-4FBC-8603-F5BF74E7EB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3075" y="490538"/>
            <a:ext cx="8705850" cy="5876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38669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3" ma:contentTypeDescription="Create a new document." ma:contentTypeScope="" ma:versionID="9a7d41a2c158f06f657e0823ce387b7f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4c734954345243be7738907af8f63054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982D55A-DEB0-4337-82C1-4F7CFD8AA36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758BE49-F803-4541-AE87-B607DAFB5F2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D072FB2-D0A9-4D80-8EF2-92D59AAD3405}">
  <ds:schemaRefs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a0c7fa71-570b-4d2e-a005-0d34dc952117"/>
    <ds:schemaRef ds:uri="http://purl.org/dc/terms/"/>
    <ds:schemaRef ds:uri="b561d3cc-3f8f-4588-a568-be861ce13085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249</Words>
  <Application>Microsoft Office PowerPoint</Application>
  <PresentationFormat>Widescreen</PresentationFormat>
  <Paragraphs>61</Paragraphs>
  <Slides>8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7" baseType="lpstr">
      <vt:lpstr>Arial</vt:lpstr>
      <vt:lpstr>Bariol Regular</vt:lpstr>
      <vt:lpstr>Calibri</vt:lpstr>
      <vt:lpstr>Calibri Light</vt:lpstr>
      <vt:lpstr>Cambria Math</vt:lpstr>
      <vt:lpstr>Gill Sans MT</vt:lpstr>
      <vt:lpstr>Times New Roman</vt:lpstr>
      <vt:lpstr>Office Theme</vt:lpstr>
      <vt:lpstr>Custom Design</vt:lpstr>
      <vt:lpstr>Friday 9th July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Friday 9th July</dc:title>
  <dc:creator>Laura MacRae</dc:creator>
  <cp:lastModifiedBy>Laura MacRae</cp:lastModifiedBy>
  <cp:revision>1</cp:revision>
  <dcterms:created xsi:type="dcterms:W3CDTF">2021-07-05T14:57:32Z</dcterms:created>
  <dcterms:modified xsi:type="dcterms:W3CDTF">2021-07-05T14:58:37Z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