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305" r:id="rId2"/>
    <p:sldId id="258" r:id="rId3"/>
    <p:sldId id="263" r:id="rId4"/>
    <p:sldId id="264" r:id="rId5"/>
    <p:sldId id="294" r:id="rId6"/>
    <p:sldId id="289" r:id="rId7"/>
    <p:sldId id="363" r:id="rId8"/>
    <p:sldId id="365" r:id="rId9"/>
    <p:sldId id="366" r:id="rId10"/>
    <p:sldId id="369" r:id="rId11"/>
    <p:sldId id="290" r:id="rId12"/>
    <p:sldId id="360" r:id="rId13"/>
    <p:sldId id="378" r:id="rId14"/>
    <p:sldId id="364" r:id="rId15"/>
    <p:sldId id="370" r:id="rId16"/>
    <p:sldId id="379" r:id="rId17"/>
    <p:sldId id="291" r:id="rId18"/>
    <p:sldId id="374" r:id="rId19"/>
    <p:sldId id="292" r:id="rId20"/>
    <p:sldId id="372" r:id="rId21"/>
    <p:sldId id="373" r:id="rId22"/>
    <p:sldId id="293" r:id="rId23"/>
    <p:sldId id="380" r:id="rId24"/>
    <p:sldId id="353" r:id="rId25"/>
    <p:sldId id="267" r:id="rId26"/>
  </p:sldIdLst>
  <p:sldSz cx="9144000" cy="6858000" type="screen4x3"/>
  <p:notesSz cx="6858000" cy="9144000"/>
  <p:embeddedFontLst>
    <p:embeddedFont>
      <p:font typeface="Twinkl" pitchFamily="2" charset="0"/>
      <p:regular r:id="rId29"/>
      <p:bold r:id="rId30"/>
    </p:embeddedFont>
    <p:embeddedFont>
      <p:font typeface="Sassoon Infant Rg" panose="02000503030000020003" pitchFamily="50" charset="0"/>
      <p:regular r:id="rId31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uffy-TTF" panose="020B0603060100000000" pitchFamily="34" charset="0"/>
      <p:regular r:id="rId37"/>
      <p:bold r:id="rId38"/>
      <p:italic r:id="rId39"/>
      <p:boldItalic r:id="rId40"/>
    </p:embeddedFont>
    <p:embeddedFont>
      <p:font typeface="Tuffy" panose="020B0603060100000000" pitchFamily="34" charset="0"/>
      <p:regular r:id="rId41"/>
      <p:bold r:id="rId42"/>
      <p:italic r:id="rId43"/>
      <p:boldItalic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46" userDrawn="1">
          <p15:clr>
            <a:srgbClr val="A4A3A4"/>
          </p15:clr>
        </p15:guide>
        <p15:guide id="2" pos="2812" userDrawn="1">
          <p15:clr>
            <a:srgbClr val="A4A3A4"/>
          </p15:clr>
        </p15:guide>
        <p15:guide id="4" pos="45" userDrawn="1">
          <p15:clr>
            <a:srgbClr val="A4A3A4"/>
          </p15:clr>
        </p15:guide>
        <p15:guide id="5" orient="horz" pos="2999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99" userDrawn="1">
          <p15:clr>
            <a:srgbClr val="A4A3A4"/>
          </p15:clr>
        </p15:guide>
        <p15:guide id="9" orient="horz" pos="1956" userDrawn="1">
          <p15:clr>
            <a:srgbClr val="A4A3A4"/>
          </p15:clr>
        </p15:guide>
        <p15:guide id="10" orient="horz" pos="1457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3748" userDrawn="1">
          <p15:clr>
            <a:srgbClr val="A4A3A4"/>
          </p15:clr>
        </p15:guide>
        <p15:guide id="13" pos="4944" userDrawn="1">
          <p15:clr>
            <a:srgbClr val="A4A3A4"/>
          </p15:clr>
        </p15:guide>
        <p15:guide id="14" pos="4581" userDrawn="1">
          <p15:clr>
            <a:srgbClr val="A4A3A4"/>
          </p15:clr>
        </p15:guide>
        <p15:guide id="15" orient="horz" pos="2409" userDrawn="1">
          <p15:clr>
            <a:srgbClr val="A4A3A4"/>
          </p15:clr>
        </p15:guide>
        <p15:guide id="16" orient="horz" pos="14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71C7"/>
    <a:srgbClr val="8D358B"/>
    <a:srgbClr val="DFABDE"/>
    <a:srgbClr val="73C4F1"/>
    <a:srgbClr val="AFDEF7"/>
    <a:srgbClr val="CAE9FA"/>
    <a:srgbClr val="F1811A"/>
    <a:srgbClr val="C2E49C"/>
    <a:srgbClr val="93E3FF"/>
    <a:srgbClr val="E500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324" y="102"/>
      </p:cViewPr>
      <p:guideLst>
        <p:guide orient="horz" pos="2546"/>
        <p:guide pos="2812"/>
        <p:guide pos="45"/>
        <p:guide orient="horz" pos="2999"/>
        <p:guide pos="5443"/>
        <p:guide orient="horz" pos="346"/>
        <p:guide pos="499"/>
        <p:guide orient="horz" pos="1956"/>
        <p:guide orient="horz" pos="1457"/>
        <p:guide pos="5284"/>
        <p:guide orient="horz" pos="3748"/>
        <p:guide pos="4944"/>
        <p:guide pos="4581"/>
        <p:guide orient="horz" pos="2409"/>
        <p:guide orient="horz" pos="141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theme" Target="theme/theme1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uffy-TTF" panose="020B0603060100000000" pitchFamily="34" charset="0"/>
              </a:rPr>
              <a:t>19/06/2019</a:t>
            </a:fld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uffy-TTF" panose="020B0603060100000000" pitchFamily="34" charset="0"/>
              </a:rPr>
              <a:t>‹#›</a:t>
            </a:fld>
            <a:endParaRPr lang="en-GB" dirty="0">
              <a:latin typeface="Tuffy-TTF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19/06/2019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sz="36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1350" b="0" i="0" u="none" strike="noStrike" cap="none" spc="0" baseline="0" dirty="0">
                <a:solidFill>
                  <a:srgbClr val="FFFFFF"/>
                </a:solidFill>
                <a:uFillTx/>
                <a:latin typeface="Twinkl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uffy-TTF" panose="020B0603060100000000" pitchFamily="34" charset="0"/>
              </a:defRPr>
            </a:lvl1pPr>
            <a:lvl2pPr>
              <a:defRPr sz="1600">
                <a:latin typeface="Twinkl" pitchFamily="2" charset="0"/>
                <a:ea typeface="Tuffy-TTF" panose="020B0603060100000000" pitchFamily="34" charset="0"/>
              </a:defRPr>
            </a:lvl2pPr>
            <a:lvl3pPr>
              <a:defRPr sz="1400">
                <a:latin typeface="Twinkl" pitchFamily="2" charset="0"/>
                <a:ea typeface="Tuffy-TTF" panose="020B0603060100000000" pitchFamily="34" charset="0"/>
              </a:defRPr>
            </a:lvl3pPr>
            <a:lvl4pPr>
              <a:defRPr sz="1400">
                <a:latin typeface="Twinkl" pitchFamily="2" charset="0"/>
                <a:ea typeface="Tuffy-TTF" panose="020B0603060100000000" pitchFamily="34" charset="0"/>
              </a:defRPr>
            </a:lvl4pPr>
            <a:lvl5pPr>
              <a:defRPr sz="1400">
                <a:latin typeface="Twinkl" pitchFamily="2" charset="0"/>
                <a:ea typeface="Tuffy-TTF" panose="020B0603060100000000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552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89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  <p:sldLayoutId id="2147483670" r:id="rId8"/>
    <p:sldLayoutId id="214748368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tif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9.pn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4.png"/><Relationship Id="rId2" Type="http://schemas.openxmlformats.org/officeDocument/2006/relationships/image" Target="../media/image10.t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24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17" Type="http://schemas.openxmlformats.org/officeDocument/2006/relationships/image" Target="../media/image57.png"/><Relationship Id="rId2" Type="http://schemas.openxmlformats.org/officeDocument/2006/relationships/image" Target="../media/image58.pn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4.png"/><Relationship Id="rId7" Type="http://schemas.openxmlformats.org/officeDocument/2006/relationships/image" Target="../media/image57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7.png"/><Relationship Id="rId11" Type="http://schemas.openxmlformats.org/officeDocument/2006/relationships/image" Target="../media/image81.png"/><Relationship Id="rId5" Type="http://schemas.openxmlformats.org/officeDocument/2006/relationships/image" Target="../media/image76.png"/><Relationship Id="rId10" Type="http://schemas.openxmlformats.org/officeDocument/2006/relationships/image" Target="../media/image80.png"/><Relationship Id="rId4" Type="http://schemas.openxmlformats.org/officeDocument/2006/relationships/image" Target="../media/image75.png"/><Relationship Id="rId9" Type="http://schemas.openxmlformats.org/officeDocument/2006/relationships/image" Target="../media/image7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0.png"/><Relationship Id="rId4" Type="http://schemas.openxmlformats.org/officeDocument/2006/relationships/slide" Target="slide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9.png"/><Relationship Id="rId11" Type="http://schemas.openxmlformats.org/officeDocument/2006/relationships/image" Target="../media/image90.png"/><Relationship Id="rId5" Type="http://schemas.openxmlformats.org/officeDocument/2006/relationships/image" Target="../media/image98.png"/><Relationship Id="rId10" Type="http://schemas.openxmlformats.org/officeDocument/2006/relationships/image" Target="../media/image103.png"/><Relationship Id="rId4" Type="http://schemas.openxmlformats.org/officeDocument/2006/relationships/image" Target="../media/image97.png"/><Relationship Id="rId9" Type="http://schemas.openxmlformats.org/officeDocument/2006/relationships/image" Target="../media/image10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5.png"/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12" Type="http://schemas.openxmlformats.org/officeDocument/2006/relationships/image" Target="../media/image114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8.png"/><Relationship Id="rId11" Type="http://schemas.openxmlformats.org/officeDocument/2006/relationships/image" Target="../media/image113.png"/><Relationship Id="rId5" Type="http://schemas.openxmlformats.org/officeDocument/2006/relationships/image" Target="../media/image107.png"/><Relationship Id="rId10" Type="http://schemas.openxmlformats.org/officeDocument/2006/relationships/image" Target="../media/image112.png"/><Relationship Id="rId4" Type="http://schemas.openxmlformats.org/officeDocument/2006/relationships/image" Target="../media/image106.png"/><Relationship Id="rId9" Type="http://schemas.openxmlformats.org/officeDocument/2006/relationships/image" Target="../media/image111.png"/><Relationship Id="rId14" Type="http://schemas.openxmlformats.org/officeDocument/2006/relationships/image" Target="../media/image9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997130" y="6464797"/>
            <a:ext cx="5166881" cy="204563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FFFFF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PSHE and Citizenship | Year 2 | Living in the Wider World | Respecting Rights | </a:t>
            </a:r>
            <a:r>
              <a:rPr lang="en-GB" sz="800" b="1" dirty="0">
                <a:solidFill>
                  <a:srgbClr val="FFFFFF"/>
                </a:solidFill>
                <a:latin typeface="Tuffy-TTF" panose="020B06030601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Rights | Lesson 1</a:t>
            </a:r>
            <a:endParaRPr lang="en-GB" sz="800" b="1" dirty="0">
              <a:solidFill>
                <a:srgbClr val="FFFFFF"/>
              </a:solidFill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6" name="Text Placeholder 16"/>
          <p:cNvSpPr txBox="1">
            <a:spLocks/>
          </p:cNvSpPr>
          <p:nvPr/>
        </p:nvSpPr>
        <p:spPr>
          <a:xfrm>
            <a:off x="971600" y="3199950"/>
            <a:ext cx="7200800" cy="543989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Living in the Wider World | Respecting Rights</a:t>
            </a:r>
          </a:p>
        </p:txBody>
      </p:sp>
      <p:sp>
        <p:nvSpPr>
          <p:cNvPr id="7" name="Title 17"/>
          <p:cNvSpPr txBox="1">
            <a:spLocks/>
          </p:cNvSpPr>
          <p:nvPr/>
        </p:nvSpPr>
        <p:spPr>
          <a:xfrm>
            <a:off x="755650" y="2359034"/>
            <a:ext cx="7632700" cy="65529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PSHE and Citizenship</a:t>
            </a: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49" y="1127760"/>
            <a:ext cx="8012113" cy="1409700"/>
          </a:xfrm>
        </p:spPr>
        <p:txBody>
          <a:bodyPr>
            <a:normAutofit/>
          </a:bodyPr>
          <a:lstStyle/>
          <a:p>
            <a:r>
              <a:rPr lang="en-GB" dirty="0"/>
              <a:t>I can talk about what rights are and identify rights that all </a:t>
            </a:r>
            <a:br>
              <a:rPr lang="en-GB" dirty="0"/>
            </a:br>
            <a:r>
              <a:rPr lang="en-GB" dirty="0"/>
              <a:t>people share.</a:t>
            </a:r>
          </a:p>
          <a:p>
            <a:endParaRPr lang="en-GB" dirty="0"/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8119814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think of things that all children need.</a:t>
            </a:r>
          </a:p>
          <a:p>
            <a:r>
              <a:rPr lang="en-GB" dirty="0">
                <a:latin typeface="Twinkl" pitchFamily="50" charset="0"/>
              </a:rPr>
              <a:t>I can talk about why the given human rights are a good thing.</a:t>
            </a:r>
          </a:p>
          <a:p>
            <a:r>
              <a:rPr lang="en-GB" dirty="0">
                <a:latin typeface="Twinkl" pitchFamily="50" charset="0"/>
              </a:rPr>
              <a:t>I can talk about the special rights children have.</a:t>
            </a:r>
          </a:p>
          <a:p>
            <a:r>
              <a:rPr lang="en-GB" dirty="0">
                <a:latin typeface="Twinkl" pitchFamily="50" charset="0"/>
              </a:rPr>
              <a:t>I can reflect on how I feel about situations where people’s human rights aren’t met.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627784" y="6245477"/>
            <a:ext cx="3888432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Tuffy-TTF" panose="020B0603060100000000" pitchFamily="34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The Big Questions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851598-431B-4620-8794-C4BC3E76DF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22" y="1399189"/>
            <a:ext cx="1790264" cy="49885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E5F2DF-2A21-4BA9-A0AB-5F93557B6A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133" y="2276475"/>
            <a:ext cx="2982617" cy="4130566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AAB449F0-5260-41A9-8F66-9086CC642B9B}"/>
              </a:ext>
            </a:extLst>
          </p:cNvPr>
          <p:cNvSpPr/>
          <p:nvPr/>
        </p:nvSpPr>
        <p:spPr>
          <a:xfrm>
            <a:off x="2368733" y="1466487"/>
            <a:ext cx="2534194" cy="1045028"/>
          </a:xfrm>
          <a:prstGeom prst="wedgeRoundRectCallout">
            <a:avLst>
              <a:gd name="adj1" fmla="val -44127"/>
              <a:gd name="adj2" fmla="val 70395"/>
              <a:gd name="adj3" fmla="val 16667"/>
            </a:avLst>
          </a:prstGeom>
          <a:solidFill>
            <a:srgbClr val="FBFBFB"/>
          </a:solidFill>
          <a:ln w="28575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are rights and what rights do all 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people share?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6162CE49-C6C3-47A6-8324-385CD486D721}"/>
              </a:ext>
            </a:extLst>
          </p:cNvPr>
          <p:cNvSpPr/>
          <p:nvPr/>
        </p:nvSpPr>
        <p:spPr>
          <a:xfrm>
            <a:off x="3461657" y="3273608"/>
            <a:ext cx="2534194" cy="893491"/>
          </a:xfrm>
          <a:prstGeom prst="wedgeRoundRectCallout">
            <a:avLst>
              <a:gd name="adj1" fmla="val 68244"/>
              <a:gd name="adj2" fmla="val -50464"/>
              <a:gd name="adj3" fmla="val 16667"/>
            </a:avLst>
          </a:prstGeom>
          <a:solidFill>
            <a:srgbClr val="FBFBFB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special rights do children have?</a:t>
            </a:r>
          </a:p>
        </p:txBody>
      </p:sp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Reconnecting</a:t>
            </a:r>
          </a:p>
        </p:txBody>
      </p:sp>
    </p:spTree>
    <p:extLst>
      <p:ext uri="{BB962C8B-B14F-4D97-AF65-F5344CB8AC3E}">
        <p14:creationId xmlns:p14="http://schemas.microsoft.com/office/powerpoint/2010/main" val="3884373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93822" y="1643313"/>
            <a:ext cx="5657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Living things all have basic needs. These are things that they need so they are able to grow and develop in a healthy way.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A9E08D3-8B62-4FD1-8A2B-542C023A2CC6}"/>
              </a:ext>
            </a:extLst>
          </p:cNvPr>
          <p:cNvSpPr txBox="1"/>
          <p:nvPr/>
        </p:nvSpPr>
        <p:spPr>
          <a:xfrm>
            <a:off x="693365" y="2638354"/>
            <a:ext cx="5582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Plants need water, air, light and nutrients from the soil to grow and develop in a healthy way.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DEB19B0-3CEC-42F1-8BE9-963361D638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19" t="20937" r="-13448"/>
          <a:stretch/>
        </p:blipFill>
        <p:spPr>
          <a:xfrm rot="1949791" flipH="1">
            <a:off x="6413794" y="2720913"/>
            <a:ext cx="514183" cy="1086853"/>
          </a:xfrm>
          <a:prstGeom prst="rect">
            <a:avLst/>
          </a:prstGeom>
        </p:spPr>
      </p:pic>
      <p:grpSp>
        <p:nvGrpSpPr>
          <p:cNvPr id="79" name="Group 78">
            <a:extLst>
              <a:ext uri="{FF2B5EF4-FFF2-40B4-BE49-F238E27FC236}">
                <a16:creationId xmlns:a16="http://schemas.microsoft.com/office/drawing/2014/main" id="{1DA48F2F-2B3F-4299-8121-823D8BCF96BB}"/>
              </a:ext>
            </a:extLst>
          </p:cNvPr>
          <p:cNvGrpSpPr/>
          <p:nvPr/>
        </p:nvGrpSpPr>
        <p:grpSpPr>
          <a:xfrm>
            <a:off x="176057" y="4877786"/>
            <a:ext cx="8967943" cy="1539625"/>
            <a:chOff x="176057" y="4877786"/>
            <a:chExt cx="8967943" cy="1539625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61D7ABBE-116B-4BD6-B177-9592D8F854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398"/>
            <a:stretch/>
          </p:blipFill>
          <p:spPr>
            <a:xfrm>
              <a:off x="2522484" y="5513673"/>
              <a:ext cx="5092261" cy="895010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B646DF81-EC74-4068-A3C8-D4D2077532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507" y="4877786"/>
              <a:ext cx="3326523" cy="1536997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A0F38ECD-F0EF-4D79-9560-8284402ED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299840" y="4879998"/>
              <a:ext cx="3326523" cy="1536997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B3A283D4-C013-425A-8497-A2BC401C83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057" y="4880414"/>
              <a:ext cx="3326523" cy="1536997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B118C6A1-B350-4ABD-925D-A1344CEA4A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7477" y="4879999"/>
              <a:ext cx="3326523" cy="1536997"/>
            </a:xfrm>
            <a:prstGeom prst="rect">
              <a:avLst/>
            </a:prstGeom>
          </p:spPr>
        </p:pic>
      </p:grpSp>
      <p:pic>
        <p:nvPicPr>
          <p:cNvPr id="83" name="Picture 82">
            <a:extLst>
              <a:ext uri="{FF2B5EF4-FFF2-40B4-BE49-F238E27FC236}">
                <a16:creationId xmlns:a16="http://schemas.microsoft.com/office/drawing/2014/main" id="{0060651E-9DFE-4BE7-9909-E16E4A14968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93359"/>
          <a:stretch/>
        </p:blipFill>
        <p:spPr>
          <a:xfrm>
            <a:off x="343660" y="5862554"/>
            <a:ext cx="2853559" cy="597786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1A2557D-42AA-467D-879D-990A5751EC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41" y="3339872"/>
            <a:ext cx="2224859" cy="314011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7E08C7DC-B179-4623-8AA2-BAC0E637A5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26" y="5182595"/>
            <a:ext cx="1813032" cy="127034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F3EDF78-F88F-4AC2-A88D-D5E841C4D5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558" y="5769392"/>
            <a:ext cx="985345" cy="47190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84E9423-3899-4975-A88C-D70F7F3833A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038" y="5689161"/>
            <a:ext cx="1403129" cy="664453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037C8763-9C11-4DF6-B234-547CF580E6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34" y="5329037"/>
            <a:ext cx="1836683" cy="111608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F60FBD96-9D05-4A1D-BAA2-08B0C8DB72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18189" y="2896686"/>
            <a:ext cx="3227378" cy="251343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FBF7F5-6E4E-49B1-91B0-A46F01F9EE5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065" y="3293953"/>
            <a:ext cx="1215760" cy="747822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526F1AE5-8FAA-4896-9025-70FAA8E77D5C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26"/>
          <a:stretch/>
        </p:blipFill>
        <p:spPr>
          <a:xfrm>
            <a:off x="4922026" y="3554326"/>
            <a:ext cx="2063856" cy="285449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5FB79A68-3493-4A7A-BD92-966A4FCAEE6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86" b="64855"/>
          <a:stretch/>
        </p:blipFill>
        <p:spPr>
          <a:xfrm>
            <a:off x="4942028" y="3590924"/>
            <a:ext cx="1506898" cy="11495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CF3BC9-F70C-4789-B2A7-432AEADFB74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7099">
            <a:off x="5849283" y="2457423"/>
            <a:ext cx="1876663" cy="1261241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D92D87D0-CDD7-4219-98B6-EE359599223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605" y="3227865"/>
            <a:ext cx="2574158" cy="3240504"/>
          </a:xfrm>
          <a:prstGeom prst="rect">
            <a:avLst/>
          </a:prstGeom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CB483D61-B4DB-48B7-B797-32F19C12ABE6}"/>
              </a:ext>
            </a:extLst>
          </p:cNvPr>
          <p:cNvSpPr txBox="1"/>
          <p:nvPr/>
        </p:nvSpPr>
        <p:spPr>
          <a:xfrm>
            <a:off x="693366" y="3537634"/>
            <a:ext cx="5582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all humans need to grow and</a:t>
            </a:r>
            <a:br>
              <a:rPr lang="en-GB" dirty="0"/>
            </a:br>
            <a:r>
              <a:rPr lang="en-GB" dirty="0"/>
              <a:t>develop in a healthy way?</a:t>
            </a:r>
          </a:p>
        </p:txBody>
      </p:sp>
      <p:pic>
        <p:nvPicPr>
          <p:cNvPr id="26" name="Pairs">
            <a:extLst>
              <a:ext uri="{FF2B5EF4-FFF2-40B4-BE49-F238E27FC236}">
                <a16:creationId xmlns:a16="http://schemas.microsoft.com/office/drawing/2014/main" id="{AB349964-A52B-4F7B-97D4-34D893E03D8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95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1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6898 C 0.19983 0.06898 0.10556 -0.06852 0.0467 -0.10926 C -0.01233 -0.15 -0.23246 -0.19467 -0.35625 -0.17546 C -0.48021 -0.15648 -0.69583 -0.07639 -0.69583 0.00533 C -0.69583 0.08681 -0.32951 0.14583 -0.11701 0.15949 " pathEditMode="relative" rAng="0" ptsTypes="AAAAA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07" y="-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0.10625 L 0.11615 -0.03403 C 0.13004 -0.06366 0.15538 -0.10208 0.18472 -0.13819 C 0.21771 -0.17917 0.2467 -0.20879 0.26997 -0.22569 L 0.37969 -0.30694 " pathEditMode="relative" rAng="19020000" ptsTypes="AAAAA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43" y="-22639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2306052" y="2181820"/>
            <a:ext cx="4559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With your partner, think of three different things and be ready to share your thoughts with the class.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D45429-C2C1-4AB8-BBAD-1E03D5A85185}"/>
              </a:ext>
            </a:extLst>
          </p:cNvPr>
          <p:cNvGrpSpPr/>
          <p:nvPr/>
        </p:nvGrpSpPr>
        <p:grpSpPr>
          <a:xfrm>
            <a:off x="176057" y="4877786"/>
            <a:ext cx="8967943" cy="1539625"/>
            <a:chOff x="176057" y="4877786"/>
            <a:chExt cx="8967943" cy="1539625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A0DE0987-D527-4DC6-A994-7ABD1CB1EE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398"/>
            <a:stretch/>
          </p:blipFill>
          <p:spPr>
            <a:xfrm>
              <a:off x="2522484" y="5513673"/>
              <a:ext cx="5092261" cy="895010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0EB7A6D7-142F-4019-98AE-32B13E99B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507" y="4877786"/>
              <a:ext cx="3326523" cy="1536997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1FE014F-EFA8-4B49-85E3-AA286817A5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299840" y="4879998"/>
              <a:ext cx="3326523" cy="1536997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635A89AC-13E5-4CD9-9C3E-900F1A2EC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057" y="4880414"/>
              <a:ext cx="3326523" cy="153699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2BC721D-138A-4B5C-96C6-2FAC992F2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7477" y="4879999"/>
              <a:ext cx="3326523" cy="1536997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A15615FE-9ED5-48C8-8C05-B63B088D72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95" y="2588082"/>
            <a:ext cx="2524237" cy="40613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1DB164-ED53-44C3-BFAC-33347A8D89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137" y="2024163"/>
            <a:ext cx="2726900" cy="446702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1005333-9946-4592-9233-2AB0CF6039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658" y="5330594"/>
            <a:ext cx="1836683" cy="1116085"/>
          </a:xfrm>
          <a:prstGeom prst="rect">
            <a:avLst/>
          </a:prstGeom>
        </p:spPr>
      </p:pic>
      <p:pic>
        <p:nvPicPr>
          <p:cNvPr id="14" name="Pairs">
            <a:extLst>
              <a:ext uri="{FF2B5EF4-FFF2-40B4-BE49-F238E27FC236}">
                <a16:creationId xmlns:a16="http://schemas.microsoft.com/office/drawing/2014/main" id="{A82D6CF9-11B7-4DC9-9890-AF44B3CE39D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9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46 L 0.21875 -0.20601 L 0.38594 0.0625 C 0.41458 0.07917 0.66701 -0.27453 0.73333 -0.19652 " pathEditMode="relative" rAng="0" ptsTypes="AAAA">
                                      <p:cBhvr>
                                        <p:cTn id="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67" y="-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85800" y="1924050"/>
            <a:ext cx="6134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need is something that humans must have to thrive. This means it is something that humans must have to grow and develop in a healthy way.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5A007C-C0CC-406A-A825-E1C5881D2522}"/>
              </a:ext>
            </a:extLst>
          </p:cNvPr>
          <p:cNvSpPr txBox="1"/>
          <p:nvPr/>
        </p:nvSpPr>
        <p:spPr>
          <a:xfrm>
            <a:off x="687660" y="4461470"/>
            <a:ext cx="5014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basic needs of all humans throughout the are world are food, water, shelter, to be safe, feel happy and to have the opportunity to learn and develop.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D4694EE8-EB0D-4B57-831D-EB74B84E97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982" y="2028825"/>
            <a:ext cx="2419686" cy="4457700"/>
          </a:xfrm>
          <a:prstGeom prst="rect">
            <a:avLst/>
          </a:prstGeom>
        </p:spPr>
      </p:pic>
      <p:sp>
        <p:nvSpPr>
          <p:cNvPr id="52" name="Thought Bubble: Cloud 51">
            <a:extLst>
              <a:ext uri="{FF2B5EF4-FFF2-40B4-BE49-F238E27FC236}">
                <a16:creationId xmlns:a16="http://schemas.microsoft.com/office/drawing/2014/main" id="{FA61BD26-880E-4CD0-8810-236557BDDC52}"/>
              </a:ext>
            </a:extLst>
          </p:cNvPr>
          <p:cNvSpPr/>
          <p:nvPr/>
        </p:nvSpPr>
        <p:spPr>
          <a:xfrm>
            <a:off x="1384300" y="1410831"/>
            <a:ext cx="4260850" cy="2923044"/>
          </a:xfrm>
          <a:prstGeom prst="cloudCallout">
            <a:avLst>
              <a:gd name="adj1" fmla="val 73857"/>
              <a:gd name="adj2" fmla="val 10369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BB9FB8-F586-417A-9935-DDA57F69D3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146" y="1958158"/>
            <a:ext cx="1949450" cy="190264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AC47825-8D6D-4D8A-84EA-449219BF41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696" y="2211117"/>
            <a:ext cx="790707" cy="12178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83660F8-EA3E-4761-9FC0-CF0BB672B7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701" y="1904623"/>
            <a:ext cx="1323499" cy="19561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E589E8A-7327-497F-B95F-DE9D0EC88F4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313" y="2086863"/>
            <a:ext cx="918987" cy="177393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F9DFCC2-EAC2-45AF-8693-772E6DFF2B6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636" y="2375693"/>
            <a:ext cx="1468325" cy="145891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193E111-EDAF-4806-A52D-5715A3A1F68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73" y="1962151"/>
            <a:ext cx="1065553" cy="1670049"/>
          </a:xfrm>
          <a:prstGeom prst="rect">
            <a:avLst/>
          </a:prstGeom>
        </p:spPr>
      </p:pic>
      <p:pic>
        <p:nvPicPr>
          <p:cNvPr id="14" name="Pairs">
            <a:extLst>
              <a:ext uri="{FF2B5EF4-FFF2-40B4-BE49-F238E27FC236}">
                <a16:creationId xmlns:a16="http://schemas.microsoft.com/office/drawing/2014/main" id="{0019CDF8-451E-46CE-AE25-579E4EBA37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1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09809 -0.003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13" y="-1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03959 -0.1240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-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0.00261 -0.1222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6111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08298 0.129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5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>
            <a:extLst>
              <a:ext uri="{FF2B5EF4-FFF2-40B4-BE49-F238E27FC236}">
                <a16:creationId xmlns:a16="http://schemas.microsoft.com/office/drawing/2014/main" id="{975632DA-F93C-4344-8877-FCE7E54209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145" y="1158185"/>
            <a:ext cx="2887243" cy="28835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Needs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85800" y="1935913"/>
            <a:ext cx="3778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humans, no matter where they are in the world, are important and special.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6D149E3C-6184-46E2-8720-A02B3D2CE463}"/>
              </a:ext>
            </a:extLst>
          </p:cNvPr>
          <p:cNvGrpSpPr/>
          <p:nvPr/>
        </p:nvGrpSpPr>
        <p:grpSpPr>
          <a:xfrm>
            <a:off x="2272901" y="3105150"/>
            <a:ext cx="5869387" cy="3462617"/>
            <a:chOff x="1366438" y="2520950"/>
            <a:chExt cx="6780213" cy="39999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D4775AA-7999-44BA-A21F-F2C17BB1DB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8774" y="2520950"/>
              <a:ext cx="1451231" cy="360686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4C0308F-9F2C-4C53-9B12-F6601CEC8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9314" y="2730500"/>
              <a:ext cx="1253911" cy="332422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19DB7F9-96A7-4FB6-B54B-9B603AB2A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3225" y="2692400"/>
              <a:ext cx="993937" cy="35560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A4C6CE9-2AE5-494A-902A-68BF18202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6117" y="3393863"/>
              <a:ext cx="2122450" cy="28829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F3664DB-56EE-4F2F-966E-693BFB474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3294" y="2527299"/>
              <a:ext cx="1157789" cy="359092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3B2BAF4-5869-48B9-A16C-D2AC4678E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6438" y="2613025"/>
              <a:ext cx="1123677" cy="359410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68A3F92-1B8E-48D9-9C93-C1993E46101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2746" y="2590799"/>
              <a:ext cx="1293905" cy="353377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68813F6-426B-46F9-A591-CDB354983C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0530" y="3602923"/>
              <a:ext cx="1949450" cy="2789786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B0567AAB-210D-44B1-8B6E-E9272F879C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7892" y="4114254"/>
              <a:ext cx="1702796" cy="240665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DB216043-C833-43DF-9C6C-CF58F6B904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561" y="3458016"/>
              <a:ext cx="1886714" cy="2790383"/>
            </a:xfrm>
            <a:prstGeom prst="rect">
              <a:avLst/>
            </a:prstGeom>
          </p:spPr>
        </p:pic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52F9CBCC-A8E1-41FF-A5BE-D5022D00983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61" y="3248025"/>
            <a:ext cx="1379102" cy="311360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0A1547AD-63C4-47FA-A581-768D3A248DD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611" y="4762529"/>
            <a:ext cx="735689" cy="1790671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3A534578-BE20-4E24-8FD6-19E039D70C0F}"/>
              </a:ext>
            </a:extLst>
          </p:cNvPr>
          <p:cNvSpPr txBox="1"/>
          <p:nvPr/>
        </p:nvSpPr>
        <p:spPr>
          <a:xfrm>
            <a:off x="685800" y="1930221"/>
            <a:ext cx="416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humans, no matter where they are in the world, deserve to have their basic needs met. This is their right.</a:t>
            </a:r>
          </a:p>
        </p:txBody>
      </p:sp>
      <p:pic>
        <p:nvPicPr>
          <p:cNvPr id="21" name="Pairs">
            <a:extLst>
              <a:ext uri="{FF2B5EF4-FFF2-40B4-BE49-F238E27FC236}">
                <a16:creationId xmlns:a16="http://schemas.microsoft.com/office/drawing/2014/main" id="{014AB19D-949A-4079-A87E-69EEEBB53EF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31" y="485665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84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Exploring</a:t>
            </a:r>
          </a:p>
        </p:txBody>
      </p:sp>
    </p:spTree>
    <p:extLst>
      <p:ext uri="{BB962C8B-B14F-4D97-AF65-F5344CB8AC3E}">
        <p14:creationId xmlns:p14="http://schemas.microsoft.com/office/powerpoint/2010/main" val="716910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A71C6EA3-60E7-4546-8DDD-BF82911C33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378" y="2599980"/>
            <a:ext cx="2887243" cy="288359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D310215-413E-44B6-BD03-024FC0387B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510" y="2451100"/>
            <a:ext cx="1158921" cy="3937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D25FDCE-4603-4E5E-8514-1174CA934F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527300"/>
            <a:ext cx="1490045" cy="39624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B1BF46F-FB9C-4040-8CDC-AA327EA692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19" y="2981325"/>
            <a:ext cx="989261" cy="34480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C0C95EF-3597-4FD4-A0A2-E6223BE21CC8}"/>
              </a:ext>
            </a:extLst>
          </p:cNvPr>
          <p:cNvSpPr txBox="1"/>
          <p:nvPr/>
        </p:nvSpPr>
        <p:spPr>
          <a:xfrm>
            <a:off x="698658" y="1589386"/>
            <a:ext cx="7689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Human beings are all different. This makes the world an exciting and wonderful place to live!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D64EEA-12BA-4ED9-B879-5ED84EE95D6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814" y="2374900"/>
            <a:ext cx="1945174" cy="4013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47EBE-7712-41C1-8B22-5EF77C79CB5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860" y="3860800"/>
            <a:ext cx="2472590" cy="2600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FE85DB-C680-46C5-AE26-10A2B3F0D6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42" y="2853061"/>
            <a:ext cx="1112157" cy="36366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5A1803E-AAE6-4AD3-BA05-AD27580024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906" y="2527776"/>
            <a:ext cx="1985594" cy="40508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234FD9-DB18-4DC9-9206-A37D9287797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926" y="4041775"/>
            <a:ext cx="1005000" cy="26003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6AE8F3E-743E-4A6A-8F0C-532CDA437CA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055" y="4041775"/>
            <a:ext cx="1279570" cy="26003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448FFB9-FC14-4953-87C8-E8BA153E9EF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601" y="3429000"/>
            <a:ext cx="1760000" cy="34290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38AA3C1-086D-426D-82F7-D1701D8FCF37}"/>
              </a:ext>
            </a:extLst>
          </p:cNvPr>
          <p:cNvSpPr txBox="1"/>
          <p:nvPr/>
        </p:nvSpPr>
        <p:spPr>
          <a:xfrm>
            <a:off x="701754" y="1597164"/>
            <a:ext cx="7689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 right is something that every person should have because they are a human being. </a:t>
            </a:r>
          </a:p>
        </p:txBody>
      </p:sp>
      <p:pic>
        <p:nvPicPr>
          <p:cNvPr id="16" name="Group Work">
            <a:extLst>
              <a:ext uri="{FF2B5EF4-FFF2-40B4-BE49-F238E27FC236}">
                <a16:creationId xmlns:a16="http://schemas.microsoft.com/office/drawing/2014/main" id="{0818172F-E115-4FDE-92A0-991A0B798A0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962" y="491211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87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8021 1.48148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17639 -1.11111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0.15677 -0.0185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82" y="-83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08281 0.0018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9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0.04913 1.11022E-1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-0.06267 -0.000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A71C6EA3-60E7-4546-8DDD-BF82911C33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346" y="3273080"/>
            <a:ext cx="2203408" cy="22006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C0C95EF-3597-4FD4-A0A2-E6223BE21CC8}"/>
              </a:ext>
            </a:extLst>
          </p:cNvPr>
          <p:cNvSpPr txBox="1"/>
          <p:nvPr/>
        </p:nvSpPr>
        <p:spPr>
          <a:xfrm>
            <a:off x="698658" y="1589386"/>
            <a:ext cx="7689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All people, no matter who they are or where they are in the world, have the same human rights.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38AA3C1-086D-426D-82F7-D1701D8FCF37}"/>
              </a:ext>
            </a:extLst>
          </p:cNvPr>
          <p:cNvSpPr txBox="1"/>
          <p:nvPr/>
        </p:nvSpPr>
        <p:spPr>
          <a:xfrm>
            <a:off x="684292" y="1600200"/>
            <a:ext cx="77040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Human rights show that every person in the whole world is important.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1F55B9C2-B156-4757-B619-52CFDA227E87}"/>
              </a:ext>
            </a:extLst>
          </p:cNvPr>
          <p:cNvGrpSpPr/>
          <p:nvPr/>
        </p:nvGrpSpPr>
        <p:grpSpPr>
          <a:xfrm>
            <a:off x="2412711" y="2324100"/>
            <a:ext cx="4002205" cy="3962400"/>
            <a:chOff x="2412711" y="2324100"/>
            <a:chExt cx="4002205" cy="3962400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6A91935-3395-426F-BD56-994DA21078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966"/>
            <a:stretch/>
          </p:blipFill>
          <p:spPr>
            <a:xfrm rot="17569916" flipH="1">
              <a:off x="2826697" y="2974920"/>
              <a:ext cx="636970" cy="1114277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2A07811-C90A-4A63-A336-E1F87670E9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08"/>
            <a:stretch/>
          </p:blipFill>
          <p:spPr>
            <a:xfrm rot="19925524" flipH="1">
              <a:off x="3325457" y="2548011"/>
              <a:ext cx="709532" cy="1114277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3949FADF-901A-46A0-A5BA-4756FB1B5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049079">
              <a:off x="2664483" y="4424309"/>
              <a:ext cx="999954" cy="115182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39CF02D-238C-48B9-B9AA-6DF4616FA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927658">
              <a:off x="2604901" y="3610929"/>
              <a:ext cx="909114" cy="1293493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038EFB03-B88A-47A4-A0D0-0C17915FF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5933" y="2324100"/>
              <a:ext cx="916233" cy="1104900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62E888FA-C9D5-4D01-ADA1-5D7527FD3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2886" flipH="1">
              <a:off x="4721595" y="2607782"/>
              <a:ext cx="965200" cy="1193800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F848683-C14B-4336-9D51-88BB629C489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86714">
              <a:off x="5198206" y="3069496"/>
              <a:ext cx="808892" cy="1051559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DF7A84E-253A-4484-84AA-6F4C9AB8707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556726" y="3758397"/>
              <a:ext cx="717823" cy="998556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4CB5C8F-6B81-49C1-BC3F-1F65444D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122546">
              <a:off x="5559095" y="4246124"/>
              <a:ext cx="604020" cy="109662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2D7D280-52A0-42C9-A259-6A8861AE63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373958">
              <a:off x="5145102" y="4837527"/>
              <a:ext cx="676422" cy="1201932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E157CBF5-E7B0-4D03-86DE-EF1223163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726541">
              <a:off x="4704409" y="5210169"/>
              <a:ext cx="583425" cy="95385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0398E3D-63A5-44DC-A1FB-74266B76B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342971">
              <a:off x="3134373" y="4793725"/>
              <a:ext cx="746714" cy="941240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476D074F-92A3-4D0F-B0A8-4AFD16DE2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69963">
              <a:off x="3641501" y="5120575"/>
              <a:ext cx="659087" cy="1092658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9E97501E-8415-4841-9949-634389BEC8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H="1">
              <a:off x="4284081" y="5184775"/>
              <a:ext cx="575838" cy="1101725"/>
            </a:xfrm>
            <a:prstGeom prst="rect">
              <a:avLst/>
            </a:prstGeom>
          </p:spPr>
        </p:pic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FA28AEF3-E5D4-447A-96E4-B743756BB058}"/>
              </a:ext>
            </a:extLst>
          </p:cNvPr>
          <p:cNvSpPr txBox="1"/>
          <p:nvPr/>
        </p:nvSpPr>
        <p:spPr>
          <a:xfrm>
            <a:off x="696992" y="1579830"/>
            <a:ext cx="42433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Human rights help make the world a better place. They help people to be treated fairly and to have what they need to be happy and healthy.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16F3C81A-E978-4B6B-B994-457D572DBB6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3" y="2958352"/>
            <a:ext cx="2705445" cy="3461498"/>
          </a:xfrm>
          <a:prstGeom prst="rect">
            <a:avLst/>
          </a:prstGeom>
        </p:spPr>
      </p:pic>
      <p:pic>
        <p:nvPicPr>
          <p:cNvPr id="23" name="Group Work">
            <a:extLst>
              <a:ext uri="{FF2B5EF4-FFF2-40B4-BE49-F238E27FC236}">
                <a16:creationId xmlns:a16="http://schemas.microsoft.com/office/drawing/2014/main" id="{A895D17F-F248-4763-9615-8A1D2410BA0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962" y="491211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37" grpId="0"/>
      <p:bldP spid="37" grpId="1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C63EB-6FC4-4D5D-B831-898D51908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Human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66CD5A5F-660D-496F-BBF3-23A6A887DA3E}"/>
              </a:ext>
            </a:extLst>
          </p:cNvPr>
          <p:cNvSpPr/>
          <p:nvPr/>
        </p:nvSpPr>
        <p:spPr>
          <a:xfrm>
            <a:off x="2219092" y="1372629"/>
            <a:ext cx="2923947" cy="1737841"/>
          </a:xfrm>
          <a:prstGeom prst="wedgeRoundRectCallout">
            <a:avLst>
              <a:gd name="adj1" fmla="val -47037"/>
              <a:gd name="adj2" fmla="val 80557"/>
              <a:gd name="adj3" fmla="val 16667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Look carefully at the picture card your group has been given and read the human right that </a:t>
            </a:r>
            <a:br>
              <a:rPr lang="en-GB" dirty="0">
                <a:solidFill>
                  <a:srgbClr val="FDFDFD"/>
                </a:solidFill>
                <a:latin typeface="Twinkl" pitchFamily="2" charset="0"/>
              </a:rPr>
            </a:br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it shows.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70B634-58E9-4F68-8E11-4183CBDE5F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55" y="2768600"/>
            <a:ext cx="2269193" cy="36322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1691FC9-0163-4F25-857F-CFA81A5A4A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66" y="2865862"/>
            <a:ext cx="2559226" cy="3579541"/>
          </a:xfrm>
          <a:prstGeom prst="rect">
            <a:avLst/>
          </a:prstGeom>
        </p:spPr>
      </p:pic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28706E79-CFF2-4C56-9F15-B2EF52BCAE6F}"/>
              </a:ext>
            </a:extLst>
          </p:cNvPr>
          <p:cNvSpPr/>
          <p:nvPr/>
        </p:nvSpPr>
        <p:spPr>
          <a:xfrm>
            <a:off x="2036955" y="1708510"/>
            <a:ext cx="2923947" cy="1066080"/>
          </a:xfrm>
          <a:prstGeom prst="wedgeRoundRectCallout">
            <a:avLst>
              <a:gd name="adj1" fmla="val -47037"/>
              <a:gd name="adj2" fmla="val 80557"/>
              <a:gd name="adj3" fmla="val 16667"/>
            </a:avLst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In you group, answer these questions:</a:t>
            </a:r>
          </a:p>
        </p:txBody>
      </p:sp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32936426-1CC0-4057-9FA4-F8EF52B856B9}"/>
              </a:ext>
            </a:extLst>
          </p:cNvPr>
          <p:cNvSpPr/>
          <p:nvPr/>
        </p:nvSpPr>
        <p:spPr>
          <a:xfrm>
            <a:off x="5526926" y="1462066"/>
            <a:ext cx="2923947" cy="1066080"/>
          </a:xfrm>
          <a:prstGeom prst="wedgeRoundRectCallout">
            <a:avLst>
              <a:gd name="adj1" fmla="val 23518"/>
              <a:gd name="adj2" fmla="val 73235"/>
              <a:gd name="adj3" fmla="val 16667"/>
            </a:avLst>
          </a:prstGeom>
          <a:solidFill>
            <a:srgbClr val="F181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Why is the human right shown a good thing?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8405D95F-D785-473A-9DB4-44840E72F1D4}"/>
              </a:ext>
            </a:extLst>
          </p:cNvPr>
          <p:cNvSpPr/>
          <p:nvPr/>
        </p:nvSpPr>
        <p:spPr>
          <a:xfrm>
            <a:off x="2411062" y="1789279"/>
            <a:ext cx="2923947" cy="1066080"/>
          </a:xfrm>
          <a:prstGeom prst="wedgeRoundRectCallout">
            <a:avLst>
              <a:gd name="adj1" fmla="val 40680"/>
              <a:gd name="adj2" fmla="val 76373"/>
              <a:gd name="adj3" fmla="val 16667"/>
            </a:avLst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How does it help people everywhere?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5C59E0A8-F80A-43C9-BBEF-BAA6B02C90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42"/>
          <a:stretch/>
        </p:blipFill>
        <p:spPr>
          <a:xfrm>
            <a:off x="267300" y="3105150"/>
            <a:ext cx="3483330" cy="375285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3C38FD6-A586-4864-B48A-1AFC627D3A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080" y="2810262"/>
            <a:ext cx="1152700" cy="383586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DDF03E0-4678-4EB8-9A6E-152A77D3B42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000" y="2720896"/>
            <a:ext cx="1195709" cy="3969835"/>
          </a:xfrm>
          <a:prstGeom prst="rect">
            <a:avLst/>
          </a:prstGeom>
        </p:spPr>
      </p:pic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8A307C1B-D1F8-4915-BADE-75977803BFFF}"/>
              </a:ext>
            </a:extLst>
          </p:cNvPr>
          <p:cNvSpPr/>
          <p:nvPr/>
        </p:nvSpPr>
        <p:spPr>
          <a:xfrm>
            <a:off x="2212471" y="1536158"/>
            <a:ext cx="3407742" cy="1148576"/>
          </a:xfrm>
          <a:prstGeom prst="wedgeRoundRectCallout">
            <a:avLst>
              <a:gd name="adj1" fmla="val -47037"/>
              <a:gd name="adj2" fmla="val 80557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After you have finished, share your picture card and your thoughts with the class.</a:t>
            </a:r>
          </a:p>
        </p:txBody>
      </p:sp>
      <p:pic>
        <p:nvPicPr>
          <p:cNvPr id="19" name="Group Work">
            <a:extLst>
              <a:ext uri="{FF2B5EF4-FFF2-40B4-BE49-F238E27FC236}">
                <a16:creationId xmlns:a16="http://schemas.microsoft.com/office/drawing/2014/main" id="{9B97477D-FE80-4D57-81B4-CFB74097C87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962" y="491211"/>
            <a:ext cx="864000" cy="864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2683615-3324-414A-B204-6D3501E25D3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90" t="16787" r="1419" b="44786"/>
          <a:stretch/>
        </p:blipFill>
        <p:spPr>
          <a:xfrm>
            <a:off x="6768737" y="1634625"/>
            <a:ext cx="1872026" cy="166855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FF8226D-ED15-4A41-BD28-10419129E06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58" t="6886" r="34667" b="54200"/>
          <a:stretch/>
        </p:blipFill>
        <p:spPr>
          <a:xfrm>
            <a:off x="6742294" y="4609240"/>
            <a:ext cx="1898469" cy="169227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294FF51-1364-43F8-99A4-F4BCC1B90F6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" t="6730" r="67808" b="54356"/>
          <a:stretch/>
        </p:blipFill>
        <p:spPr>
          <a:xfrm>
            <a:off x="2978331" y="3429000"/>
            <a:ext cx="1898469" cy="16922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D1CD33F-2CAA-497D-B3B1-E57C3DF689D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24" t="6530" r="1101" b="54556"/>
          <a:stretch/>
        </p:blipFill>
        <p:spPr>
          <a:xfrm>
            <a:off x="4368256" y="4362178"/>
            <a:ext cx="1898469" cy="16922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50F09FC-B153-4E9F-95CC-59DE20DC11A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" t="17026" r="68085" b="44547"/>
          <a:stretch/>
        </p:blipFill>
        <p:spPr>
          <a:xfrm>
            <a:off x="5243557" y="1333046"/>
            <a:ext cx="1872026" cy="166855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56D6A03-23F7-4979-A13C-90050CFB6D6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0" t="16860" r="34680" b="44272"/>
          <a:stretch/>
        </p:blipFill>
        <p:spPr>
          <a:xfrm>
            <a:off x="5584054" y="3120713"/>
            <a:ext cx="1864311" cy="167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233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00"/>
                            </p:stCondLst>
                            <p:childTnLst>
                              <p:par>
                                <p:cTn id="1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5" grpId="0" animBg="1"/>
      <p:bldP spid="25" grpId="1" animBg="1"/>
      <p:bldP spid="28" grpId="0" animBg="1"/>
      <p:bldP spid="28" grpId="1" animBg="1"/>
      <p:bldP spid="29" grpId="0" animBg="1"/>
      <p:bldP spid="29" grpId="1" animBg="1"/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8A10FEB4-0B73-457E-8E43-913E2FBF2335}"/>
              </a:ext>
            </a:extLst>
          </p:cNvPr>
          <p:cNvGrpSpPr/>
          <p:nvPr/>
        </p:nvGrpSpPr>
        <p:grpSpPr>
          <a:xfrm>
            <a:off x="3734568" y="4883599"/>
            <a:ext cx="2568271" cy="1057523"/>
            <a:chOff x="3734568" y="4563165"/>
            <a:chExt cx="2568271" cy="1057523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809B3FFC-A4C1-4BAA-84AF-6F43BB3441EC}"/>
                </a:ext>
              </a:extLst>
            </p:cNvPr>
            <p:cNvSpPr/>
            <p:nvPr/>
          </p:nvSpPr>
          <p:spPr>
            <a:xfrm>
              <a:off x="3734568" y="4563165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C2E49C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B88652F-F11D-4FC0-AD6F-6B2F0B65A0E3}"/>
                </a:ext>
              </a:extLst>
            </p:cNvPr>
            <p:cNvSpPr txBox="1"/>
            <p:nvPr/>
          </p:nvSpPr>
          <p:spPr>
            <a:xfrm>
              <a:off x="4500320" y="4623098"/>
              <a:ext cx="165976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have access to doctors and medicine;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C6FDD61-7094-4748-A67B-6529C6E2842E}"/>
              </a:ext>
            </a:extLst>
          </p:cNvPr>
          <p:cNvGrpSpPr/>
          <p:nvPr/>
        </p:nvGrpSpPr>
        <p:grpSpPr>
          <a:xfrm>
            <a:off x="1767474" y="3165013"/>
            <a:ext cx="2643201" cy="1057523"/>
            <a:chOff x="1741336" y="2900238"/>
            <a:chExt cx="2643201" cy="1057523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206ABB7C-9FD1-4E42-B282-976F653ACEEF}"/>
                </a:ext>
              </a:extLst>
            </p:cNvPr>
            <p:cNvSpPr/>
            <p:nvPr/>
          </p:nvSpPr>
          <p:spPr>
            <a:xfrm>
              <a:off x="1741336" y="2900238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FF8FCC"/>
            </a:solidFill>
            <a:ln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F6B7A71-1DEB-4A7E-B59B-34CDC0FD2A12}"/>
                </a:ext>
              </a:extLst>
            </p:cNvPr>
            <p:cNvSpPr txBox="1"/>
            <p:nvPr/>
          </p:nvSpPr>
          <p:spPr>
            <a:xfrm>
              <a:off x="2475542" y="3244334"/>
              <a:ext cx="19089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be protected;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CB8948-E575-4DE3-8C4B-2A978E0901C2}"/>
              </a:ext>
            </a:extLst>
          </p:cNvPr>
          <p:cNvGrpSpPr/>
          <p:nvPr/>
        </p:nvGrpSpPr>
        <p:grpSpPr>
          <a:xfrm>
            <a:off x="2847511" y="4554337"/>
            <a:ext cx="1651690" cy="1716047"/>
            <a:chOff x="3251858" y="2735119"/>
            <a:chExt cx="2424383" cy="2518848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B6ECBAE8-98D3-44D6-839C-56D78C6C6E5A}"/>
                </a:ext>
              </a:extLst>
            </p:cNvPr>
            <p:cNvSpPr/>
            <p:nvPr/>
          </p:nvSpPr>
          <p:spPr>
            <a:xfrm>
              <a:off x="3251858" y="2829584"/>
              <a:ext cx="2424383" cy="2424383"/>
            </a:xfrm>
            <a:prstGeom prst="ellipse">
              <a:avLst/>
            </a:prstGeom>
            <a:solidFill>
              <a:srgbClr val="92D050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A20626F-9941-4B81-A099-429A2E759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061610" y="2735119"/>
              <a:ext cx="1203110" cy="241053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Children’s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95848" y="1522117"/>
            <a:ext cx="56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have their own special rights.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5A007C-C0CC-406A-A825-E1C5881D2522}"/>
              </a:ext>
            </a:extLst>
          </p:cNvPr>
          <p:cNvSpPr txBox="1"/>
          <p:nvPr/>
        </p:nvSpPr>
        <p:spPr>
          <a:xfrm>
            <a:off x="697708" y="2061796"/>
            <a:ext cx="7690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children, no matter where they are in the world, have the same rights.</a:t>
            </a:r>
          </a:p>
          <a:p>
            <a:r>
              <a:rPr lang="en-GB" dirty="0"/>
              <a:t>Children have the right: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F5E00C5-39BB-4508-A410-567A0392021E}"/>
              </a:ext>
            </a:extLst>
          </p:cNvPr>
          <p:cNvGrpSpPr/>
          <p:nvPr/>
        </p:nvGrpSpPr>
        <p:grpSpPr>
          <a:xfrm>
            <a:off x="818301" y="2719205"/>
            <a:ext cx="1651690" cy="1803245"/>
            <a:chOff x="5796130" y="3018564"/>
            <a:chExt cx="2832410" cy="309230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120C5ED-FBB6-4EA4-9783-6683364E4E12}"/>
                </a:ext>
              </a:extLst>
            </p:cNvPr>
            <p:cNvSpPr/>
            <p:nvPr/>
          </p:nvSpPr>
          <p:spPr>
            <a:xfrm>
              <a:off x="5796130" y="3278459"/>
              <a:ext cx="2832410" cy="2832410"/>
            </a:xfrm>
            <a:prstGeom prst="ellipse">
              <a:avLst/>
            </a:prstGeom>
            <a:solidFill>
              <a:srgbClr val="E5007E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8F02010-A1A5-4CE3-9271-20079407D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1945" y="3018564"/>
              <a:ext cx="1501177" cy="2897748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91C0135-9B6A-4D73-8D8E-59E91C1181CA}"/>
              </a:ext>
            </a:extLst>
          </p:cNvPr>
          <p:cNvGrpSpPr/>
          <p:nvPr/>
        </p:nvGrpSpPr>
        <p:grpSpPr>
          <a:xfrm>
            <a:off x="5586968" y="3165013"/>
            <a:ext cx="3370739" cy="1057523"/>
            <a:chOff x="1327865" y="2900238"/>
            <a:chExt cx="3370739" cy="1057523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E36C79A-1674-448E-BB7D-F17AFA8E18A8}"/>
                </a:ext>
              </a:extLst>
            </p:cNvPr>
            <p:cNvSpPr/>
            <p:nvPr/>
          </p:nvSpPr>
          <p:spPr>
            <a:xfrm>
              <a:off x="1327865" y="2900238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93E3FF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4B89327-FA9F-4245-A3C7-80141300ADBB}"/>
                </a:ext>
              </a:extLst>
            </p:cNvPr>
            <p:cNvSpPr txBox="1"/>
            <p:nvPr/>
          </p:nvSpPr>
          <p:spPr>
            <a:xfrm>
              <a:off x="2537196" y="3105150"/>
              <a:ext cx="21614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have an education;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5440A21-1629-4CDA-B139-F9F8E7B277A4}"/>
              </a:ext>
            </a:extLst>
          </p:cNvPr>
          <p:cNvGrpSpPr/>
          <p:nvPr/>
        </p:nvGrpSpPr>
        <p:grpSpPr>
          <a:xfrm>
            <a:off x="4917778" y="2867930"/>
            <a:ext cx="1925633" cy="1651690"/>
            <a:chOff x="234175" y="3105150"/>
            <a:chExt cx="3302183" cy="283241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2E0DE6C-DA05-41C4-B9D5-4123F17EE5C0}"/>
                </a:ext>
              </a:extLst>
            </p:cNvPr>
            <p:cNvSpPr/>
            <p:nvPr/>
          </p:nvSpPr>
          <p:spPr>
            <a:xfrm>
              <a:off x="462130" y="3105150"/>
              <a:ext cx="2832410" cy="2832410"/>
            </a:xfrm>
            <a:prstGeom prst="ellipse">
              <a:avLst/>
            </a:prstGeom>
            <a:solidFill>
              <a:srgbClr val="18A0DB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4FC4359-4760-47C5-A8C4-67510A7AB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175" y="3426909"/>
              <a:ext cx="3302183" cy="2223663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FE2426B-9B17-41F3-BF7B-C065B522E121}"/>
              </a:ext>
            </a:extLst>
          </p:cNvPr>
          <p:cNvGrpSpPr/>
          <p:nvPr/>
        </p:nvGrpSpPr>
        <p:grpSpPr>
          <a:xfrm>
            <a:off x="2685781" y="3105150"/>
            <a:ext cx="4840433" cy="1057523"/>
            <a:chOff x="1741336" y="2900238"/>
            <a:chExt cx="4616692" cy="1057523"/>
          </a:xfrm>
          <a:solidFill>
            <a:srgbClr val="DFABDE"/>
          </a:solidFill>
        </p:grpSpPr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EF26A939-D9EF-4866-9FB1-1047F3B4B112}"/>
                </a:ext>
              </a:extLst>
            </p:cNvPr>
            <p:cNvSpPr/>
            <p:nvPr/>
          </p:nvSpPr>
          <p:spPr>
            <a:xfrm>
              <a:off x="1741336" y="2900238"/>
              <a:ext cx="4475064" cy="1057523"/>
            </a:xfrm>
            <a:prstGeom prst="roundRect">
              <a:avLst>
                <a:gd name="adj" fmla="val 50000"/>
              </a:avLst>
            </a:prstGeom>
            <a:grpFill/>
            <a:ln>
              <a:solidFill>
                <a:srgbClr val="8D35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C36645F-90AC-41D9-A66A-9B868265305F}"/>
                </a:ext>
              </a:extLst>
            </p:cNvPr>
            <p:cNvSpPr txBox="1"/>
            <p:nvPr/>
          </p:nvSpPr>
          <p:spPr>
            <a:xfrm>
              <a:off x="2689462" y="3082090"/>
              <a:ext cx="366856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have the things they need to be safe and comfortable at home;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76D1C04-FA34-4148-A7EB-9D0EA42AB97A}"/>
              </a:ext>
            </a:extLst>
          </p:cNvPr>
          <p:cNvGrpSpPr/>
          <p:nvPr/>
        </p:nvGrpSpPr>
        <p:grpSpPr>
          <a:xfrm>
            <a:off x="1948472" y="2808066"/>
            <a:ext cx="1651690" cy="1651690"/>
            <a:chOff x="2346686" y="-494370"/>
            <a:chExt cx="2832410" cy="2832410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081BFA66-478F-4BD8-813F-C64C3868B7AB}"/>
                </a:ext>
              </a:extLst>
            </p:cNvPr>
            <p:cNvSpPr/>
            <p:nvPr/>
          </p:nvSpPr>
          <p:spPr>
            <a:xfrm>
              <a:off x="2346686" y="-494370"/>
              <a:ext cx="2832410" cy="2832410"/>
            </a:xfrm>
            <a:prstGeom prst="ellipse">
              <a:avLst/>
            </a:prstGeom>
            <a:solidFill>
              <a:srgbClr val="8D358B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9EB2143F-6257-4132-99EA-CC61D68CD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4057" y="289932"/>
              <a:ext cx="2782989" cy="1550019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2A3BD40-170E-4A88-BF65-A39D1EBAEE98}"/>
              </a:ext>
            </a:extLst>
          </p:cNvPr>
          <p:cNvGrpSpPr/>
          <p:nvPr/>
        </p:nvGrpSpPr>
        <p:grpSpPr>
          <a:xfrm>
            <a:off x="3816783" y="4892427"/>
            <a:ext cx="2568271" cy="1057523"/>
            <a:chOff x="5653399" y="988428"/>
            <a:chExt cx="2568271" cy="1057523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E435A8EF-CD6B-4BFC-AAC2-376BC6AB6F69}"/>
                </a:ext>
              </a:extLst>
            </p:cNvPr>
            <p:cNvSpPr/>
            <p:nvPr/>
          </p:nvSpPr>
          <p:spPr>
            <a:xfrm>
              <a:off x="5653399" y="988428"/>
              <a:ext cx="2568271" cy="1057523"/>
            </a:xfrm>
            <a:prstGeom prst="roundRect">
              <a:avLst>
                <a:gd name="adj" fmla="val 50000"/>
              </a:avLst>
            </a:prstGeom>
            <a:solidFill>
              <a:srgbClr val="CAE9FA"/>
            </a:solidFill>
            <a:ln>
              <a:solidFill>
                <a:srgbClr val="73C4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A379D4A-C374-4196-ADC2-C81E72A33DAF}"/>
                </a:ext>
              </a:extLst>
            </p:cNvPr>
            <p:cNvSpPr txBox="1"/>
            <p:nvPr/>
          </p:nvSpPr>
          <p:spPr>
            <a:xfrm>
              <a:off x="6343590" y="1156979"/>
              <a:ext cx="18574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to be heard and taken seriously.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6871406-B577-4192-BF97-DA1E340F6551}"/>
              </a:ext>
            </a:extLst>
          </p:cNvPr>
          <p:cNvGrpSpPr/>
          <p:nvPr/>
        </p:nvGrpSpPr>
        <p:grpSpPr>
          <a:xfrm>
            <a:off x="2844598" y="4509596"/>
            <a:ext cx="1651690" cy="1741831"/>
            <a:chOff x="4710745" y="-1150754"/>
            <a:chExt cx="2832410" cy="2986989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3C281B6-1A99-4CDA-9753-6243687653E2}"/>
                </a:ext>
              </a:extLst>
            </p:cNvPr>
            <p:cNvSpPr/>
            <p:nvPr/>
          </p:nvSpPr>
          <p:spPr>
            <a:xfrm>
              <a:off x="4710745" y="-996175"/>
              <a:ext cx="2832410" cy="2832410"/>
            </a:xfrm>
            <a:prstGeom prst="ellipse">
              <a:avLst/>
            </a:prstGeom>
            <a:solidFill>
              <a:srgbClr val="AFDEF7"/>
            </a:solidFill>
            <a:ln w="38100">
              <a:solidFill>
                <a:srgbClr val="F181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5160E04A-AEB8-4997-89BC-3B66615446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3568" y="-1150754"/>
              <a:ext cx="1716053" cy="2613741"/>
            </a:xfrm>
            <a:prstGeom prst="rect">
              <a:avLst/>
            </a:prstGeom>
          </p:spPr>
        </p:pic>
      </p:grpSp>
      <p:pic>
        <p:nvPicPr>
          <p:cNvPr id="53" name="Picture 52">
            <a:extLst>
              <a:ext uri="{FF2B5EF4-FFF2-40B4-BE49-F238E27FC236}">
                <a16:creationId xmlns:a16="http://schemas.microsoft.com/office/drawing/2014/main" id="{78ECDE23-5829-4A24-9527-F32D484749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59" y="2768897"/>
            <a:ext cx="2548981" cy="254575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8FF8E8F-4706-4D22-B0EA-96CAE93687B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058" y="4257675"/>
            <a:ext cx="2716946" cy="160729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942C825-354A-4195-90D6-0E4B87DB351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50" y="4257675"/>
            <a:ext cx="2846513" cy="1597880"/>
          </a:xfrm>
          <a:prstGeom prst="rect">
            <a:avLst/>
          </a:prstGeom>
        </p:spPr>
      </p:pic>
      <p:pic>
        <p:nvPicPr>
          <p:cNvPr id="56" name="Whole Class">
            <a:extLst>
              <a:ext uri="{FF2B5EF4-FFF2-40B4-BE49-F238E27FC236}">
                <a16:creationId xmlns:a16="http://schemas.microsoft.com/office/drawing/2014/main" id="{A15003CD-2DB3-465F-BA96-A3E190BD1C6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04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Children’s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5A007C-C0CC-406A-A825-E1C5881D2522}"/>
              </a:ext>
            </a:extLst>
          </p:cNvPr>
          <p:cNvSpPr txBox="1"/>
          <p:nvPr/>
        </p:nvSpPr>
        <p:spPr>
          <a:xfrm>
            <a:off x="697708" y="1477103"/>
            <a:ext cx="76906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rights of all children, no matter where they are in the world, should be respected by all people. </a:t>
            </a:r>
          </a:p>
          <a:p>
            <a:endParaRPr lang="en-GB" dirty="0"/>
          </a:p>
          <a:p>
            <a:r>
              <a:rPr lang="en-GB" dirty="0"/>
              <a:t>This means that all people should take the rights of children seriously and treat them with importance.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6484B89-B94E-4AED-9EDE-E831ADC913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521" y="2770286"/>
            <a:ext cx="5903058" cy="342220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739342DE-77BD-460C-945C-A4BE9296137F}"/>
              </a:ext>
            </a:extLst>
          </p:cNvPr>
          <p:cNvSpPr txBox="1"/>
          <p:nvPr/>
        </p:nvSpPr>
        <p:spPr>
          <a:xfrm>
            <a:off x="697708" y="1484828"/>
            <a:ext cx="76906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also means that children should respect the rights of each other.</a:t>
            </a:r>
          </a:p>
          <a:p>
            <a:endParaRPr lang="en-GB" dirty="0"/>
          </a:p>
          <a:p>
            <a:r>
              <a:rPr lang="en-GB" dirty="0"/>
              <a:t>Respecting the rights of others can help them to feel safe and happy. </a:t>
            </a:r>
            <a:br>
              <a:rPr lang="en-GB" dirty="0"/>
            </a:br>
            <a:r>
              <a:rPr lang="en-GB" dirty="0"/>
              <a:t>Let’s be a rights respecting class!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847E60F-A273-487D-A993-880F3B4752D5}"/>
              </a:ext>
            </a:extLst>
          </p:cNvPr>
          <p:cNvGrpSpPr/>
          <p:nvPr/>
        </p:nvGrpSpPr>
        <p:grpSpPr>
          <a:xfrm>
            <a:off x="792163" y="4502727"/>
            <a:ext cx="1805998" cy="1805998"/>
            <a:chOff x="4788025" y="4522833"/>
            <a:chExt cx="1569992" cy="1569992"/>
          </a:xfrm>
        </p:grpSpPr>
        <p:sp>
          <p:nvSpPr>
            <p:cNvPr id="42" name="Oval 41">
              <a:hlinkClick r:id="rId3" action="ppaction://hlinksldjump"/>
              <a:extLst>
                <a:ext uri="{FF2B5EF4-FFF2-40B4-BE49-F238E27FC236}">
                  <a16:creationId xmlns:a16="http://schemas.microsoft.com/office/drawing/2014/main" id="{EB2400E7-B011-46BF-8D2A-68DD19EDE6B8}"/>
                </a:ext>
              </a:extLst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43" name="Rectangle 42">
              <a:hlinkClick r:id="rId3" action="ppaction://hlinksldjump"/>
              <a:extLst>
                <a:ext uri="{FF2B5EF4-FFF2-40B4-BE49-F238E27FC236}">
                  <a16:creationId xmlns:a16="http://schemas.microsoft.com/office/drawing/2014/main" id="{8DCA483C-4597-4E32-B059-80C1378C56E2}"/>
                </a:ext>
              </a:extLst>
            </p:cNvPr>
            <p:cNvSpPr/>
            <p:nvPr/>
          </p:nvSpPr>
          <p:spPr>
            <a:xfrm>
              <a:off x="4788025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Consolidating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3AC6F7F4-F18B-4F01-A36C-FF29F539C269}"/>
              </a:ext>
            </a:extLst>
          </p:cNvPr>
          <p:cNvGrpSpPr/>
          <p:nvPr/>
        </p:nvGrpSpPr>
        <p:grpSpPr>
          <a:xfrm>
            <a:off x="6573967" y="4502727"/>
            <a:ext cx="1814383" cy="1805998"/>
            <a:chOff x="6574042" y="4512842"/>
            <a:chExt cx="1577281" cy="1569992"/>
          </a:xfrm>
        </p:grpSpPr>
        <p:sp>
          <p:nvSpPr>
            <p:cNvPr id="45" name="Oval 44">
              <a:hlinkClick r:id="rId4" action="ppaction://hlinksldjump"/>
              <a:extLst>
                <a:ext uri="{FF2B5EF4-FFF2-40B4-BE49-F238E27FC236}">
                  <a16:creationId xmlns:a16="http://schemas.microsoft.com/office/drawing/2014/main" id="{00345B43-A689-4FCD-9AB2-C679494E3ED8}"/>
                </a:ext>
              </a:extLst>
            </p:cNvPr>
            <p:cNvSpPr/>
            <p:nvPr/>
          </p:nvSpPr>
          <p:spPr>
            <a:xfrm>
              <a:off x="6574042" y="4512842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46" name="Rectangle 45">
              <a:hlinkClick r:id="rId4" action="ppaction://hlinksldjump"/>
              <a:extLst>
                <a:ext uri="{FF2B5EF4-FFF2-40B4-BE49-F238E27FC236}">
                  <a16:creationId xmlns:a16="http://schemas.microsoft.com/office/drawing/2014/main" id="{C194675E-09CC-4496-B990-B74E55D1189B}"/>
                </a:ext>
              </a:extLst>
            </p:cNvPr>
            <p:cNvSpPr/>
            <p:nvPr/>
          </p:nvSpPr>
          <p:spPr>
            <a:xfrm>
              <a:off x="6581331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Reflecting </a:t>
              </a:r>
            </a:p>
          </p:txBody>
        </p:sp>
      </p:grpSp>
      <p:pic>
        <p:nvPicPr>
          <p:cNvPr id="47" name="Whole Class">
            <a:extLst>
              <a:ext uri="{FF2B5EF4-FFF2-40B4-BE49-F238E27FC236}">
                <a16:creationId xmlns:a16="http://schemas.microsoft.com/office/drawing/2014/main" id="{2A7461B5-7D0D-4D2B-82C9-B235857297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22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Consolidating</a:t>
            </a:r>
          </a:p>
        </p:txBody>
      </p:sp>
    </p:spTree>
    <p:extLst>
      <p:ext uri="{BB962C8B-B14F-4D97-AF65-F5344CB8AC3E}">
        <p14:creationId xmlns:p14="http://schemas.microsoft.com/office/powerpoint/2010/main" val="3978299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F6FE43F3-B6B7-4277-A8F8-77A24F0E93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120" y="1309679"/>
            <a:ext cx="3555432" cy="5029217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Rights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FF3DDF55-9585-4403-8762-1B20BB4077E6}"/>
              </a:ext>
            </a:extLst>
          </p:cNvPr>
          <p:cNvSpPr/>
          <p:nvPr/>
        </p:nvSpPr>
        <p:spPr>
          <a:xfrm>
            <a:off x="792163" y="1321881"/>
            <a:ext cx="3897068" cy="1538549"/>
          </a:xfrm>
          <a:prstGeom prst="wedgeRoundRectCallout">
            <a:avLst>
              <a:gd name="adj1" fmla="val 623"/>
              <a:gd name="adj2" fmla="val 63998"/>
              <a:gd name="adj3" fmla="val 1666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DFDFD"/>
                </a:solidFill>
                <a:latin typeface="Twinkl" pitchFamily="2" charset="0"/>
              </a:rPr>
              <a:t>Draw a picture to go with each of the rights on your sheet. These pictures should show what your rights are, as a child.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E91FDB-4D2F-4A24-900C-08A620CF7A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25" y="2698500"/>
            <a:ext cx="3593447" cy="4218115"/>
          </a:xfrm>
          <a:prstGeom prst="rect">
            <a:avLst/>
          </a:prstGeom>
        </p:spPr>
      </p:pic>
      <p:pic>
        <p:nvPicPr>
          <p:cNvPr id="16" name="Individual Work">
            <a:extLst>
              <a:ext uri="{FF2B5EF4-FFF2-40B4-BE49-F238E27FC236}">
                <a16:creationId xmlns:a16="http://schemas.microsoft.com/office/drawing/2014/main" id="{7D503A60-0D26-432F-BE73-F69FD707A2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596193" y="509132"/>
            <a:ext cx="863595" cy="863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803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Reflecting</a:t>
            </a:r>
          </a:p>
        </p:txBody>
      </p:sp>
    </p:spTree>
    <p:extLst>
      <p:ext uri="{BB962C8B-B14F-4D97-AF65-F5344CB8AC3E}">
        <p14:creationId xmlns:p14="http://schemas.microsoft.com/office/powerpoint/2010/main" val="4043001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C9704B6-A128-40B5-945D-E7CEE7356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 flipV="1">
            <a:off x="-713431" y="962256"/>
            <a:ext cx="6591718" cy="43259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521AF8-6996-4BDC-B134-B87B4B4F8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22" y="2077770"/>
            <a:ext cx="6400798" cy="4359809"/>
          </a:xfrm>
          <a:prstGeom prst="roundRect">
            <a:avLst>
              <a:gd name="adj" fmla="val 5144"/>
            </a:avLst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How Do I Feel?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695848" y="1522117"/>
            <a:ext cx="7692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Sometimes, people don’t have their human rights met. This can make their lives hard.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9FEA2D-A126-4699-ABB3-DD67206FF9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77" y="2440646"/>
            <a:ext cx="2001968" cy="3819477"/>
          </a:xfrm>
          <a:prstGeom prst="rect">
            <a:avLst/>
          </a:prstGeo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394F4839-9C23-4FCA-86B7-961FD9FB083E}"/>
              </a:ext>
            </a:extLst>
          </p:cNvPr>
          <p:cNvSpPr/>
          <p:nvPr/>
        </p:nvSpPr>
        <p:spPr>
          <a:xfrm>
            <a:off x="2204378" y="2131090"/>
            <a:ext cx="3805654" cy="1297910"/>
          </a:xfrm>
          <a:prstGeom prst="wedgeRoundRectCallout">
            <a:avLst>
              <a:gd name="adj1" fmla="val 6492"/>
              <a:gd name="adj2" fmla="val 63657"/>
              <a:gd name="adj3" fmla="val 16667"/>
            </a:avLst>
          </a:prstGeom>
          <a:solidFill>
            <a:srgbClr val="73C4F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Can you think of a time when someone might not have their human rights met?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837B1E54-FFA0-4C1F-9A81-7B3DB44DB496}"/>
              </a:ext>
            </a:extLst>
          </p:cNvPr>
          <p:cNvSpPr/>
          <p:nvPr/>
        </p:nvSpPr>
        <p:spPr>
          <a:xfrm>
            <a:off x="2210996" y="2142636"/>
            <a:ext cx="2253054" cy="1131833"/>
          </a:xfrm>
          <a:prstGeom prst="wedgeRoundRectCallout">
            <a:avLst>
              <a:gd name="adj1" fmla="val -43459"/>
              <a:gd name="adj2" fmla="val 71253"/>
              <a:gd name="adj3" fmla="val 16667"/>
            </a:avLst>
          </a:prstGeom>
          <a:solidFill>
            <a:srgbClr val="73C4F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How does this make you feel?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B8D03B-F535-42DE-9D8E-9F89BD9B54F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940" y="2354630"/>
            <a:ext cx="2024796" cy="38693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1290675-062C-4C71-B51C-13AFDF9BFB3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417" y="2732124"/>
            <a:ext cx="2823796" cy="364156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801F8AE-E524-449B-84BF-5CBB6B37CE77}"/>
              </a:ext>
            </a:extLst>
          </p:cNvPr>
          <p:cNvGrpSpPr/>
          <p:nvPr/>
        </p:nvGrpSpPr>
        <p:grpSpPr>
          <a:xfrm>
            <a:off x="-205882" y="2946127"/>
            <a:ext cx="3471548" cy="3677139"/>
            <a:chOff x="-380811" y="2962030"/>
            <a:chExt cx="3471548" cy="367713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25E003A-8498-4C30-902B-5C3445F74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773" y="2962030"/>
              <a:ext cx="1062114" cy="329418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3B6F4902-47D4-4F81-A93E-82A5C3E4F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194" y="3016738"/>
              <a:ext cx="1176664" cy="331006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FE340C9E-E4E7-4178-B48E-5690863DE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945309" y="3282460"/>
              <a:ext cx="1145428" cy="3044093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A2117C85-A647-4C70-881B-A467E58FA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80811" y="3321538"/>
              <a:ext cx="2345948" cy="3317631"/>
            </a:xfrm>
            <a:prstGeom prst="rect">
              <a:avLst/>
            </a:prstGeom>
          </p:spPr>
        </p:pic>
      </p:grpSp>
      <p:sp>
        <p:nvSpPr>
          <p:cNvPr id="34" name="Speech Bubble: Rectangle with Corners Rounded 33">
            <a:extLst>
              <a:ext uri="{FF2B5EF4-FFF2-40B4-BE49-F238E27FC236}">
                <a16:creationId xmlns:a16="http://schemas.microsoft.com/office/drawing/2014/main" id="{48C357D9-4DAA-4D5F-A0EB-EE54E23FC267}"/>
              </a:ext>
            </a:extLst>
          </p:cNvPr>
          <p:cNvSpPr/>
          <p:nvPr/>
        </p:nvSpPr>
        <p:spPr>
          <a:xfrm>
            <a:off x="2848162" y="2028217"/>
            <a:ext cx="3447675" cy="1297910"/>
          </a:xfrm>
          <a:prstGeom prst="wedgeRoundRectCallout">
            <a:avLst>
              <a:gd name="adj1" fmla="val 36401"/>
              <a:gd name="adj2" fmla="val 67946"/>
              <a:gd name="adj3" fmla="val 16667"/>
            </a:avLst>
          </a:prstGeom>
          <a:solidFill>
            <a:srgbClr val="C971C7"/>
          </a:solidFill>
          <a:ln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This is sad, but the good thing is that there are a lot of people working very hard to change this.</a:t>
            </a: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AE477064-2D29-4670-9439-02F2EA56C7AC}"/>
              </a:ext>
            </a:extLst>
          </p:cNvPr>
          <p:cNvSpPr/>
          <p:nvPr/>
        </p:nvSpPr>
        <p:spPr>
          <a:xfrm>
            <a:off x="2960806" y="2241550"/>
            <a:ext cx="3447675" cy="1297910"/>
          </a:xfrm>
          <a:prstGeom prst="wedgeRoundRectCallout">
            <a:avLst>
              <a:gd name="adj1" fmla="val 36401"/>
              <a:gd name="adj2" fmla="val 67946"/>
              <a:gd name="adj3" fmla="val 16667"/>
            </a:avLst>
          </a:prstGeom>
          <a:solidFill>
            <a:srgbClr val="C971C7"/>
          </a:solidFill>
          <a:ln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/>
              <a:t>We can also do our bit by making sure we treat all people with kindness and respect.</a:t>
            </a:r>
          </a:p>
        </p:txBody>
      </p:sp>
      <p:pic>
        <p:nvPicPr>
          <p:cNvPr id="38" name="Whole Class">
            <a:extLst>
              <a:ext uri="{FF2B5EF4-FFF2-40B4-BE49-F238E27FC236}">
                <a16:creationId xmlns:a16="http://schemas.microsoft.com/office/drawing/2014/main" id="{D5B40262-BCA9-463C-A5C8-461CB8D7E73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4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34" grpId="0" animBg="1"/>
      <p:bldP spid="34" grpId="1" animBg="1"/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068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Protecting Our Rights</a:t>
            </a:r>
            <a:endParaRPr lang="en-GB" sz="3400" dirty="0"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65C4DD-9816-44BB-BAFB-A9326D314575}"/>
              </a:ext>
            </a:extLst>
          </p:cNvPr>
          <p:cNvSpPr txBox="1"/>
          <p:nvPr/>
        </p:nvSpPr>
        <p:spPr>
          <a:xfrm>
            <a:off x="703663" y="1740948"/>
            <a:ext cx="735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people are equally important. Let’s celebrate people everywhere and respect their human rights!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360CDF0-1166-4AE4-91DB-DE777039C356}"/>
              </a:ext>
            </a:extLst>
          </p:cNvPr>
          <p:cNvGrpSpPr/>
          <p:nvPr/>
        </p:nvGrpSpPr>
        <p:grpSpPr>
          <a:xfrm>
            <a:off x="792163" y="2563446"/>
            <a:ext cx="7416541" cy="3867150"/>
            <a:chOff x="792163" y="2563446"/>
            <a:chExt cx="7416541" cy="3867150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D78B5AA1-0411-4416-97CF-9FD21DFD0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1829" y="2696308"/>
              <a:ext cx="1447820" cy="3620965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AC563CB-82C6-4D56-8D43-1B0C41AE49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0752" y="2606640"/>
              <a:ext cx="1155494" cy="356360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B44AAB15-0536-444C-A45A-EDE18DCC4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3322" y="2594707"/>
              <a:ext cx="1159178" cy="361095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E667F1E-C416-4FB3-997E-8A7235A45F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005" y="2563446"/>
              <a:ext cx="1296995" cy="365943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0077EED-BEF1-47B5-902A-304436082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163" y="2680677"/>
              <a:ext cx="1579611" cy="3591413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86A374E-517E-4746-9F90-E9FA71549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338" y="2876062"/>
              <a:ext cx="936366" cy="3372338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1C112AF-EF18-4C98-8072-BD504EDA513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862" y="2563446"/>
              <a:ext cx="876292" cy="3715849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E2DD9CB-08BE-4D4C-A5C9-C43F89328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1809" y="2868246"/>
              <a:ext cx="1115465" cy="3457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3CEAFBC-F5DE-4A6D-A9AB-7E7D469B4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672" y="2876061"/>
              <a:ext cx="1130656" cy="3450492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3B439A5-5A67-4F1E-9DE9-EE0683E0E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050" y="3429000"/>
              <a:ext cx="2009394" cy="3001596"/>
            </a:xfrm>
            <a:prstGeom prst="rect">
              <a:avLst/>
            </a:prstGeom>
          </p:spPr>
        </p:pic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2E4AC1C4-EDAB-46CA-A56F-A199BF61104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913" y="4320198"/>
            <a:ext cx="1794802" cy="225644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69181E3-B938-482D-9DD3-74EDFDDFF80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091" y="3987067"/>
            <a:ext cx="1052543" cy="2300410"/>
          </a:xfrm>
          <a:prstGeom prst="rect">
            <a:avLst/>
          </a:prstGeom>
        </p:spPr>
      </p:pic>
      <p:pic>
        <p:nvPicPr>
          <p:cNvPr id="49" name="Whole Class">
            <a:extLst>
              <a:ext uri="{FF2B5EF4-FFF2-40B4-BE49-F238E27FC236}">
                <a16:creationId xmlns:a16="http://schemas.microsoft.com/office/drawing/2014/main" id="{C03D6C1E-CB90-45D9-AC7E-1672D70C9DA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47558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23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91465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The Big Questions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851598-431B-4620-8794-C4BC3E76DF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22" y="1399189"/>
            <a:ext cx="1790264" cy="49885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E5F2DF-2A21-4BA9-A0AB-5F93557B6A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133" y="2276475"/>
            <a:ext cx="2982617" cy="4130566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A348A07B-0FF8-4CEB-AD60-655BB4A3E972}"/>
              </a:ext>
            </a:extLst>
          </p:cNvPr>
          <p:cNvSpPr/>
          <p:nvPr/>
        </p:nvSpPr>
        <p:spPr>
          <a:xfrm>
            <a:off x="2211979" y="1494064"/>
            <a:ext cx="1968135" cy="1045028"/>
          </a:xfrm>
          <a:prstGeom prst="wedgeRoundRectCallout">
            <a:avLst>
              <a:gd name="adj1" fmla="val -44127"/>
              <a:gd name="adj2" fmla="val 70395"/>
              <a:gd name="adj3" fmla="val 16667"/>
            </a:avLst>
          </a:prstGeom>
          <a:solidFill>
            <a:srgbClr val="FBFBFB"/>
          </a:solidFill>
          <a:ln w="28575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have you </a:t>
            </a:r>
            <a:br>
              <a:rPr lang="en-GB" dirty="0">
                <a:solidFill>
                  <a:sysClr val="windowText" lastClr="000000"/>
                </a:solidFill>
              </a:rPr>
            </a:br>
            <a:r>
              <a:rPr lang="en-GB" dirty="0">
                <a:solidFill>
                  <a:sysClr val="windowText" lastClr="000000"/>
                </a:solidFill>
              </a:rPr>
              <a:t>learnt today?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44D28EEB-2102-496E-B7F2-20FE8130F138}"/>
              </a:ext>
            </a:extLst>
          </p:cNvPr>
          <p:cNvSpPr/>
          <p:nvPr/>
        </p:nvSpPr>
        <p:spPr>
          <a:xfrm>
            <a:off x="3409406" y="3400016"/>
            <a:ext cx="2534194" cy="893491"/>
          </a:xfrm>
          <a:prstGeom prst="wedgeRoundRectCallout">
            <a:avLst>
              <a:gd name="adj1" fmla="val 68244"/>
              <a:gd name="adj2" fmla="val -50464"/>
              <a:gd name="adj3" fmla="val 16667"/>
            </a:avLst>
          </a:prstGeom>
          <a:solidFill>
            <a:srgbClr val="FBFBFB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How will it help you in your daily life?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99B54565-590C-414A-9572-9945A46F3846}"/>
              </a:ext>
            </a:extLst>
          </p:cNvPr>
          <p:cNvSpPr/>
          <p:nvPr/>
        </p:nvSpPr>
        <p:spPr>
          <a:xfrm>
            <a:off x="2207625" y="1485674"/>
            <a:ext cx="2669176" cy="1045028"/>
          </a:xfrm>
          <a:prstGeom prst="wedgeRoundRectCallout">
            <a:avLst>
              <a:gd name="adj1" fmla="val -44127"/>
              <a:gd name="adj2" fmla="val 70395"/>
              <a:gd name="adj3" fmla="val 16667"/>
            </a:avLst>
          </a:prstGeom>
          <a:solidFill>
            <a:srgbClr val="FBFBFB"/>
          </a:solidFill>
          <a:ln w="28575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are rights and what rights do all people share?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493FBC70-0FFF-430A-B6D7-54C760EDF033}"/>
              </a:ext>
            </a:extLst>
          </p:cNvPr>
          <p:cNvSpPr/>
          <p:nvPr/>
        </p:nvSpPr>
        <p:spPr>
          <a:xfrm>
            <a:off x="3413760" y="3429000"/>
            <a:ext cx="2534194" cy="893491"/>
          </a:xfrm>
          <a:prstGeom prst="wedgeRoundRectCallout">
            <a:avLst>
              <a:gd name="adj1" fmla="val 68244"/>
              <a:gd name="adj2" fmla="val -50464"/>
              <a:gd name="adj3" fmla="val 16667"/>
            </a:avLst>
          </a:prstGeom>
          <a:solidFill>
            <a:srgbClr val="FBFBFB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What special rights do children have?</a:t>
            </a:r>
          </a:p>
        </p:txBody>
      </p:sp>
    </p:spTree>
    <p:extLst>
      <p:ext uri="{BB962C8B-B14F-4D97-AF65-F5344CB8AC3E}">
        <p14:creationId xmlns:p14="http://schemas.microsoft.com/office/powerpoint/2010/main" val="50566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4" grpId="1" animBg="1"/>
      <p:bldP spid="15" grpId="0" animBg="1"/>
      <p:bldP spid="1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talk about what rights are and identify rights that all people share.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8119814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think of things that all children need.</a:t>
            </a:r>
          </a:p>
          <a:p>
            <a:r>
              <a:rPr lang="en-GB" dirty="0">
                <a:latin typeface="Twinkl" pitchFamily="50" charset="0"/>
              </a:rPr>
              <a:t>I can talk about why the given human rights are a good thing.</a:t>
            </a:r>
          </a:p>
          <a:p>
            <a:r>
              <a:rPr lang="en-GB" dirty="0">
                <a:latin typeface="Twinkl" pitchFamily="50" charset="0"/>
              </a:rPr>
              <a:t>I can talk about the special rights children have.</a:t>
            </a:r>
          </a:p>
          <a:p>
            <a:r>
              <a:rPr lang="en-GB" dirty="0">
                <a:latin typeface="Twinkl" pitchFamily="50" charset="0"/>
              </a:rPr>
              <a:t>I can reflect on how I feel about situations where people’s human rights aren’t met.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627784" y="6245477"/>
            <a:ext cx="3888432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Tuffy-TTF" panose="020B0603060100000000" pitchFamily="34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12695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BB369500-6563-4633-A901-37D26BFB8F16}" vid="{5732CB1A-E63C-40B1-8651-804584F584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C8595F-00A5-4231-B33B-D06F0D819B1F}"/>
</file>

<file path=customXml/itemProps2.xml><?xml version="1.0" encoding="utf-8"?>
<ds:datastoreItem xmlns:ds="http://schemas.openxmlformats.org/officeDocument/2006/customXml" ds:itemID="{03DBEEC8-12C9-4ABD-93DA-272BB58D0F05}"/>
</file>

<file path=customXml/itemProps3.xml><?xml version="1.0" encoding="utf-8"?>
<ds:datastoreItem xmlns:ds="http://schemas.openxmlformats.org/officeDocument/2006/customXml" ds:itemID="{225918E7-1418-4172-9548-030A905B41E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4621</TotalTime>
  <Words>897</Words>
  <Application>Microsoft Office PowerPoint</Application>
  <PresentationFormat>On-screen Show (4:3)</PresentationFormat>
  <Paragraphs>90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Twinkl</vt:lpstr>
      <vt:lpstr>Arial</vt:lpstr>
      <vt:lpstr>Sassoon Infant Rg</vt:lpstr>
      <vt:lpstr>Times New Roman</vt:lpstr>
      <vt:lpstr>Calibri</vt:lpstr>
      <vt:lpstr>Tuffy-TTF</vt:lpstr>
      <vt:lpstr>Tuffy</vt:lpstr>
      <vt:lpstr>Office Theme</vt:lpstr>
      <vt:lpstr>PowerPoint Presentation</vt:lpstr>
      <vt:lpstr>PowerPoint Presentation</vt:lpstr>
      <vt:lpstr>PowerPoint Presentation</vt:lpstr>
      <vt:lpstr>The Big Questions</vt:lpstr>
      <vt:lpstr>The Big Questions </vt:lpstr>
      <vt:lpstr>Reconnecting</vt:lpstr>
      <vt:lpstr>Human Needs</vt:lpstr>
      <vt:lpstr>Human Needs</vt:lpstr>
      <vt:lpstr>Human Needs</vt:lpstr>
      <vt:lpstr>Human Needs</vt:lpstr>
      <vt:lpstr>Exploring</vt:lpstr>
      <vt:lpstr>Human Rights</vt:lpstr>
      <vt:lpstr>Human Rights</vt:lpstr>
      <vt:lpstr>Human Rights</vt:lpstr>
      <vt:lpstr>Children’s Rights</vt:lpstr>
      <vt:lpstr>Children’s Rights</vt:lpstr>
      <vt:lpstr>Consolidating</vt:lpstr>
      <vt:lpstr>My Rights</vt:lpstr>
      <vt:lpstr>Reflecting</vt:lpstr>
      <vt:lpstr>How Do I Feel?</vt:lpstr>
      <vt:lpstr>Protecting Our Rights</vt:lpstr>
      <vt:lpstr>The Big Questions</vt:lpstr>
      <vt:lpstr>The Big Questions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Karen Pinkney</dc:creator>
  <cp:lastModifiedBy>Karen Pinkney</cp:lastModifiedBy>
  <cp:revision>511</cp:revision>
  <dcterms:created xsi:type="dcterms:W3CDTF">2019-04-19T13:13:58Z</dcterms:created>
  <dcterms:modified xsi:type="dcterms:W3CDTF">2019-06-19T16:12:02Z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