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3"/>
  </p:notesMasterIdLst>
  <p:sldIdLst>
    <p:sldId id="271" r:id="rId6"/>
    <p:sldId id="432" r:id="rId7"/>
    <p:sldId id="433" r:id="rId8"/>
    <p:sldId id="410" r:id="rId9"/>
    <p:sldId id="411" r:id="rId10"/>
    <p:sldId id="412" r:id="rId11"/>
    <p:sldId id="423" r:id="rId1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2" d="100"/>
          <a:sy n="72" d="100"/>
        </p:scale>
        <p:origin x="1176" y="7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8435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9892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561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© White</a:t>
            </a:r>
            <a:r>
              <a:rPr lang="en-GB" sz="1200" baseline="0" dirty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1 - 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Autumn - Block 4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Place Value (within 20)</a:t>
            </a:r>
            <a:endParaRPr kumimoji="0" lang="en-GB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04BE60-AC01-4FA9-B88B-B73BE39BBE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AC8EC-B437-49E7-9790-CFA1DD0E61BE}" type="slidenum">
              <a:rPr lang="en-GB" smtClean="0"/>
              <a:pPr/>
              <a:t>2</a:t>
            </a:fld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BAEE2D-EF04-457D-BE31-2E79C1320AFC}"/>
              </a:ext>
            </a:extLst>
          </p:cNvPr>
          <p:cNvSpPr txBox="1"/>
          <p:nvPr/>
        </p:nvSpPr>
        <p:spPr>
          <a:xfrm>
            <a:off x="490330" y="450574"/>
            <a:ext cx="874643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Twinkl" pitchFamily="2" charset="0"/>
              </a:rPr>
              <a:t>Get Ready:</a:t>
            </a:r>
            <a:br>
              <a:rPr lang="en-GB" sz="4000" dirty="0">
                <a:latin typeface="Twinkl" pitchFamily="2" charset="0"/>
              </a:rPr>
            </a:br>
            <a:br>
              <a:rPr lang="en-GB" sz="4000" dirty="0">
                <a:latin typeface="Twinkl" pitchFamily="2" charset="0"/>
              </a:rPr>
            </a:br>
            <a:r>
              <a:rPr lang="en-GB" sz="4000" dirty="0">
                <a:solidFill>
                  <a:srgbClr val="FF0000"/>
                </a:solidFill>
                <a:latin typeface="Twinkl" pitchFamily="2" charset="0"/>
              </a:rPr>
              <a:t>1</a:t>
            </a:r>
            <a:r>
              <a:rPr lang="en-GB" sz="4000" dirty="0">
                <a:latin typeface="Twinkl" pitchFamily="2" charset="0"/>
              </a:rPr>
              <a:t>. What is 6 + 3?</a:t>
            </a:r>
            <a:br>
              <a:rPr lang="en-GB" sz="4000" dirty="0">
                <a:latin typeface="Twinkl" pitchFamily="2" charset="0"/>
              </a:rPr>
            </a:br>
            <a:r>
              <a:rPr lang="en-GB" sz="4000" dirty="0">
                <a:solidFill>
                  <a:srgbClr val="FF0000"/>
                </a:solidFill>
                <a:latin typeface="Twinkl" pitchFamily="2" charset="0"/>
              </a:rPr>
              <a:t>2</a:t>
            </a:r>
            <a:r>
              <a:rPr lang="en-GB" sz="4000" dirty="0">
                <a:latin typeface="Twinkl" pitchFamily="2" charset="0"/>
              </a:rPr>
              <a:t>. What is one more than 15?</a:t>
            </a:r>
            <a:br>
              <a:rPr lang="en-GB" sz="4000" dirty="0">
                <a:latin typeface="Twinkl" pitchFamily="2" charset="0"/>
              </a:rPr>
            </a:br>
            <a:r>
              <a:rPr lang="en-GB" sz="4000" dirty="0">
                <a:solidFill>
                  <a:srgbClr val="FF0000"/>
                </a:solidFill>
                <a:latin typeface="Twinkl" pitchFamily="2" charset="0"/>
              </a:rPr>
              <a:t>3</a:t>
            </a:r>
            <a:r>
              <a:rPr lang="en-GB" sz="4000" dirty="0">
                <a:latin typeface="Twinkl" pitchFamily="2" charset="0"/>
              </a:rPr>
              <a:t>. What is one less than 17?</a:t>
            </a:r>
            <a:br>
              <a:rPr lang="en-GB" sz="4000" dirty="0">
                <a:latin typeface="Twinkl" pitchFamily="2" charset="0"/>
              </a:rPr>
            </a:br>
            <a:r>
              <a:rPr lang="en-GB" sz="4000" dirty="0">
                <a:solidFill>
                  <a:srgbClr val="FF0000"/>
                </a:solidFill>
                <a:latin typeface="Twinkl" pitchFamily="2" charset="0"/>
              </a:rPr>
              <a:t>4. </a:t>
            </a:r>
            <a:r>
              <a:rPr lang="en-GB" sz="4000" dirty="0">
                <a:latin typeface="Twinkl" pitchFamily="2" charset="0"/>
              </a:rPr>
              <a:t>Teddy has 10 sweets.  He needs                          13.  How many more does he need?</a:t>
            </a:r>
            <a:br>
              <a:rPr lang="en-GB" sz="4000" dirty="0">
                <a:latin typeface="Twinkl" pitchFamily="2" charset="0"/>
              </a:rPr>
            </a:br>
            <a:r>
              <a:rPr lang="en-GB" sz="4000" dirty="0">
                <a:solidFill>
                  <a:srgbClr val="FF0000"/>
                </a:solidFill>
                <a:latin typeface="Twinkl" pitchFamily="2" charset="0"/>
              </a:rPr>
              <a:t>5</a:t>
            </a:r>
            <a:r>
              <a:rPr lang="en-GB" sz="4000" dirty="0">
                <a:latin typeface="Twinkl" pitchFamily="2" charset="0"/>
              </a:rPr>
              <a:t>. 7 + 2 = ?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732424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7E6B9E-40EC-4EBA-A2ED-7DAB3EB9900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Today’s lesson is all about problem solving and reasoning. 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FAC55C-803B-45A7-8EA9-5FA807F8926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You will need to discuss the questions together.  There is a problem solving question on </a:t>
            </a:r>
            <a:r>
              <a:rPr lang="en-GB"/>
              <a:t>slide 6 </a:t>
            </a:r>
            <a:r>
              <a:rPr lang="en-GB" dirty="0"/>
              <a:t>which should be recorded in your exercise book.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363641-9353-4554-9940-E7517C0CE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AC8EC-B437-49E7-9790-CFA1DD0E61BE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7710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Circle the odd one out and explain why.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5400" dirty="0">
                <a:solidFill>
                  <a:prstClr val="black"/>
                </a:solidFill>
                <a:latin typeface="Gill Sans MT" panose="020B0502020104020203" pitchFamily="34" charset="0"/>
              </a:rPr>
              <a:t>11    12    13    14</a:t>
            </a:r>
          </a:p>
          <a:p>
            <a:pPr lvl="0" algn="ctr">
              <a:defRPr/>
            </a:pPr>
            <a:endParaRPr lang="en-GB" sz="5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5400" dirty="0">
                <a:solidFill>
                  <a:prstClr val="black"/>
                </a:solidFill>
                <a:latin typeface="Gill Sans MT" panose="020B0502020104020203" pitchFamily="34" charset="0"/>
              </a:rPr>
              <a:t>15    61    17    18</a:t>
            </a:r>
          </a:p>
        </p:txBody>
      </p: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Mr Monaghan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Will Mr Monaghan say 11?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4862813" y="1460848"/>
            <a:ext cx="3199273" cy="1925640"/>
          </a:xfrm>
          <a:prstGeom prst="wedgeRoundRectCallout">
            <a:avLst>
              <a:gd name="adj1" fmla="val -74032"/>
              <a:gd name="adj2" fmla="val 45734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am going to count to 20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will start at 8</a:t>
            </a:r>
          </a:p>
        </p:txBody>
      </p:sp>
      <p:pic>
        <p:nvPicPr>
          <p:cNvPr id="6" name="Picture 5" descr="C:\Users\smonaghan\Desktop\images\teacher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37" t="6760" r="21095" b="3338"/>
          <a:stretch/>
        </p:blipFill>
        <p:spPr bwMode="auto">
          <a:xfrm flipH="1">
            <a:off x="2501162" y="2628384"/>
            <a:ext cx="1477906" cy="208009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97508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dirty="0">
                <a:solidFill>
                  <a:prstClr val="black"/>
                </a:solidFill>
                <a:latin typeface="Gill Sans MT" panose="020B0502020104020203" pitchFamily="34" charset="0"/>
              </a:rPr>
              <a:t>Write down all the numbers you can make using the digits below in your exercise book.  Do you agree with Teddy?</a:t>
            </a:r>
          </a:p>
          <a:p>
            <a:pPr lvl="0">
              <a:defRPr/>
            </a:pPr>
            <a:r>
              <a:rPr lang="en-GB" dirty="0">
                <a:solidFill>
                  <a:prstClr val="black"/>
                </a:solidFill>
                <a:latin typeface="Gill Sans MT" panose="020B0502020104020203" pitchFamily="34" charset="0"/>
              </a:rPr>
              <a:t>Challenge: Can you make any other numbers that are bigger than 20?</a:t>
            </a:r>
          </a:p>
        </p:txBody>
      </p:sp>
      <p:pic>
        <p:nvPicPr>
          <p:cNvPr id="7" name="Pictur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16617" y="2961657"/>
            <a:ext cx="1644324" cy="1200910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4022071" y="1720768"/>
            <a:ext cx="3758610" cy="2015009"/>
          </a:xfrm>
          <a:prstGeom prst="wedgeRoundRectCallout">
            <a:avLst>
              <a:gd name="adj1" fmla="val -61984"/>
              <a:gd name="adj2" fmla="val 32117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can make all the numbers from eleven to twenty using the digits 1 – 9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644256" y="567109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384485" y="567109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124714" y="567109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864943" y="567109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05172" y="567109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344835" y="567109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085064" y="567109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825293" y="567109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8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65522" y="567109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33401033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thinks of a number.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1 more than his number is 11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his number? Prove it.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thinks of a number.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1 less than her number is 15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her number? Prove it.</a:t>
            </a:r>
          </a:p>
        </p:txBody>
      </p:sp>
      <p:pic>
        <p:nvPicPr>
          <p:cNvPr id="21" name="Picture 2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6012" y="3466730"/>
            <a:ext cx="1178687" cy="1665371"/>
          </a:xfrm>
          <a:prstGeom prst="rect">
            <a:avLst/>
          </a:prstGeom>
        </p:spPr>
      </p:pic>
      <p:pic>
        <p:nvPicPr>
          <p:cNvPr id="22" name="Picture 2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055" y="979078"/>
            <a:ext cx="1108776" cy="809780"/>
          </a:xfrm>
          <a:prstGeom prst="rect">
            <a:avLst/>
          </a:prstGeom>
        </p:spPr>
      </p:pic>
      <p:sp>
        <p:nvSpPr>
          <p:cNvPr id="24" name="Cloud Callout 23"/>
          <p:cNvSpPr/>
          <p:nvPr/>
        </p:nvSpPr>
        <p:spPr>
          <a:xfrm>
            <a:off x="7075794" y="3649168"/>
            <a:ext cx="2209262" cy="1026028"/>
          </a:xfrm>
          <a:prstGeom prst="cloudCallout">
            <a:avLst>
              <a:gd name="adj1" fmla="val -71780"/>
              <a:gd name="adj2" fmla="val -10938"/>
            </a:avLst>
          </a:prstGeom>
          <a:ln w="2540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Cloud Callout 24"/>
          <p:cNvSpPr/>
          <p:nvPr/>
        </p:nvSpPr>
        <p:spPr>
          <a:xfrm>
            <a:off x="4700725" y="979078"/>
            <a:ext cx="2209262" cy="1026028"/>
          </a:xfrm>
          <a:prstGeom prst="cloudCallout">
            <a:avLst>
              <a:gd name="adj1" fmla="val 88855"/>
              <a:gd name="adj2" fmla="val -6105"/>
            </a:avLst>
          </a:prstGeom>
          <a:ln w="2540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89858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33C0BC-C241-46AF-963C-CBDED36083B0}">
  <ds:schemaRefs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1629</TotalTime>
  <Words>275</Words>
  <Application>Microsoft Office PowerPoint</Application>
  <PresentationFormat>A4 Paper (210x297 mm)</PresentationFormat>
  <Paragraphs>71</Paragraphs>
  <Slides>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Calibri</vt:lpstr>
      <vt:lpstr>Calibri Light</vt:lpstr>
      <vt:lpstr>Gill Sans MT</vt:lpstr>
      <vt:lpstr>Times New Roman</vt:lpstr>
      <vt:lpstr>Twinkl</vt:lpstr>
      <vt:lpstr>Custom Design</vt:lpstr>
      <vt:lpstr>2_Office Theme</vt:lpstr>
      <vt:lpstr>PowerPoint Presentation</vt:lpstr>
      <vt:lpstr>PowerPoint Presentation</vt:lpstr>
      <vt:lpstr>Today’s lesson is all about problem solving and reasoning.  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Lynne Smith</cp:lastModifiedBy>
  <cp:revision>57</cp:revision>
  <dcterms:created xsi:type="dcterms:W3CDTF">2019-02-04T08:17:32Z</dcterms:created>
  <dcterms:modified xsi:type="dcterms:W3CDTF">2020-12-10T16:47:53Z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