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721" r:id="rId5"/>
    <p:sldId id="722" r:id="rId6"/>
    <p:sldId id="620" r:id="rId7"/>
    <p:sldId id="720" r:id="rId8"/>
    <p:sldId id="68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526651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48337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85029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909054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03164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876269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162656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737383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053228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705171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9074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28/06/2021</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685375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tQ4DdzCZM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6315A-E8C7-41CA-AA8C-BED7076DD8C4}"/>
              </a:ext>
            </a:extLst>
          </p:cNvPr>
          <p:cNvSpPr>
            <a:spLocks noGrp="1"/>
          </p:cNvSpPr>
          <p:nvPr>
            <p:ph type="title"/>
          </p:nvPr>
        </p:nvSpPr>
        <p:spPr>
          <a:xfrm>
            <a:off x="588819" y="2207782"/>
            <a:ext cx="10515600" cy="1325563"/>
          </a:xfrm>
        </p:spPr>
        <p:txBody>
          <a:bodyPr>
            <a:normAutofit fontScale="90000"/>
          </a:bodyPr>
          <a:lstStyle/>
          <a:p>
            <a:r>
              <a:rPr lang="en-GB" dirty="0"/>
              <a:t>In school we will be writing about our school trip! You can either pretend you were there with us and use the pictures to write sentences about or write your own recount about what you have been getting up to over the last few days or weeks. </a:t>
            </a:r>
          </a:p>
        </p:txBody>
      </p:sp>
    </p:spTree>
    <p:extLst>
      <p:ext uri="{BB962C8B-B14F-4D97-AF65-F5344CB8AC3E}">
        <p14:creationId xmlns:p14="http://schemas.microsoft.com/office/powerpoint/2010/main" val="649156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FF1D9-986E-48F7-9517-4D9592265340}"/>
              </a:ext>
            </a:extLst>
          </p:cNvPr>
          <p:cNvSpPr>
            <a:spLocks noGrp="1"/>
          </p:cNvSpPr>
          <p:nvPr>
            <p:ph type="title"/>
          </p:nvPr>
        </p:nvSpPr>
        <p:spPr/>
        <p:txBody>
          <a:bodyPr/>
          <a:lstStyle/>
          <a:p>
            <a:r>
              <a:rPr lang="en-GB" dirty="0"/>
              <a:t>Plan Out Your Ideas first using the grid on the next page!</a:t>
            </a:r>
          </a:p>
        </p:txBody>
      </p:sp>
      <p:sp>
        <p:nvSpPr>
          <p:cNvPr id="3" name="Content Placeholder 2">
            <a:extLst>
              <a:ext uri="{FF2B5EF4-FFF2-40B4-BE49-F238E27FC236}">
                <a16:creationId xmlns:a16="http://schemas.microsoft.com/office/drawing/2014/main" id="{DEA4B342-FAD3-464B-9FE1-35467AEC8531}"/>
              </a:ext>
            </a:extLst>
          </p:cNvPr>
          <p:cNvSpPr>
            <a:spLocks noGrp="1"/>
          </p:cNvSpPr>
          <p:nvPr>
            <p:ph idx="1"/>
          </p:nvPr>
        </p:nvSpPr>
        <p:spPr/>
        <p:txBody>
          <a:bodyPr/>
          <a:lstStyle/>
          <a:p>
            <a:r>
              <a:rPr lang="en-GB" dirty="0"/>
              <a:t>Or you can draw pictures and annotate them with </a:t>
            </a:r>
            <a:r>
              <a:rPr lang="en-GB"/>
              <a:t>key words </a:t>
            </a:r>
          </a:p>
        </p:txBody>
      </p:sp>
    </p:spTree>
    <p:extLst>
      <p:ext uri="{BB962C8B-B14F-4D97-AF65-F5344CB8AC3E}">
        <p14:creationId xmlns:p14="http://schemas.microsoft.com/office/powerpoint/2010/main" val="3159180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C57B-4648-42BF-B062-F8B454A95942}"/>
              </a:ext>
            </a:extLst>
          </p:cNvPr>
          <p:cNvSpPr>
            <a:spLocks noGrp="1"/>
          </p:cNvSpPr>
          <p:nvPr>
            <p:ph type="title"/>
          </p:nvPr>
        </p:nvSpPr>
        <p:spPr>
          <a:xfrm>
            <a:off x="2152650" y="681038"/>
            <a:ext cx="7886700" cy="1325563"/>
          </a:xfrm>
        </p:spPr>
        <p:txBody>
          <a:bodyPr>
            <a:normAutofit fontScale="90000"/>
          </a:bodyPr>
          <a:lstStyle/>
          <a:p>
            <a:r>
              <a:rPr lang="en-GB" sz="4000" b="1" u="sng" dirty="0">
                <a:latin typeface="Twinkl Cursive Looped" panose="02000000000000000000" pitchFamily="2" charset="0"/>
              </a:rPr>
              <a:t>Wednesday</a:t>
            </a:r>
            <a:br>
              <a:rPr lang="en-GB" sz="4000" b="1" u="sng" dirty="0">
                <a:latin typeface="Twinkl Cursive Looped" panose="02000000000000000000" pitchFamily="2" charset="0"/>
              </a:rPr>
            </a:br>
            <a:r>
              <a:rPr lang="en-GB" sz="4000" b="1" u="sng" dirty="0">
                <a:latin typeface="Twinkl Cursive Looped" panose="02000000000000000000" pitchFamily="2" charset="0"/>
              </a:rPr>
              <a:t>LO: write a recount in the first person</a:t>
            </a:r>
            <a:endParaRPr lang="en-GB" dirty="0"/>
          </a:p>
        </p:txBody>
      </p:sp>
      <p:graphicFrame>
        <p:nvGraphicFramePr>
          <p:cNvPr id="7" name="Table 6">
            <a:extLst>
              <a:ext uri="{FF2B5EF4-FFF2-40B4-BE49-F238E27FC236}">
                <a16:creationId xmlns:a16="http://schemas.microsoft.com/office/drawing/2014/main" id="{EBBDB45F-412F-4681-A694-6DC6671EE93F}"/>
              </a:ext>
            </a:extLst>
          </p:cNvPr>
          <p:cNvGraphicFramePr>
            <a:graphicFrameLocks noGrp="1"/>
          </p:cNvGraphicFramePr>
          <p:nvPr>
            <p:extLst/>
          </p:nvPr>
        </p:nvGraphicFramePr>
        <p:xfrm>
          <a:off x="2332383" y="2006599"/>
          <a:ext cx="7513982" cy="4327940"/>
        </p:xfrm>
        <a:graphic>
          <a:graphicData uri="http://schemas.openxmlformats.org/drawingml/2006/table">
            <a:tbl>
              <a:tblPr firstRow="1" bandRow="1">
                <a:tableStyleId>{5C22544A-7EE6-4342-B048-85BDC9FD1C3A}</a:tableStyleId>
              </a:tblPr>
              <a:tblGrid>
                <a:gridCol w="3756991">
                  <a:extLst>
                    <a:ext uri="{9D8B030D-6E8A-4147-A177-3AD203B41FA5}">
                      <a16:colId xmlns:a16="http://schemas.microsoft.com/office/drawing/2014/main" val="2651316870"/>
                    </a:ext>
                  </a:extLst>
                </a:gridCol>
                <a:gridCol w="3756991">
                  <a:extLst>
                    <a:ext uri="{9D8B030D-6E8A-4147-A177-3AD203B41FA5}">
                      <a16:colId xmlns:a16="http://schemas.microsoft.com/office/drawing/2014/main" val="286778073"/>
                    </a:ext>
                  </a:extLst>
                </a:gridCol>
              </a:tblGrid>
              <a:tr h="865588">
                <a:tc>
                  <a:txBody>
                    <a:bodyPr/>
                    <a:lstStyle/>
                    <a:p>
                      <a:r>
                        <a:rPr lang="en-GB" dirty="0"/>
                        <a:t>Title </a:t>
                      </a:r>
                    </a:p>
                  </a:txBody>
                  <a:tcPr/>
                </a:tc>
                <a:tc>
                  <a:txBody>
                    <a:bodyPr/>
                    <a:lstStyle/>
                    <a:p>
                      <a:endParaRPr lang="en-GB"/>
                    </a:p>
                  </a:txBody>
                  <a:tcPr/>
                </a:tc>
                <a:extLst>
                  <a:ext uri="{0D108BD9-81ED-4DB2-BD59-A6C34878D82A}">
                    <a16:rowId xmlns:a16="http://schemas.microsoft.com/office/drawing/2014/main" val="441673891"/>
                  </a:ext>
                </a:extLst>
              </a:tr>
              <a:tr h="865588">
                <a:tc>
                  <a:txBody>
                    <a:bodyPr/>
                    <a:lstStyle/>
                    <a:p>
                      <a:r>
                        <a:rPr lang="en-GB" dirty="0"/>
                        <a:t>Introduction</a:t>
                      </a:r>
                    </a:p>
                  </a:txBody>
                  <a:tcPr/>
                </a:tc>
                <a:tc>
                  <a:txBody>
                    <a:bodyPr/>
                    <a:lstStyle/>
                    <a:p>
                      <a:endParaRPr lang="en-GB"/>
                    </a:p>
                  </a:txBody>
                  <a:tcPr/>
                </a:tc>
                <a:extLst>
                  <a:ext uri="{0D108BD9-81ED-4DB2-BD59-A6C34878D82A}">
                    <a16:rowId xmlns:a16="http://schemas.microsoft.com/office/drawing/2014/main" val="582594689"/>
                  </a:ext>
                </a:extLst>
              </a:tr>
              <a:tr h="865588">
                <a:tc>
                  <a:txBody>
                    <a:bodyPr/>
                    <a:lstStyle/>
                    <a:p>
                      <a:r>
                        <a:rPr lang="en-GB" dirty="0"/>
                        <a:t>Beginning </a:t>
                      </a:r>
                    </a:p>
                  </a:txBody>
                  <a:tcPr/>
                </a:tc>
                <a:tc>
                  <a:txBody>
                    <a:bodyPr/>
                    <a:lstStyle/>
                    <a:p>
                      <a:endParaRPr lang="en-GB"/>
                    </a:p>
                  </a:txBody>
                  <a:tcPr/>
                </a:tc>
                <a:extLst>
                  <a:ext uri="{0D108BD9-81ED-4DB2-BD59-A6C34878D82A}">
                    <a16:rowId xmlns:a16="http://schemas.microsoft.com/office/drawing/2014/main" val="2798499733"/>
                  </a:ext>
                </a:extLst>
              </a:tr>
              <a:tr h="865588">
                <a:tc>
                  <a:txBody>
                    <a:bodyPr/>
                    <a:lstStyle/>
                    <a:p>
                      <a:r>
                        <a:rPr lang="en-GB" dirty="0"/>
                        <a:t>Middle</a:t>
                      </a:r>
                    </a:p>
                  </a:txBody>
                  <a:tcPr/>
                </a:tc>
                <a:tc>
                  <a:txBody>
                    <a:bodyPr/>
                    <a:lstStyle/>
                    <a:p>
                      <a:endParaRPr lang="en-GB"/>
                    </a:p>
                  </a:txBody>
                  <a:tcPr/>
                </a:tc>
                <a:extLst>
                  <a:ext uri="{0D108BD9-81ED-4DB2-BD59-A6C34878D82A}">
                    <a16:rowId xmlns:a16="http://schemas.microsoft.com/office/drawing/2014/main" val="2127764096"/>
                  </a:ext>
                </a:extLst>
              </a:tr>
              <a:tr h="865588">
                <a:tc>
                  <a:txBody>
                    <a:bodyPr/>
                    <a:lstStyle/>
                    <a:p>
                      <a:r>
                        <a:rPr lang="en-GB" dirty="0"/>
                        <a:t>End / concluding sentence</a:t>
                      </a:r>
                    </a:p>
                  </a:txBody>
                  <a:tcPr/>
                </a:tc>
                <a:tc>
                  <a:txBody>
                    <a:bodyPr/>
                    <a:lstStyle/>
                    <a:p>
                      <a:endParaRPr lang="en-GB" dirty="0"/>
                    </a:p>
                  </a:txBody>
                  <a:tcPr/>
                </a:tc>
                <a:extLst>
                  <a:ext uri="{0D108BD9-81ED-4DB2-BD59-A6C34878D82A}">
                    <a16:rowId xmlns:a16="http://schemas.microsoft.com/office/drawing/2014/main" val="1056480050"/>
                  </a:ext>
                </a:extLst>
              </a:tr>
            </a:tbl>
          </a:graphicData>
        </a:graphic>
      </p:graphicFrame>
    </p:spTree>
    <p:extLst>
      <p:ext uri="{BB962C8B-B14F-4D97-AF65-F5344CB8AC3E}">
        <p14:creationId xmlns:p14="http://schemas.microsoft.com/office/powerpoint/2010/main" val="4281140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52791-05DA-4AF3-875B-66651FEBEF69}"/>
              </a:ext>
            </a:extLst>
          </p:cNvPr>
          <p:cNvSpPr>
            <a:spLocks noGrp="1"/>
          </p:cNvSpPr>
          <p:nvPr>
            <p:ph type="title"/>
          </p:nvPr>
        </p:nvSpPr>
        <p:spPr/>
        <p:txBody>
          <a:bodyPr/>
          <a:lstStyle/>
          <a:p>
            <a:r>
              <a:rPr lang="en-GB" dirty="0"/>
              <a:t>Picture Plan of recount</a:t>
            </a:r>
          </a:p>
        </p:txBody>
      </p:sp>
      <p:sp>
        <p:nvSpPr>
          <p:cNvPr id="3" name="Content Placeholder 2">
            <a:extLst>
              <a:ext uri="{FF2B5EF4-FFF2-40B4-BE49-F238E27FC236}">
                <a16:creationId xmlns:a16="http://schemas.microsoft.com/office/drawing/2014/main" id="{D5D9FC6D-3835-4847-82A5-293A963F925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024312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9C57B-4648-42BF-B062-F8B454A95942}"/>
              </a:ext>
            </a:extLst>
          </p:cNvPr>
          <p:cNvSpPr>
            <a:spLocks noGrp="1"/>
          </p:cNvSpPr>
          <p:nvPr>
            <p:ph type="title"/>
          </p:nvPr>
        </p:nvSpPr>
        <p:spPr/>
        <p:txBody>
          <a:bodyPr/>
          <a:lstStyle/>
          <a:p>
            <a:r>
              <a:rPr lang="en-GB" dirty="0"/>
              <a:t>Writing-  watch to recap each day the sequence of events in story</a:t>
            </a:r>
          </a:p>
        </p:txBody>
      </p:sp>
      <p:sp>
        <p:nvSpPr>
          <p:cNvPr id="3" name="Content Placeholder 2">
            <a:extLst>
              <a:ext uri="{FF2B5EF4-FFF2-40B4-BE49-F238E27FC236}">
                <a16:creationId xmlns:a16="http://schemas.microsoft.com/office/drawing/2014/main" id="{4BFB964A-8448-43B9-B864-31CB683C4C80}"/>
              </a:ext>
            </a:extLst>
          </p:cNvPr>
          <p:cNvSpPr>
            <a:spLocks noGrp="1"/>
          </p:cNvSpPr>
          <p:nvPr>
            <p:ph idx="1"/>
          </p:nvPr>
        </p:nvSpPr>
        <p:spPr/>
        <p:txBody>
          <a:bodyPr/>
          <a:lstStyle/>
          <a:p>
            <a:pPr marL="0" indent="0">
              <a:buNone/>
            </a:pPr>
            <a:endParaRPr lang="en-GB" dirty="0"/>
          </a:p>
          <a:p>
            <a:pPr marL="0" indent="0">
              <a:buNone/>
            </a:pPr>
            <a:r>
              <a:rPr lang="en-GB" dirty="0">
                <a:hlinkClick r:id="rId2"/>
              </a:rPr>
              <a:t>https://www.youtube.com/watch?v=JtQ4DdzCZMA</a:t>
            </a:r>
            <a:endParaRPr lang="en-GB" dirty="0"/>
          </a:p>
          <a:p>
            <a:pPr marL="0" indent="0">
              <a:buNone/>
            </a:pPr>
            <a:endParaRPr lang="en-GB" dirty="0"/>
          </a:p>
        </p:txBody>
      </p:sp>
      <p:pic>
        <p:nvPicPr>
          <p:cNvPr id="4" name="Picture 3">
            <a:extLst>
              <a:ext uri="{FF2B5EF4-FFF2-40B4-BE49-F238E27FC236}">
                <a16:creationId xmlns:a16="http://schemas.microsoft.com/office/drawing/2014/main" id="{D731AF72-557B-473F-84D3-1E06061DEE7E}"/>
              </a:ext>
            </a:extLst>
          </p:cNvPr>
          <p:cNvPicPr>
            <a:picLocks noChangeAspect="1"/>
          </p:cNvPicPr>
          <p:nvPr/>
        </p:nvPicPr>
        <p:blipFill>
          <a:blip r:embed="rId3"/>
          <a:stretch>
            <a:fillRect/>
          </a:stretch>
        </p:blipFill>
        <p:spPr>
          <a:xfrm>
            <a:off x="4601611" y="4113972"/>
            <a:ext cx="2352675" cy="1943100"/>
          </a:xfrm>
          <a:prstGeom prst="rect">
            <a:avLst/>
          </a:prstGeom>
        </p:spPr>
      </p:pic>
    </p:spTree>
    <p:extLst>
      <p:ext uri="{BB962C8B-B14F-4D97-AF65-F5344CB8AC3E}">
        <p14:creationId xmlns:p14="http://schemas.microsoft.com/office/powerpoint/2010/main" val="11370263"/>
      </p:ext>
    </p:extLst>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6538956-136B-4250-9762-02974C83DF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A620EC5-CB52-484D-93DC-18C7BBEA07A0}">
  <ds:schemaRefs>
    <ds:schemaRef ds:uri="http://schemas.microsoft.com/sharepoint/v3/contenttype/forms"/>
  </ds:schemaRefs>
</ds:datastoreItem>
</file>

<file path=customXml/itemProps3.xml><?xml version="1.0" encoding="utf-8"?>
<ds:datastoreItem xmlns:ds="http://schemas.openxmlformats.org/officeDocument/2006/customXml" ds:itemID="{609D559D-D663-4669-B13F-6717AE3F8ED0}">
  <ds:schemaRefs>
    <ds:schemaRef ds:uri="http://schemas.microsoft.com/office/2006/metadata/properties"/>
    <ds:schemaRef ds:uri="http://purl.org/dc/terms/"/>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http://purl.org/dc/elements/1.1/"/>
    <ds:schemaRef ds:uri="a0c7fa71-570b-4d2e-a005-0d34dc952117"/>
    <ds:schemaRef ds:uri="b561d3cc-3f8f-4588-a568-be861ce1308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5</TotalTime>
  <Words>121</Words>
  <Application>Microsoft Office PowerPoint</Application>
  <PresentationFormat>Widescreen</PresentationFormat>
  <Paragraphs>13</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 Cursive Looped</vt:lpstr>
      <vt:lpstr>1_Office Theme</vt:lpstr>
      <vt:lpstr>In school we will be writing about our school trip! You can either pretend you were there with us and use the pictures to write sentences about or write your own recount about what you have been getting up to over the last few days or weeks. </vt:lpstr>
      <vt:lpstr>Plan Out Your Ideas first using the grid on the next page!</vt:lpstr>
      <vt:lpstr>Wednesday LO: write a recount in the first person</vt:lpstr>
      <vt:lpstr>Picture Plan of recount</vt:lpstr>
      <vt:lpstr>Writing-  watch to recap each day the sequence of events in story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school we will be writing about our school trip! You can either pretend you were there with us and use the pictures to write sentences about or write your own recount about what you have been getting up to over the last few days or weeks. </dc:title>
  <dc:creator>Laura MacRae</dc:creator>
  <cp:lastModifiedBy>Laura MacRae</cp:lastModifiedBy>
  <cp:revision>1</cp:revision>
  <dcterms:created xsi:type="dcterms:W3CDTF">2021-06-28T15:27:58Z</dcterms:created>
  <dcterms:modified xsi:type="dcterms:W3CDTF">2021-06-28T15:33:37Z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