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3/10/2021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502B4-73BF-4EFB-88BB-97029283C77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Feature spot a diary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550769-958B-4067-BBFA-E6A49CC997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1981700"/>
          </a:xfrm>
        </p:spPr>
        <p:txBody>
          <a:bodyPr>
            <a:normAutofit/>
          </a:bodyPr>
          <a:lstStyle/>
          <a:p>
            <a:r>
              <a:rPr lang="en-GB" cap="none" dirty="0">
                <a:latin typeface="Twinkl Cursive Looped" panose="02000000000000000000" pitchFamily="2" charset="0"/>
              </a:rPr>
              <a:t>Can you find the features of a diary?</a:t>
            </a:r>
          </a:p>
          <a:p>
            <a:endParaRPr lang="en-GB" cap="none" dirty="0">
              <a:latin typeface="Twinkl Cursive Looped" panose="02000000000000000000" pitchFamily="2" charset="0"/>
            </a:endParaRPr>
          </a:p>
          <a:p>
            <a:r>
              <a:rPr lang="en-GB" cap="none" dirty="0">
                <a:latin typeface="Twinkl Cursive Looped" panose="02000000000000000000" pitchFamily="2" charset="0"/>
              </a:rPr>
              <a:t>Tuesday 23</a:t>
            </a:r>
            <a:r>
              <a:rPr lang="en-GB" cap="none" baseline="30000" dirty="0">
                <a:latin typeface="Twinkl Cursive Looped" panose="02000000000000000000" pitchFamily="2" charset="0"/>
              </a:rPr>
              <a:t>rd</a:t>
            </a:r>
            <a:r>
              <a:rPr lang="en-GB" cap="none" dirty="0">
                <a:latin typeface="Twinkl Cursive Looped" panose="02000000000000000000" pitchFamily="2" charset="0"/>
              </a:rPr>
              <a:t> March 2021</a:t>
            </a:r>
          </a:p>
        </p:txBody>
      </p:sp>
    </p:spTree>
    <p:extLst>
      <p:ext uri="{BB962C8B-B14F-4D97-AF65-F5344CB8AC3E}">
        <p14:creationId xmlns:p14="http://schemas.microsoft.com/office/powerpoint/2010/main" val="1254899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B6D93A-5B2B-474A-86EB-5ED759A50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1166191"/>
            <a:ext cx="9603275" cy="687563"/>
          </a:xfrm>
        </p:spPr>
        <p:txBody>
          <a:bodyPr/>
          <a:lstStyle/>
          <a:p>
            <a:r>
              <a:rPr lang="en-GB" cap="none" dirty="0">
                <a:latin typeface="Twinkl Cursive Looped" panose="02000000000000000000" pitchFamily="2" charset="0"/>
              </a:rPr>
              <a:t>Quick look, how many features can you spot?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71A565-49E8-4248-B702-BD63338685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491409"/>
            <a:ext cx="9603275" cy="297493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800" dirty="0">
                <a:latin typeface="Twinkl Cursive Looped" panose="02000000000000000000" pitchFamily="2" charset="0"/>
              </a:rPr>
              <a:t>9</a:t>
            </a:r>
            <a:r>
              <a:rPr lang="en-GB" sz="2800" baseline="30000" dirty="0">
                <a:latin typeface="Twinkl Cursive Looped" panose="02000000000000000000" pitchFamily="2" charset="0"/>
              </a:rPr>
              <a:t>th</a:t>
            </a:r>
            <a:r>
              <a:rPr lang="en-GB" sz="2800" dirty="0">
                <a:latin typeface="Twinkl Cursive Looped" panose="02000000000000000000" pitchFamily="2" charset="0"/>
              </a:rPr>
              <a:t> April 1912</a:t>
            </a:r>
          </a:p>
          <a:p>
            <a:pPr marL="0" indent="0">
              <a:buNone/>
            </a:pPr>
            <a:r>
              <a:rPr lang="en-GB" sz="2800" dirty="0">
                <a:latin typeface="Twinkl Cursive Looped" panose="02000000000000000000" pitchFamily="2" charset="0"/>
              </a:rPr>
              <a:t>Dear diary, </a:t>
            </a:r>
          </a:p>
          <a:p>
            <a:pPr marL="0" indent="0">
              <a:buNone/>
            </a:pPr>
            <a:r>
              <a:rPr lang="en-GB" sz="2800" dirty="0">
                <a:latin typeface="Twinkl Cursive Looped" panose="02000000000000000000" pitchFamily="2" charset="0"/>
              </a:rPr>
              <a:t>It feels rather strange writing my feelings down, however my mother believes I have so much to say for an eleven-year-old girl, and seeing as I am about to embark on a once-in-a-lifetime journey, I must say I agree.</a:t>
            </a:r>
          </a:p>
        </p:txBody>
      </p:sp>
    </p:spTree>
    <p:extLst>
      <p:ext uri="{BB962C8B-B14F-4D97-AF65-F5344CB8AC3E}">
        <p14:creationId xmlns:p14="http://schemas.microsoft.com/office/powerpoint/2010/main" val="6420318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CE9B0-2ABF-45B8-9ABC-6417052D0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cap="none" dirty="0">
                <a:latin typeface="Twinkl Cursive Looped" panose="02000000000000000000" pitchFamily="2" charset="0"/>
              </a:rPr>
              <a:t>Read through and highlight features you can see in the first part of the diary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A42B4A-6176-453D-A7BB-834FBA3DCF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875722"/>
            <a:ext cx="9603275" cy="2590623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Twinkl Cursive Looped" panose="02000000000000000000" pitchFamily="2" charset="0"/>
              </a:rPr>
              <a:t>How many features do you see?</a:t>
            </a:r>
          </a:p>
          <a:p>
            <a:endParaRPr lang="en-GB" sz="2800" dirty="0">
              <a:latin typeface="Twinkl Cursive Looped" panose="02000000000000000000" pitchFamily="2" charset="0"/>
            </a:endParaRPr>
          </a:p>
          <a:p>
            <a:r>
              <a:rPr lang="en-GB" sz="2800" dirty="0">
                <a:latin typeface="Twinkl Cursive Looped" panose="02000000000000000000" pitchFamily="2" charset="0"/>
              </a:rPr>
              <a:t>Check with another pair, have you found the same features?</a:t>
            </a:r>
          </a:p>
        </p:txBody>
      </p:sp>
    </p:spTree>
    <p:extLst>
      <p:ext uri="{BB962C8B-B14F-4D97-AF65-F5344CB8AC3E}">
        <p14:creationId xmlns:p14="http://schemas.microsoft.com/office/powerpoint/2010/main" val="1536213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52F51-E647-47C4-9074-C9A522BD0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Did you find any of these features?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9A96C2-214E-45C9-8B62-8C666271BE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0" y="2042236"/>
            <a:ext cx="3345708" cy="3450613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Twinkl Cursive Looped" panose="02000000000000000000" pitchFamily="2" charset="0"/>
              </a:rPr>
              <a:t>Fronted Adverbials</a:t>
            </a:r>
          </a:p>
          <a:p>
            <a:r>
              <a:rPr lang="en-GB" sz="2400" dirty="0">
                <a:latin typeface="Twinkl Cursive Looped" panose="02000000000000000000" pitchFamily="2" charset="0"/>
              </a:rPr>
              <a:t>Opinions</a:t>
            </a:r>
          </a:p>
          <a:p>
            <a:r>
              <a:rPr lang="en-GB" sz="2400" dirty="0">
                <a:latin typeface="Twinkl Cursive Looped" panose="02000000000000000000" pitchFamily="2" charset="0"/>
              </a:rPr>
              <a:t>3</a:t>
            </a:r>
            <a:r>
              <a:rPr lang="en-GB" sz="2400" baseline="30000" dirty="0">
                <a:latin typeface="Twinkl Cursive Looped" panose="02000000000000000000" pitchFamily="2" charset="0"/>
              </a:rPr>
              <a:t>rd</a:t>
            </a:r>
            <a:r>
              <a:rPr lang="en-GB" sz="2400" dirty="0">
                <a:latin typeface="Twinkl Cursive Looped" panose="02000000000000000000" pitchFamily="2" charset="0"/>
              </a:rPr>
              <a:t> Person</a:t>
            </a:r>
          </a:p>
          <a:p>
            <a:r>
              <a:rPr lang="en-GB" sz="2400" dirty="0">
                <a:latin typeface="Twinkl Cursive Looped" panose="02000000000000000000" pitchFamily="2" charset="0"/>
              </a:rPr>
              <a:t>Rhetorical questions</a:t>
            </a:r>
          </a:p>
          <a:p>
            <a:r>
              <a:rPr lang="en-GB" sz="2400" dirty="0">
                <a:latin typeface="Twinkl Cursive Looped" panose="02000000000000000000" pitchFamily="2" charset="0"/>
              </a:rPr>
              <a:t>Chronological order</a:t>
            </a:r>
          </a:p>
          <a:p>
            <a:r>
              <a:rPr lang="en-GB" sz="2400" dirty="0">
                <a:latin typeface="Twinkl Cursive Looped" panose="02000000000000000000" pitchFamily="2" charset="0"/>
              </a:rPr>
              <a:t>Bullet points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12AF1EF-1331-4511-9F51-C98DFE7B7F05}"/>
              </a:ext>
            </a:extLst>
          </p:cNvPr>
          <p:cNvSpPr txBox="1">
            <a:spLocks/>
          </p:cNvSpPr>
          <p:nvPr/>
        </p:nvSpPr>
        <p:spPr>
          <a:xfrm>
            <a:off x="7709146" y="2042236"/>
            <a:ext cx="3345708" cy="34506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Twinkl Cursive Looped" panose="02000000000000000000" pitchFamily="2" charset="0"/>
              </a:rPr>
              <a:t>Speech marks</a:t>
            </a:r>
          </a:p>
          <a:p>
            <a:r>
              <a:rPr lang="en-GB" sz="2400" dirty="0">
                <a:latin typeface="Twinkl Cursive Looped" panose="02000000000000000000" pitchFamily="2" charset="0"/>
              </a:rPr>
              <a:t>Pictures and captions</a:t>
            </a:r>
          </a:p>
          <a:p>
            <a:r>
              <a:rPr lang="en-GB" sz="2400" dirty="0">
                <a:latin typeface="Twinkl Cursive Looped" panose="02000000000000000000" pitchFamily="2" charset="0"/>
              </a:rPr>
              <a:t>Detail</a:t>
            </a:r>
          </a:p>
          <a:p>
            <a:r>
              <a:rPr lang="en-GB" sz="2400" dirty="0">
                <a:latin typeface="Twinkl Cursive Looped" panose="02000000000000000000" pitchFamily="2" charset="0"/>
              </a:rPr>
              <a:t>Contractions</a:t>
            </a:r>
          </a:p>
          <a:p>
            <a:r>
              <a:rPr lang="en-GB" sz="2400" dirty="0">
                <a:latin typeface="Twinkl Cursive Looped" panose="02000000000000000000" pitchFamily="2" charset="0"/>
              </a:rPr>
              <a:t>Relative clauses</a:t>
            </a:r>
          </a:p>
          <a:p>
            <a:r>
              <a:rPr lang="en-GB" sz="2400" dirty="0">
                <a:latin typeface="Twinkl Cursive Looped" panose="02000000000000000000" pitchFamily="2" charset="0"/>
              </a:rPr>
              <a:t>1</a:t>
            </a:r>
            <a:r>
              <a:rPr lang="en-GB" sz="2400" baseline="30000" dirty="0">
                <a:latin typeface="Twinkl Cursive Looped" panose="02000000000000000000" pitchFamily="2" charset="0"/>
              </a:rPr>
              <a:t>st</a:t>
            </a:r>
            <a:r>
              <a:rPr lang="en-GB" sz="2400" dirty="0">
                <a:latin typeface="Twinkl Cursive Looped" panose="02000000000000000000" pitchFamily="2" charset="0"/>
              </a:rPr>
              <a:t> person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2808120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52F51-E647-47C4-9074-C9A522BD0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cap="none" dirty="0"/>
              <a:t>Key features of a diary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9A96C2-214E-45C9-8B62-8C666271BE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42236"/>
            <a:ext cx="9322437" cy="3450613"/>
          </a:xfrm>
        </p:spPr>
        <p:txBody>
          <a:bodyPr>
            <a:normAutofit lnSpcReduction="10000"/>
          </a:bodyPr>
          <a:lstStyle/>
          <a:p>
            <a:r>
              <a:rPr lang="en-GB" sz="3200" dirty="0">
                <a:latin typeface="Twinkl Cursive Looped" panose="02000000000000000000" pitchFamily="2" charset="0"/>
              </a:rPr>
              <a:t>Past tense</a:t>
            </a:r>
          </a:p>
          <a:p>
            <a:r>
              <a:rPr lang="en-GB" sz="3200" dirty="0">
                <a:latin typeface="Twinkl Cursive Looped" panose="02000000000000000000" pitchFamily="2" charset="0"/>
              </a:rPr>
              <a:t>Informal tone</a:t>
            </a:r>
          </a:p>
          <a:p>
            <a:r>
              <a:rPr lang="en-GB" sz="3200" dirty="0">
                <a:latin typeface="Twinkl Cursive Looped" panose="02000000000000000000" pitchFamily="2" charset="0"/>
              </a:rPr>
              <a:t>Emotive language</a:t>
            </a:r>
          </a:p>
          <a:p>
            <a:r>
              <a:rPr lang="en-GB" sz="3200" dirty="0">
                <a:latin typeface="Twinkl Cursive Looped" panose="02000000000000000000" pitchFamily="2" charset="0"/>
              </a:rPr>
              <a:t>Chronological order </a:t>
            </a:r>
          </a:p>
          <a:p>
            <a:r>
              <a:rPr lang="en-GB" sz="3200" dirty="0">
                <a:latin typeface="Twinkl Cursive Looped" panose="02000000000000000000" pitchFamily="2" charset="0"/>
              </a:rPr>
              <a:t>Opinion / point of view</a:t>
            </a:r>
          </a:p>
          <a:p>
            <a:endParaRPr lang="en-GB" sz="24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417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428DA7-FE41-48FD-A370-697B83145B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1020417"/>
            <a:ext cx="9603275" cy="833337"/>
          </a:xfrm>
        </p:spPr>
        <p:txBody>
          <a:bodyPr>
            <a:normAutofit/>
          </a:bodyPr>
          <a:lstStyle/>
          <a:p>
            <a:r>
              <a:rPr lang="en-GB" dirty="0"/>
              <a:t>Solo work: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835E65-3B9C-489E-B0CF-634975196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/>
          </a:bodyPr>
          <a:lstStyle/>
          <a:p>
            <a:r>
              <a:rPr lang="en-GB" sz="2800" dirty="0"/>
              <a:t>Highlight the following features in the second part of the diary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98A95BE-5042-446C-A3EA-C78E8600E467}"/>
              </a:ext>
            </a:extLst>
          </p:cNvPr>
          <p:cNvSpPr txBox="1">
            <a:spLocks/>
          </p:cNvSpPr>
          <p:nvPr/>
        </p:nvSpPr>
        <p:spPr>
          <a:xfrm>
            <a:off x="1451578" y="2849218"/>
            <a:ext cx="5717847" cy="3101008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latin typeface="Twinkl Cursive Looped" panose="02000000000000000000" pitchFamily="2" charset="0"/>
              </a:rPr>
              <a:t>Past tense</a:t>
            </a:r>
          </a:p>
          <a:p>
            <a:r>
              <a:rPr lang="en-GB" sz="2800" dirty="0">
                <a:latin typeface="Twinkl Cursive Looped" panose="02000000000000000000" pitchFamily="2" charset="0"/>
              </a:rPr>
              <a:t>Informal tone</a:t>
            </a:r>
          </a:p>
          <a:p>
            <a:r>
              <a:rPr lang="en-GB" sz="2800" dirty="0">
                <a:latin typeface="Twinkl Cursive Looped" panose="02000000000000000000" pitchFamily="2" charset="0"/>
              </a:rPr>
              <a:t>Emotive language</a:t>
            </a:r>
          </a:p>
          <a:p>
            <a:r>
              <a:rPr lang="en-GB" sz="2800" dirty="0">
                <a:latin typeface="Twinkl Cursive Looped" panose="02000000000000000000" pitchFamily="2" charset="0"/>
              </a:rPr>
              <a:t>Chronological language</a:t>
            </a:r>
          </a:p>
          <a:p>
            <a:r>
              <a:rPr lang="en-GB" sz="2800" dirty="0">
                <a:latin typeface="Twinkl Cursive Looped" panose="02000000000000000000" pitchFamily="2" charset="0"/>
              </a:rPr>
              <a:t>Opinion / point of view</a:t>
            </a: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26377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E3B48A-8788-418E-A517-10BE345D0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cap="none" dirty="0"/>
              <a:t>Stick the highlighted paragraph into your book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BC0DA6-B2CF-450B-AF2D-9E69C50C12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0" y="2015732"/>
            <a:ext cx="8673082" cy="647955"/>
          </a:xfrm>
        </p:spPr>
        <p:txBody>
          <a:bodyPr/>
          <a:lstStyle/>
          <a:p>
            <a:r>
              <a:rPr lang="en-GB" dirty="0"/>
              <a:t>Write the key features of a diary down in your book, alongside a KEY.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2870AD2-8486-4A85-8B81-0F94C317D4FD}"/>
              </a:ext>
            </a:extLst>
          </p:cNvPr>
          <p:cNvSpPr txBox="1">
            <a:spLocks/>
          </p:cNvSpPr>
          <p:nvPr/>
        </p:nvSpPr>
        <p:spPr>
          <a:xfrm>
            <a:off x="1451578" y="2849218"/>
            <a:ext cx="5717847" cy="3101008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latin typeface="Twinkl Cursive Looped" panose="02000000000000000000" pitchFamily="2" charset="0"/>
              </a:rPr>
              <a:t>Past tense</a:t>
            </a:r>
          </a:p>
          <a:p>
            <a:r>
              <a:rPr lang="en-GB" sz="2800" dirty="0">
                <a:latin typeface="Twinkl Cursive Looped" panose="02000000000000000000" pitchFamily="2" charset="0"/>
              </a:rPr>
              <a:t>Informal tone</a:t>
            </a:r>
          </a:p>
          <a:p>
            <a:r>
              <a:rPr lang="en-GB" sz="2800" dirty="0">
                <a:latin typeface="Twinkl Cursive Looped" panose="02000000000000000000" pitchFamily="2" charset="0"/>
              </a:rPr>
              <a:t>Emotive language</a:t>
            </a:r>
          </a:p>
          <a:p>
            <a:r>
              <a:rPr lang="en-GB" sz="2800" dirty="0">
                <a:latin typeface="Twinkl Cursive Looped" panose="02000000000000000000" pitchFamily="2" charset="0"/>
              </a:rPr>
              <a:t>Chronological language</a:t>
            </a:r>
          </a:p>
          <a:p>
            <a:r>
              <a:rPr lang="en-GB" sz="2800" dirty="0">
                <a:latin typeface="Twinkl Cursive Looped" panose="02000000000000000000" pitchFamily="2" charset="0"/>
              </a:rPr>
              <a:t>Opinion / point of view</a:t>
            </a: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8ED83E-93DD-44E8-92C2-2BCA9AC20B4D}"/>
              </a:ext>
            </a:extLst>
          </p:cNvPr>
          <p:cNvSpPr/>
          <p:nvPr/>
        </p:nvSpPr>
        <p:spPr>
          <a:xfrm>
            <a:off x="3564835" y="3086206"/>
            <a:ext cx="450574" cy="1987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EF959E2-F5BC-4AB2-8F90-F200F11BEDAB}"/>
              </a:ext>
            </a:extLst>
          </p:cNvPr>
          <p:cNvSpPr/>
          <p:nvPr/>
        </p:nvSpPr>
        <p:spPr>
          <a:xfrm>
            <a:off x="4002157" y="3659151"/>
            <a:ext cx="450574" cy="19878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4902F92-E3DB-43E5-8CD9-90ABABBEC825}"/>
              </a:ext>
            </a:extLst>
          </p:cNvPr>
          <p:cNvSpPr/>
          <p:nvPr/>
        </p:nvSpPr>
        <p:spPr>
          <a:xfrm>
            <a:off x="4697896" y="4234070"/>
            <a:ext cx="450574" cy="19878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ED81E38-F0D5-4E3E-AEB9-C5E81548E3D7}"/>
              </a:ext>
            </a:extLst>
          </p:cNvPr>
          <p:cNvSpPr/>
          <p:nvPr/>
        </p:nvSpPr>
        <p:spPr>
          <a:xfrm>
            <a:off x="5579165" y="4815615"/>
            <a:ext cx="450574" cy="19878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6FD921E-5E2C-4DE2-8196-BB7EC733CE2D}"/>
              </a:ext>
            </a:extLst>
          </p:cNvPr>
          <p:cNvSpPr/>
          <p:nvPr/>
        </p:nvSpPr>
        <p:spPr>
          <a:xfrm>
            <a:off x="5579165" y="5382920"/>
            <a:ext cx="450574" cy="19878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151225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A964E38-C4D3-4C15-A046-E33F127B5F8B}"/>
</file>

<file path=customXml/itemProps2.xml><?xml version="1.0" encoding="utf-8"?>
<ds:datastoreItem xmlns:ds="http://schemas.openxmlformats.org/officeDocument/2006/customXml" ds:itemID="{9D184C91-7576-452F-8558-A8D3F433D7BF}"/>
</file>

<file path=customXml/itemProps3.xml><?xml version="1.0" encoding="utf-8"?>
<ds:datastoreItem xmlns:ds="http://schemas.openxmlformats.org/officeDocument/2006/customXml" ds:itemID="{1737367D-243B-481E-B436-35A6A4D8C725}"/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18</TotalTime>
  <Words>221</Words>
  <Application>Microsoft Office PowerPoint</Application>
  <PresentationFormat>Widescreen</PresentationFormat>
  <Paragraphs>45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Gill Sans MT</vt:lpstr>
      <vt:lpstr>Twinkl Cursive Looped</vt:lpstr>
      <vt:lpstr>Gallery</vt:lpstr>
      <vt:lpstr>Feature spot a diary</vt:lpstr>
      <vt:lpstr>Quick look, how many features can you spot?</vt:lpstr>
      <vt:lpstr>Read through and highlight features you can see in the first part of the diary</vt:lpstr>
      <vt:lpstr>Did you find any of these features?</vt:lpstr>
      <vt:lpstr>Key features of a diary</vt:lpstr>
      <vt:lpstr>Solo work:</vt:lpstr>
      <vt:lpstr>Stick the highlighted paragraph into your book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Feature spot a diary</dc:title>
  <dc:creator>Joe Jacques</dc:creator>
  <cp:lastModifiedBy>Joe Jacques</cp:lastModifiedBy>
  <cp:revision>8</cp:revision>
  <dcterms:created xsi:type="dcterms:W3CDTF">2021-03-10T15:01:35Z</dcterms:created>
  <dcterms:modified xsi:type="dcterms:W3CDTF">2021-03-10T15:19:39Z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