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3.xml" ContentType="application/vnd.openxmlformats-officedocument.presentationml.slide+xml"/>
  <Override PartName="/ppt/slides/slide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7.xml" ContentType="application/vnd.openxmlformats-officedocument.presentationml.slide+xml"/>
  <Override PartName="/ppt/slideMasters/slideMaster1.xml" ContentType="application/vnd.openxmlformats-officedocument.presentationml.slideMaster+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64" r:id="rId2"/>
    <p:sldId id="260" r:id="rId3"/>
    <p:sldId id="275" r:id="rId4"/>
    <p:sldId id="269" r:id="rId5"/>
    <p:sldId id="271" r:id="rId6"/>
    <p:sldId id="290" r:id="rId7"/>
    <p:sldId id="276" r:id="rId8"/>
    <p:sldId id="277" r:id="rId9"/>
    <p:sldId id="278" r:id="rId10"/>
    <p:sldId id="279" r:id="rId11"/>
    <p:sldId id="280" r:id="rId12"/>
    <p:sldId id="281" r:id="rId13"/>
    <p:sldId id="282" r:id="rId14"/>
    <p:sldId id="283" r:id="rId15"/>
    <p:sldId id="284" r:id="rId16"/>
    <p:sldId id="285" r:id="rId17"/>
    <p:sldId id="286" r:id="rId18"/>
    <p:sldId id="287" r:id="rId19"/>
    <p:sldId id="288" r:id="rId20"/>
    <p:sldId id="289" r:id="rId21"/>
    <p:sldId id="291"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74" autoAdjust="0"/>
    <p:restoredTop sz="94660"/>
  </p:normalViewPr>
  <p:slideViewPr>
    <p:cSldViewPr snapToGrid="0">
      <p:cViewPr varScale="1">
        <p:scale>
          <a:sx n="73" d="100"/>
          <a:sy n="73"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B6218F-6B4C-4F3D-8680-C193B25B7122}" type="datetimeFigureOut">
              <a:rPr lang="en-GB" smtClean="0"/>
              <a:t>25/11/2019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9A5285-B506-421B-BC4C-16B1E1A45583}" type="slidenum">
              <a:rPr lang="en-GB" smtClean="0"/>
              <a:t>‹#›</a:t>
            </a:fld>
            <a:endParaRPr lang="en-GB"/>
          </a:p>
        </p:txBody>
      </p:sp>
    </p:spTree>
    <p:extLst>
      <p:ext uri="{BB962C8B-B14F-4D97-AF65-F5344CB8AC3E}">
        <p14:creationId xmlns:p14="http://schemas.microsoft.com/office/powerpoint/2010/main" val="2610962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79DBE5D-A77D-4108-B5C9-D5D00553C7B6}" type="datetimeFigureOut">
              <a:rPr lang="en-GB" smtClean="0"/>
              <a:t>25/11/2019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3699143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9DBE5D-A77D-4108-B5C9-D5D00553C7B6}" type="datetimeFigureOut">
              <a:rPr lang="en-GB" smtClean="0"/>
              <a:t>25/11/2019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1962996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79DBE5D-A77D-4108-B5C9-D5D00553C7B6}" type="datetimeFigureOut">
              <a:rPr lang="en-GB" smtClean="0"/>
              <a:t>25/11/2019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3126555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79DBE5D-A77D-4108-B5C9-D5D00553C7B6}" type="datetimeFigureOut">
              <a:rPr lang="en-GB" smtClean="0"/>
              <a:t>25/11/2019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10734183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79DBE5D-A77D-4108-B5C9-D5D00553C7B6}" type="datetimeFigureOut">
              <a:rPr lang="en-GB" smtClean="0"/>
              <a:t>25/11/2019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2133812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79DBE5D-A77D-4108-B5C9-D5D00553C7B6}" type="datetimeFigureOut">
              <a:rPr lang="en-GB" smtClean="0"/>
              <a:t>25/11/2019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2928520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9DBE5D-A77D-4108-B5C9-D5D00553C7B6}" type="datetimeFigureOut">
              <a:rPr lang="en-GB" smtClean="0"/>
              <a:t>25/11/2019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445479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79DBE5D-A77D-4108-B5C9-D5D00553C7B6}" type="datetimeFigureOut">
              <a:rPr lang="en-GB" smtClean="0"/>
              <a:t>25/11/2019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699644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79DBE5D-A77D-4108-B5C9-D5D00553C7B6}" type="datetimeFigureOut">
              <a:rPr lang="en-GB" smtClean="0"/>
              <a:t>25/11/2019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3198563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9DBE5D-A77D-4108-B5C9-D5D00553C7B6}" type="datetimeFigureOut">
              <a:rPr lang="en-GB" smtClean="0"/>
              <a:t>25/11/2019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34423217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79DBE5D-A77D-4108-B5C9-D5D00553C7B6}" type="datetimeFigureOut">
              <a:rPr lang="en-GB" smtClean="0"/>
              <a:t>25/11/2019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1ACFD0-83F4-474D-93D6-4C07CBAF20A8}" type="slidenum">
              <a:rPr lang="en-GB" smtClean="0"/>
              <a:t>‹#›</a:t>
            </a:fld>
            <a:endParaRPr lang="en-GB"/>
          </a:p>
        </p:txBody>
      </p:sp>
    </p:spTree>
    <p:extLst>
      <p:ext uri="{BB962C8B-B14F-4D97-AF65-F5344CB8AC3E}">
        <p14:creationId xmlns:p14="http://schemas.microsoft.com/office/powerpoint/2010/main" val="38144545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1_Title Slide">
    <p:spTree>
      <p:nvGrpSpPr>
        <p:cNvPr id="1" name=""/>
        <p:cNvGrpSpPr/>
        <p:nvPr/>
      </p:nvGrpSpPr>
      <p:grpSpPr>
        <a:xfrm>
          <a:off x="0" y="0"/>
          <a:ext cx="0" cy="0"/>
          <a:chOff x="0" y="0"/>
          <a:chExt cx="0" cy="0"/>
        </a:xfrm>
      </p:grpSpPr>
      <p:pic>
        <p:nvPicPr>
          <p:cNvPr id="2" name="Picture 1" descr="CE Powerpoint Slides13.jp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63076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84259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3909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559835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995277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7485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600360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05887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82277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518707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319487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137278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907683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978D5796-2964-4FA3-A247-58E54E91526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75619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7">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9DBE5D-A77D-4108-B5C9-D5D00553C7B6}" type="datetimeFigureOut">
              <a:rPr lang="en-GB" smtClean="0"/>
              <a:t>25/11/2019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1ACFD0-83F4-474D-93D6-4C07CBAF20A8}" type="slidenum">
              <a:rPr lang="en-GB" smtClean="0"/>
              <a:t>‹#›</a:t>
            </a:fld>
            <a:endParaRPr lang="en-GB"/>
          </a:p>
        </p:txBody>
      </p:sp>
    </p:spTree>
    <p:extLst>
      <p:ext uri="{BB962C8B-B14F-4D97-AF65-F5344CB8AC3E}">
        <p14:creationId xmlns:p14="http://schemas.microsoft.com/office/powerpoint/2010/main" val="6635366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2.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8.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9.xml"/><Relationship Id="rId6" Type="http://schemas.openxmlformats.org/officeDocument/2006/relationships/image" Target="../media/image15.png"/><Relationship Id="rId5" Type="http://schemas.openxmlformats.org/officeDocument/2006/relationships/image" Target="../media/image16.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0.xml"/><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5.xml"/><Relationship Id="rId5" Type="http://schemas.openxmlformats.org/officeDocument/2006/relationships/image" Target="../media/image16.png"/><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83822" y="428978"/>
            <a:ext cx="11390489" cy="6084711"/>
          </a:xfrm>
          <a:prstGeom prst="roundRect">
            <a:avLst/>
          </a:prstGeom>
          <a:solidFill>
            <a:schemeClr val="bg1">
              <a:alpha val="86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928048" y="2046514"/>
            <a:ext cx="10304059" cy="2268751"/>
          </a:xfrm>
          <a:noFill/>
        </p:spPr>
        <p:txBody>
          <a:bodyPr>
            <a:normAutofit/>
          </a:bodyPr>
          <a:lstStyle/>
          <a:p>
            <a:pPr algn="l"/>
            <a:r>
              <a:rPr lang="en-GB" sz="3200" b="1" u="sng" dirty="0" smtClean="0">
                <a:latin typeface="Comic Sans MS" panose="030F0702030302020204" pitchFamily="66" charset="0"/>
              </a:rPr>
              <a:t>L.I.  To discuss the thoughts and feelings of Mary and Joseph on the birth of Jesus.</a:t>
            </a:r>
          </a:p>
        </p:txBody>
      </p:sp>
    </p:spTree>
    <p:extLst>
      <p:ext uri="{BB962C8B-B14F-4D97-AF65-F5344CB8AC3E}">
        <p14:creationId xmlns:p14="http://schemas.microsoft.com/office/powerpoint/2010/main" val="27902942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95943" y="232897"/>
            <a:ext cx="11795759" cy="6280792"/>
          </a:xfrm>
          <a:prstGeom prst="roundRect">
            <a:avLst/>
          </a:prstGeom>
          <a:solidFill>
            <a:schemeClr val="bg1">
              <a:alpha val="86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5181307" y="982937"/>
            <a:ext cx="6307151" cy="5324535"/>
          </a:xfrm>
          <a:prstGeom prst="rect">
            <a:avLst/>
          </a:prstGeom>
          <a:solidFill>
            <a:schemeClr val="bg1"/>
          </a:solidFill>
        </p:spPr>
        <p:txBody>
          <a:bodyPr wrap="square" rtlCol="0">
            <a:spAutoFit/>
          </a:bodyPr>
          <a:lstStyle/>
          <a:p>
            <a:pPr algn="ctr"/>
            <a:r>
              <a:rPr lang="en-GB" sz="1700" b="1" u="sng" dirty="0" smtClean="0">
                <a:solidFill>
                  <a:srgbClr val="FF0000"/>
                </a:solidFill>
                <a:latin typeface="Comic Sans MS" panose="030F0702030302020204" pitchFamily="66" charset="0"/>
              </a:rPr>
              <a:t>Re-cap!</a:t>
            </a:r>
            <a:r>
              <a:rPr lang="en-GB" sz="1700" b="1" u="sng" dirty="0" smtClean="0">
                <a:latin typeface="Comic Sans MS" panose="030F0702030302020204" pitchFamily="66" charset="0"/>
              </a:rPr>
              <a:t> Incarnation (unexpected solution)</a:t>
            </a:r>
          </a:p>
          <a:p>
            <a:pPr algn="ctr"/>
            <a:endParaRPr lang="en-GB" sz="1700" b="1" u="sng" dirty="0" smtClean="0">
              <a:latin typeface="Comic Sans MS" panose="030F0702030302020204" pitchFamily="66" charset="0"/>
            </a:endParaRPr>
          </a:p>
          <a:p>
            <a:pPr marL="342900" indent="-342900">
              <a:buFont typeface="Arial" panose="020B0604020202020204" pitchFamily="34" charset="0"/>
              <a:buChar char="•"/>
            </a:pPr>
            <a:r>
              <a:rPr lang="en-GB" sz="1700" b="1" dirty="0" smtClean="0">
                <a:latin typeface="Comic Sans MS" panose="030F0702030302020204" pitchFamily="66" charset="0"/>
              </a:rPr>
              <a:t>What does the word </a:t>
            </a:r>
            <a:r>
              <a:rPr lang="en-GB" sz="1700" b="1" dirty="0" smtClean="0">
                <a:solidFill>
                  <a:schemeClr val="accent1">
                    <a:lumMod val="75000"/>
                  </a:schemeClr>
                </a:solidFill>
                <a:latin typeface="Comic Sans MS" panose="030F0702030302020204" pitchFamily="66" charset="0"/>
              </a:rPr>
              <a:t>incarnation</a:t>
            </a:r>
            <a:r>
              <a:rPr lang="en-GB" sz="1700" b="1" dirty="0" smtClean="0">
                <a:latin typeface="Comic Sans MS" panose="030F0702030302020204" pitchFamily="66" charset="0"/>
              </a:rPr>
              <a:t> mean?</a:t>
            </a:r>
          </a:p>
          <a:p>
            <a:pPr marL="342900" indent="-342900">
              <a:buFont typeface="Arial" panose="020B0604020202020204" pitchFamily="34" charset="0"/>
              <a:buChar char="•"/>
            </a:pPr>
            <a:r>
              <a:rPr lang="en-GB" sz="1700" b="1" dirty="0" smtClean="0">
                <a:latin typeface="Comic Sans MS" panose="030F0702030302020204" pitchFamily="66" charset="0"/>
              </a:rPr>
              <a:t>What does the word </a:t>
            </a:r>
            <a:r>
              <a:rPr lang="en-GB" sz="1700" b="1" dirty="0" smtClean="0">
                <a:solidFill>
                  <a:schemeClr val="accent1">
                    <a:lumMod val="75000"/>
                  </a:schemeClr>
                </a:solidFill>
                <a:latin typeface="Comic Sans MS" panose="030F0702030302020204" pitchFamily="66" charset="0"/>
              </a:rPr>
              <a:t>Messiah</a:t>
            </a:r>
            <a:r>
              <a:rPr lang="en-GB" sz="1700" b="1" dirty="0" smtClean="0">
                <a:latin typeface="Comic Sans MS" panose="030F0702030302020204" pitchFamily="66" charset="0"/>
              </a:rPr>
              <a:t> mean?</a:t>
            </a:r>
          </a:p>
          <a:p>
            <a:endParaRPr lang="en-GB" sz="1700" b="1" dirty="0" smtClean="0">
              <a:latin typeface="Comic Sans MS" panose="030F0702030302020204" pitchFamily="66" charset="0"/>
            </a:endParaRPr>
          </a:p>
          <a:p>
            <a:pPr marL="285750" indent="-285750">
              <a:buFont typeface="Arial" panose="020B0604020202020204" pitchFamily="34" charset="0"/>
              <a:buChar char="•"/>
              <a:defRPr/>
            </a:pPr>
            <a:r>
              <a:rPr lang="en-GB" sz="1700" b="1" dirty="0" smtClean="0">
                <a:latin typeface="Comic Sans MS" panose="030F0702030302020204" pitchFamily="66" charset="0"/>
              </a:rPr>
              <a:t>Incarnation:</a:t>
            </a:r>
          </a:p>
          <a:p>
            <a:pPr>
              <a:defRPr/>
            </a:pPr>
            <a:r>
              <a:rPr lang="en-GB" sz="1700" i="1" dirty="0" smtClean="0">
                <a:solidFill>
                  <a:schemeClr val="accent1">
                    <a:lumMod val="75000"/>
                  </a:schemeClr>
                </a:solidFill>
                <a:latin typeface="Comic Sans MS" panose="030F0702030302020204" pitchFamily="66" charset="0"/>
              </a:rPr>
              <a:t>Incarnation is when a deity (a god or goddess) takes human form.  In Christianity, this is believed to have happened when God came to Earth as Jesus.  This occurred through Jesus being born to the Virgin Mary.  Though Jesus is described as the ‘Son of God’, Jesus is a part of God. He is both God and human.</a:t>
            </a:r>
          </a:p>
          <a:p>
            <a:pPr>
              <a:defRPr/>
            </a:pPr>
            <a:endParaRPr lang="en-GB" sz="1700" i="1" dirty="0" smtClean="0">
              <a:solidFill>
                <a:schemeClr val="accent1">
                  <a:lumMod val="75000"/>
                </a:schemeClr>
              </a:solidFill>
              <a:latin typeface="Comic Sans MS" panose="030F0702030302020204" pitchFamily="66" charset="0"/>
            </a:endParaRPr>
          </a:p>
          <a:p>
            <a:pPr marL="285750" indent="-285750">
              <a:buFont typeface="Arial" panose="020B0604020202020204" pitchFamily="34" charset="0"/>
              <a:buChar char="•"/>
              <a:defRPr/>
            </a:pPr>
            <a:r>
              <a:rPr lang="en-GB" sz="1700" b="1" dirty="0" smtClean="0">
                <a:latin typeface="Comic Sans MS" panose="030F0702030302020204" pitchFamily="66" charset="0"/>
              </a:rPr>
              <a:t>Messiah:</a:t>
            </a:r>
          </a:p>
          <a:p>
            <a:pPr marL="342900" indent="-342900">
              <a:buAutoNum type="arabicPlain"/>
              <a:defRPr/>
            </a:pPr>
            <a:r>
              <a:rPr lang="en-GB" sz="1700" i="1" dirty="0" smtClean="0">
                <a:solidFill>
                  <a:schemeClr val="accent1">
                    <a:lumMod val="75000"/>
                  </a:schemeClr>
                </a:solidFill>
                <a:latin typeface="Comic Sans MS" panose="030F0702030302020204" pitchFamily="66" charset="0"/>
              </a:rPr>
              <a:t>The promised deliverer of the Jewish nation prophesied in the Hebrew Bible.</a:t>
            </a:r>
          </a:p>
          <a:p>
            <a:pPr marL="342900" indent="-342900">
              <a:buAutoNum type="arabicPlain"/>
              <a:defRPr/>
            </a:pPr>
            <a:r>
              <a:rPr lang="en-GB" sz="1700" i="1" dirty="0">
                <a:solidFill>
                  <a:schemeClr val="accent1">
                    <a:lumMod val="75000"/>
                  </a:schemeClr>
                </a:solidFill>
                <a:latin typeface="Comic Sans MS" panose="030F0702030302020204" pitchFamily="66" charset="0"/>
              </a:rPr>
              <a:t>Jesus regarded by Christians as the Messiah of the Hebrew prophecies and the saviour of humankind</a:t>
            </a:r>
            <a:r>
              <a:rPr lang="en-GB" sz="1700" i="1" dirty="0" smtClean="0">
                <a:solidFill>
                  <a:schemeClr val="accent1">
                    <a:lumMod val="75000"/>
                  </a:schemeClr>
                </a:solidFill>
                <a:latin typeface="Comic Sans MS" panose="030F0702030302020204" pitchFamily="66" charset="0"/>
              </a:rPr>
              <a:t>.</a:t>
            </a:r>
          </a:p>
          <a:p>
            <a:pPr marL="342900" indent="-342900">
              <a:buAutoNum type="arabicPlain"/>
              <a:defRPr/>
            </a:pPr>
            <a:r>
              <a:rPr lang="en-GB" sz="1700" i="1" dirty="0">
                <a:solidFill>
                  <a:schemeClr val="accent1">
                    <a:lumMod val="75000"/>
                  </a:schemeClr>
                </a:solidFill>
                <a:latin typeface="Comic Sans MS" panose="030F0702030302020204" pitchFamily="66" charset="0"/>
              </a:rPr>
              <a:t>A leader regarded as the saviour of a particular country, group, or cause.</a:t>
            </a:r>
          </a:p>
        </p:txBody>
      </p:sp>
      <p:pic>
        <p:nvPicPr>
          <p:cNvPr id="2" name="Picture 1"/>
          <p:cNvPicPr>
            <a:picLocks noChangeAspect="1"/>
          </p:cNvPicPr>
          <p:nvPr/>
        </p:nvPicPr>
        <p:blipFill>
          <a:blip r:embed="rId2"/>
          <a:stretch>
            <a:fillRect/>
          </a:stretch>
        </p:blipFill>
        <p:spPr>
          <a:xfrm>
            <a:off x="786168" y="371460"/>
            <a:ext cx="4220675" cy="6003667"/>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85651" y="297066"/>
            <a:ext cx="1498461" cy="621702"/>
          </a:xfrm>
          <a:prstGeom prst="rect">
            <a:avLst/>
          </a:prstGeom>
        </p:spPr>
      </p:pic>
    </p:spTree>
    <p:extLst>
      <p:ext uri="{BB962C8B-B14F-4D97-AF65-F5344CB8AC3E}">
        <p14:creationId xmlns:p14="http://schemas.microsoft.com/office/powerpoint/2010/main" val="1017396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fade">
                                      <p:cBhvr>
                                        <p:cTn id="22" dur="1000"/>
                                        <p:tgtEl>
                                          <p:spTgt spid="5">
                                            <p:txEl>
                                              <p:pRg st="2" end="2"/>
                                            </p:txEl>
                                          </p:spTgt>
                                        </p:tgtEl>
                                      </p:cBhvr>
                                    </p:animEffect>
                                    <p:anim calcmode="lin" valueType="num">
                                      <p:cBhvr>
                                        <p:cTn id="23"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animEffect transition="in" filter="fade">
                                      <p:cBhvr>
                                        <p:cTn id="29" dur="1000"/>
                                        <p:tgtEl>
                                          <p:spTgt spid="5">
                                            <p:txEl>
                                              <p:pRg st="3" end="3"/>
                                            </p:txEl>
                                          </p:spTgt>
                                        </p:tgtEl>
                                      </p:cBhvr>
                                    </p:animEffect>
                                    <p:anim calcmode="lin" valueType="num">
                                      <p:cBhvr>
                                        <p:cTn id="30"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5">
                                            <p:txEl>
                                              <p:pRg st="5" end="5"/>
                                            </p:txEl>
                                          </p:spTgt>
                                        </p:tgtEl>
                                        <p:attrNameLst>
                                          <p:attrName>style.visibility</p:attrName>
                                        </p:attrNameLst>
                                      </p:cBhvr>
                                      <p:to>
                                        <p:strVal val="visible"/>
                                      </p:to>
                                    </p:set>
                                    <p:animEffect transition="in" filter="fade">
                                      <p:cBhvr>
                                        <p:cTn id="36" dur="1000"/>
                                        <p:tgtEl>
                                          <p:spTgt spid="5">
                                            <p:txEl>
                                              <p:pRg st="5" end="5"/>
                                            </p:txEl>
                                          </p:spTgt>
                                        </p:tgtEl>
                                      </p:cBhvr>
                                    </p:animEffect>
                                    <p:anim calcmode="lin" valueType="num">
                                      <p:cBhvr>
                                        <p:cTn id="37"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5">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5">
                                            <p:txEl>
                                              <p:pRg st="6" end="6"/>
                                            </p:txEl>
                                          </p:spTgt>
                                        </p:tgtEl>
                                        <p:attrNameLst>
                                          <p:attrName>style.visibility</p:attrName>
                                        </p:attrNameLst>
                                      </p:cBhvr>
                                      <p:to>
                                        <p:strVal val="visible"/>
                                      </p:to>
                                    </p:set>
                                    <p:animEffect transition="in" filter="fade">
                                      <p:cBhvr>
                                        <p:cTn id="41" dur="1000"/>
                                        <p:tgtEl>
                                          <p:spTgt spid="5">
                                            <p:txEl>
                                              <p:pRg st="6" end="6"/>
                                            </p:txEl>
                                          </p:spTgt>
                                        </p:tgtEl>
                                      </p:cBhvr>
                                    </p:animEffect>
                                    <p:anim calcmode="lin" valueType="num">
                                      <p:cBhvr>
                                        <p:cTn id="42"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5">
                                            <p:txEl>
                                              <p:pRg st="8" end="8"/>
                                            </p:txEl>
                                          </p:spTgt>
                                        </p:tgtEl>
                                        <p:attrNameLst>
                                          <p:attrName>style.visibility</p:attrName>
                                        </p:attrNameLst>
                                      </p:cBhvr>
                                      <p:to>
                                        <p:strVal val="visible"/>
                                      </p:to>
                                    </p:set>
                                    <p:animEffect transition="in" filter="fade">
                                      <p:cBhvr>
                                        <p:cTn id="48" dur="1000"/>
                                        <p:tgtEl>
                                          <p:spTgt spid="5">
                                            <p:txEl>
                                              <p:pRg st="8" end="8"/>
                                            </p:txEl>
                                          </p:spTgt>
                                        </p:tgtEl>
                                      </p:cBhvr>
                                    </p:animEffect>
                                    <p:anim calcmode="lin" valueType="num">
                                      <p:cBhvr>
                                        <p:cTn id="49"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50" dur="1000" fill="hold"/>
                                        <p:tgtEl>
                                          <p:spTgt spid="5">
                                            <p:txEl>
                                              <p:pRg st="8" end="8"/>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
                                            <p:txEl>
                                              <p:pRg st="9" end="9"/>
                                            </p:txEl>
                                          </p:spTgt>
                                        </p:tgtEl>
                                        <p:attrNameLst>
                                          <p:attrName>style.visibility</p:attrName>
                                        </p:attrNameLst>
                                      </p:cBhvr>
                                      <p:to>
                                        <p:strVal val="visible"/>
                                      </p:to>
                                    </p:set>
                                    <p:animEffect transition="in" filter="fade">
                                      <p:cBhvr>
                                        <p:cTn id="53" dur="1000"/>
                                        <p:tgtEl>
                                          <p:spTgt spid="5">
                                            <p:txEl>
                                              <p:pRg st="9" end="9"/>
                                            </p:txEl>
                                          </p:spTgt>
                                        </p:tgtEl>
                                      </p:cBhvr>
                                    </p:animEffect>
                                    <p:anim calcmode="lin" valueType="num">
                                      <p:cBhvr>
                                        <p:cTn id="54" dur="1000" fill="hold"/>
                                        <p:tgtEl>
                                          <p:spTgt spid="5">
                                            <p:txEl>
                                              <p:pRg st="9" end="9"/>
                                            </p:txEl>
                                          </p:spTgt>
                                        </p:tgtEl>
                                        <p:attrNameLst>
                                          <p:attrName>ppt_x</p:attrName>
                                        </p:attrNameLst>
                                      </p:cBhvr>
                                      <p:tavLst>
                                        <p:tav tm="0">
                                          <p:val>
                                            <p:strVal val="#ppt_x"/>
                                          </p:val>
                                        </p:tav>
                                        <p:tav tm="100000">
                                          <p:val>
                                            <p:strVal val="#ppt_x"/>
                                          </p:val>
                                        </p:tav>
                                      </p:tavLst>
                                    </p:anim>
                                    <p:anim calcmode="lin" valueType="num">
                                      <p:cBhvr>
                                        <p:cTn id="55" dur="1000" fill="hold"/>
                                        <p:tgtEl>
                                          <p:spTgt spid="5">
                                            <p:txEl>
                                              <p:pRg st="9" end="9"/>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5">
                                            <p:txEl>
                                              <p:pRg st="10" end="10"/>
                                            </p:txEl>
                                          </p:spTgt>
                                        </p:tgtEl>
                                        <p:attrNameLst>
                                          <p:attrName>style.visibility</p:attrName>
                                        </p:attrNameLst>
                                      </p:cBhvr>
                                      <p:to>
                                        <p:strVal val="visible"/>
                                      </p:to>
                                    </p:set>
                                    <p:animEffect transition="in" filter="fade">
                                      <p:cBhvr>
                                        <p:cTn id="58" dur="1000"/>
                                        <p:tgtEl>
                                          <p:spTgt spid="5">
                                            <p:txEl>
                                              <p:pRg st="10" end="10"/>
                                            </p:txEl>
                                          </p:spTgt>
                                        </p:tgtEl>
                                      </p:cBhvr>
                                    </p:animEffect>
                                    <p:anim calcmode="lin" valueType="num">
                                      <p:cBhvr>
                                        <p:cTn id="59" dur="1000" fill="hold"/>
                                        <p:tgtEl>
                                          <p:spTgt spid="5">
                                            <p:txEl>
                                              <p:pRg st="10" end="10"/>
                                            </p:txEl>
                                          </p:spTgt>
                                        </p:tgtEl>
                                        <p:attrNameLst>
                                          <p:attrName>ppt_x</p:attrName>
                                        </p:attrNameLst>
                                      </p:cBhvr>
                                      <p:tavLst>
                                        <p:tav tm="0">
                                          <p:val>
                                            <p:strVal val="#ppt_x"/>
                                          </p:val>
                                        </p:tav>
                                        <p:tav tm="100000">
                                          <p:val>
                                            <p:strVal val="#ppt_x"/>
                                          </p:val>
                                        </p:tav>
                                      </p:tavLst>
                                    </p:anim>
                                    <p:anim calcmode="lin" valueType="num">
                                      <p:cBhvr>
                                        <p:cTn id="60" dur="1000" fill="hold"/>
                                        <p:tgtEl>
                                          <p:spTgt spid="5">
                                            <p:txEl>
                                              <p:pRg st="10" end="10"/>
                                            </p:txEl>
                                          </p:spTgt>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5">
                                            <p:txEl>
                                              <p:pRg st="11" end="11"/>
                                            </p:txEl>
                                          </p:spTgt>
                                        </p:tgtEl>
                                        <p:attrNameLst>
                                          <p:attrName>style.visibility</p:attrName>
                                        </p:attrNameLst>
                                      </p:cBhvr>
                                      <p:to>
                                        <p:strVal val="visible"/>
                                      </p:to>
                                    </p:set>
                                    <p:animEffect transition="in" filter="fade">
                                      <p:cBhvr>
                                        <p:cTn id="63" dur="1000"/>
                                        <p:tgtEl>
                                          <p:spTgt spid="5">
                                            <p:txEl>
                                              <p:pRg st="11" end="11"/>
                                            </p:txEl>
                                          </p:spTgt>
                                        </p:tgtEl>
                                      </p:cBhvr>
                                    </p:animEffect>
                                    <p:anim calcmode="lin" valueType="num">
                                      <p:cBhvr>
                                        <p:cTn id="64" dur="1000" fill="hold"/>
                                        <p:tgtEl>
                                          <p:spTgt spid="5">
                                            <p:txEl>
                                              <p:pRg st="11" end="11"/>
                                            </p:txEl>
                                          </p:spTgt>
                                        </p:tgtEl>
                                        <p:attrNameLst>
                                          <p:attrName>ppt_x</p:attrName>
                                        </p:attrNameLst>
                                      </p:cBhvr>
                                      <p:tavLst>
                                        <p:tav tm="0">
                                          <p:val>
                                            <p:strVal val="#ppt_x"/>
                                          </p:val>
                                        </p:tav>
                                        <p:tav tm="100000">
                                          <p:val>
                                            <p:strVal val="#ppt_x"/>
                                          </p:val>
                                        </p:tav>
                                      </p:tavLst>
                                    </p:anim>
                                    <p:anim calcmode="lin" valueType="num">
                                      <p:cBhvr>
                                        <p:cTn id="65" dur="1000" fill="hold"/>
                                        <p:tgtEl>
                                          <p:spTgt spid="5">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83822" y="428978"/>
            <a:ext cx="11390489" cy="6084711"/>
          </a:xfrm>
          <a:prstGeom prst="roundRect">
            <a:avLst/>
          </a:prstGeom>
          <a:solidFill>
            <a:schemeClr val="bg1">
              <a:alpha val="86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733272" y="516678"/>
            <a:ext cx="11041039" cy="5386090"/>
          </a:xfrm>
          <a:prstGeom prst="rect">
            <a:avLst/>
          </a:prstGeom>
          <a:noFill/>
        </p:spPr>
        <p:txBody>
          <a:bodyPr wrap="square" rtlCol="0">
            <a:spAutoFit/>
          </a:bodyPr>
          <a:lstStyle/>
          <a:p>
            <a:pPr algn="ctr"/>
            <a:r>
              <a:rPr lang="en-GB" sz="2400" b="1" u="sng" dirty="0" smtClean="0">
                <a:latin typeface="Comic Sans MS" panose="030F0702030302020204" pitchFamily="66" charset="0"/>
              </a:rPr>
              <a:t>Independent Learning</a:t>
            </a:r>
          </a:p>
          <a:p>
            <a:endParaRPr lang="en-GB" sz="2000" b="1" dirty="0" smtClean="0">
              <a:latin typeface="Comic Sans MS" panose="030F0702030302020204" pitchFamily="66" charset="0"/>
            </a:endParaRPr>
          </a:p>
          <a:p>
            <a:r>
              <a:rPr lang="en-GB" sz="2000" b="1" i="1" dirty="0" smtClean="0">
                <a:latin typeface="Comic Sans MS" panose="030F0702030302020204" pitchFamily="66" charset="0"/>
              </a:rPr>
              <a:t>Remember this </a:t>
            </a:r>
            <a:r>
              <a:rPr lang="en-GB" sz="2000" b="1" i="1" dirty="0">
                <a:latin typeface="Comic Sans MS" panose="030F0702030302020204" pitchFamily="66" charset="0"/>
              </a:rPr>
              <a:t>term you are going to be investigative journalists and you have been employed to answer the </a:t>
            </a:r>
            <a:r>
              <a:rPr lang="en-GB" sz="2000" b="1" i="1" dirty="0" smtClean="0">
                <a:latin typeface="Comic Sans MS" panose="030F0702030302020204" pitchFamily="66" charset="0"/>
              </a:rPr>
              <a:t>question.</a:t>
            </a:r>
          </a:p>
          <a:p>
            <a:endParaRPr lang="en-GB" sz="2000" b="1" i="1" dirty="0">
              <a:solidFill>
                <a:srgbClr val="FF0000"/>
              </a:solidFill>
              <a:latin typeface="Comic Sans MS" panose="030F0702030302020204" pitchFamily="66" charset="0"/>
            </a:endParaRPr>
          </a:p>
          <a:p>
            <a:pPr algn="ctr"/>
            <a:r>
              <a:rPr lang="en-GB" sz="2000" b="1" dirty="0">
                <a:solidFill>
                  <a:srgbClr val="FF0000"/>
                </a:solidFill>
                <a:latin typeface="Comic Sans MS" panose="030F0702030302020204" pitchFamily="66" charset="0"/>
              </a:rPr>
              <a:t>Was Jesus the hoped-for Saviour? </a:t>
            </a:r>
          </a:p>
          <a:p>
            <a:pPr algn="ctr"/>
            <a:r>
              <a:rPr lang="en-GB" sz="2000" b="1" dirty="0">
                <a:solidFill>
                  <a:srgbClr val="FF0000"/>
                </a:solidFill>
                <a:latin typeface="Comic Sans MS" panose="030F0702030302020204" pitchFamily="66" charset="0"/>
              </a:rPr>
              <a:t>Was Jesus the Messiah? </a:t>
            </a:r>
          </a:p>
          <a:p>
            <a:endParaRPr lang="en-GB" sz="2000" b="1" dirty="0" smtClean="0">
              <a:latin typeface="Comic Sans MS" panose="030F0702030302020204" pitchFamily="66" charset="0"/>
            </a:endParaRPr>
          </a:p>
          <a:p>
            <a:pPr marL="342900" indent="-342900">
              <a:buFont typeface="Arial" panose="020B0604020202020204" pitchFamily="34" charset="0"/>
              <a:buChar char="•"/>
            </a:pPr>
            <a:r>
              <a:rPr lang="en-GB" sz="2000" b="1" dirty="0" smtClean="0">
                <a:latin typeface="Comic Sans MS" panose="030F0702030302020204" pitchFamily="66" charset="0"/>
              </a:rPr>
              <a:t>Today you are going to investigate some key witnesses who were there when Jesus was born…Mary and Joseph?</a:t>
            </a:r>
          </a:p>
          <a:p>
            <a:pPr marL="342900" indent="-342900">
              <a:buFont typeface="Arial" panose="020B0604020202020204" pitchFamily="34" charset="0"/>
              <a:buChar char="•"/>
            </a:pPr>
            <a:endParaRPr lang="en-GB" sz="2000" b="1" dirty="0">
              <a:latin typeface="Comic Sans MS" panose="030F0702030302020204" pitchFamily="66" charset="0"/>
            </a:endParaRPr>
          </a:p>
          <a:p>
            <a:pPr marL="342900" indent="-342900">
              <a:buFont typeface="Arial" panose="020B0604020202020204" pitchFamily="34" charset="0"/>
              <a:buChar char="•"/>
            </a:pPr>
            <a:endParaRPr lang="en-GB" sz="2000" b="1" dirty="0" smtClean="0">
              <a:latin typeface="Comic Sans MS" panose="030F0702030302020204" pitchFamily="66" charset="0"/>
            </a:endParaRPr>
          </a:p>
          <a:p>
            <a:pPr marL="342900" indent="-342900">
              <a:buFont typeface="Arial" panose="020B0604020202020204" pitchFamily="34" charset="0"/>
              <a:buChar char="•"/>
            </a:pPr>
            <a:endParaRPr lang="en-GB" sz="2000" b="1" dirty="0">
              <a:latin typeface="Comic Sans MS" panose="030F0702030302020204" pitchFamily="66" charset="0"/>
            </a:endParaRPr>
          </a:p>
          <a:p>
            <a:pPr marL="342900" indent="-342900">
              <a:buFont typeface="Arial" panose="020B0604020202020204" pitchFamily="34" charset="0"/>
              <a:buChar char="•"/>
            </a:pPr>
            <a:endParaRPr lang="en-GB" sz="2000" b="1" dirty="0" smtClean="0">
              <a:latin typeface="Comic Sans MS" panose="030F0702030302020204" pitchFamily="66" charset="0"/>
            </a:endParaRPr>
          </a:p>
          <a:p>
            <a:pPr marL="342900" indent="-342900">
              <a:buFont typeface="Arial" panose="020B0604020202020204" pitchFamily="34" charset="0"/>
              <a:buChar char="•"/>
            </a:pPr>
            <a:endParaRPr lang="en-GB" sz="2000" b="1" dirty="0">
              <a:latin typeface="Comic Sans MS" panose="030F0702030302020204" pitchFamily="66" charset="0"/>
            </a:endParaRPr>
          </a:p>
          <a:p>
            <a:pPr algn="ctr"/>
            <a:r>
              <a:rPr lang="en-GB" sz="2000" b="1" dirty="0" smtClean="0">
                <a:latin typeface="Comic Sans MS" panose="030F0702030302020204" pitchFamily="66" charset="0"/>
              </a:rPr>
              <a:t>Who were Mary and Joseph?</a:t>
            </a:r>
          </a:p>
          <a:p>
            <a:pPr algn="ctr"/>
            <a:r>
              <a:rPr lang="en-GB" sz="2000" b="1" dirty="0" smtClean="0">
                <a:latin typeface="Comic Sans MS" panose="030F0702030302020204" pitchFamily="66" charset="0"/>
              </a:rPr>
              <a:t>Why would they be important witnesses?</a:t>
            </a:r>
            <a:endParaRPr lang="en-GB" sz="1600" b="1" dirty="0" smtClean="0">
              <a:latin typeface="Comic Sans MS" panose="030F0702030302020204" pitchFamily="66"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5580" y="3922583"/>
            <a:ext cx="2825710" cy="1172369"/>
          </a:xfrm>
          <a:prstGeom prst="rect">
            <a:avLst/>
          </a:prstGeom>
        </p:spPr>
      </p:pic>
    </p:spTree>
    <p:extLst>
      <p:ext uri="{BB962C8B-B14F-4D97-AF65-F5344CB8AC3E}">
        <p14:creationId xmlns:p14="http://schemas.microsoft.com/office/powerpoint/2010/main" val="34305131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83822" y="428978"/>
            <a:ext cx="11390489" cy="6084711"/>
          </a:xfrm>
          <a:prstGeom prst="roundRect">
            <a:avLst/>
          </a:prstGeom>
          <a:solidFill>
            <a:schemeClr val="bg1">
              <a:alpha val="86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733272" y="623818"/>
            <a:ext cx="11041039" cy="461665"/>
          </a:xfrm>
          <a:prstGeom prst="rect">
            <a:avLst/>
          </a:prstGeom>
          <a:noFill/>
        </p:spPr>
        <p:txBody>
          <a:bodyPr wrap="square" rtlCol="0">
            <a:spAutoFit/>
          </a:bodyPr>
          <a:lstStyle/>
          <a:p>
            <a:pPr algn="ctr"/>
            <a:r>
              <a:rPr lang="en-GB" sz="2400" b="1" u="sng" dirty="0" smtClean="0">
                <a:solidFill>
                  <a:srgbClr val="FF0000"/>
                </a:solidFill>
                <a:latin typeface="Comic Sans MS" panose="030F0702030302020204" pitchFamily="66" charset="0"/>
              </a:rPr>
              <a:t>Re-cap!  </a:t>
            </a:r>
            <a:r>
              <a:rPr lang="en-GB" sz="2400" b="1" u="sng" dirty="0" smtClean="0">
                <a:latin typeface="Comic Sans MS" panose="030F0702030302020204" pitchFamily="66" charset="0"/>
              </a:rPr>
              <a:t>What is a prophecy?</a:t>
            </a:r>
            <a:endParaRPr lang="en-GB" sz="3200" b="1" u="sng" dirty="0" smtClean="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2858429" y="1619907"/>
            <a:ext cx="6790723" cy="16914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p:cNvSpPr txBox="1"/>
          <p:nvPr/>
        </p:nvSpPr>
        <p:spPr>
          <a:xfrm>
            <a:off x="722235" y="3619867"/>
            <a:ext cx="10713661" cy="2585323"/>
          </a:xfrm>
          <a:prstGeom prst="rect">
            <a:avLst/>
          </a:prstGeom>
          <a:noFill/>
        </p:spPr>
        <p:txBody>
          <a:bodyPr wrap="square" rtlCol="0">
            <a:spAutoFit/>
          </a:bodyPr>
          <a:lstStyle/>
          <a:p>
            <a:pPr marL="285750" indent="-285750">
              <a:buFont typeface="Arial" panose="020B0604020202020204" pitchFamily="34" charset="0"/>
              <a:buChar char="•"/>
            </a:pPr>
            <a:r>
              <a:rPr lang="en-GB" b="1" dirty="0" smtClean="0">
                <a:latin typeface="Comic Sans MS" panose="030F0702030302020204" pitchFamily="66" charset="0"/>
              </a:rPr>
              <a:t>Christians believe the Old Testament contains prophecies about what the Messiah would be like and where he would be born.</a:t>
            </a:r>
          </a:p>
          <a:p>
            <a:pPr marL="285750" indent="-285750">
              <a:buFont typeface="Arial" panose="020B0604020202020204" pitchFamily="34" charset="0"/>
              <a:buChar char="•"/>
            </a:pPr>
            <a:r>
              <a:rPr lang="en-GB" b="1" dirty="0" smtClean="0">
                <a:latin typeface="Comic Sans MS" panose="030F0702030302020204" pitchFamily="66" charset="0"/>
              </a:rPr>
              <a:t>The People of God used these prophecies to look forward to God sending them a rescuer — a Messiah. </a:t>
            </a:r>
          </a:p>
          <a:p>
            <a:pPr marL="285750" indent="-285750">
              <a:buFont typeface="Arial" panose="020B0604020202020204" pitchFamily="34" charset="0"/>
              <a:buChar char="•"/>
            </a:pPr>
            <a:r>
              <a:rPr lang="en-GB" b="1" dirty="0" smtClean="0">
                <a:latin typeface="Comic Sans MS" panose="030F0702030302020204" pitchFamily="66" charset="0"/>
              </a:rPr>
              <a:t>Christians </a:t>
            </a:r>
            <a:r>
              <a:rPr lang="en-GB" b="1" dirty="0">
                <a:latin typeface="Comic Sans MS" panose="030F0702030302020204" pitchFamily="66" charset="0"/>
              </a:rPr>
              <a:t>believe that </a:t>
            </a:r>
            <a:r>
              <a:rPr lang="en-GB" b="1" dirty="0" smtClean="0">
                <a:latin typeface="Comic Sans MS" panose="030F0702030302020204" pitchFamily="66" charset="0"/>
              </a:rPr>
              <a:t>these prophecies </a:t>
            </a:r>
            <a:r>
              <a:rPr lang="en-GB" b="1" dirty="0">
                <a:latin typeface="Comic Sans MS" panose="030F0702030302020204" pitchFamily="66" charset="0"/>
              </a:rPr>
              <a:t>apply to Jesus</a:t>
            </a:r>
            <a:r>
              <a:rPr lang="en-GB" b="1" dirty="0" smtClean="0">
                <a:latin typeface="Comic Sans MS" panose="030F0702030302020204" pitchFamily="66" charset="0"/>
              </a:rPr>
              <a:t>.</a:t>
            </a:r>
          </a:p>
          <a:p>
            <a:pPr marL="285750" indent="-285750">
              <a:buFont typeface="Arial" panose="020B0604020202020204" pitchFamily="34" charset="0"/>
              <a:buChar char="•"/>
            </a:pPr>
            <a:r>
              <a:rPr lang="en-GB" b="1" dirty="0" smtClean="0">
                <a:latin typeface="Comic Sans MS" panose="030F0702030302020204" pitchFamily="66" charset="0"/>
              </a:rPr>
              <a:t>Joseph and Mary would have been familiar with these prophecies, today we are going to read the Christmas story and think about how Mary and Joseph would have felt and what they would have thought.</a:t>
            </a:r>
          </a:p>
          <a:p>
            <a:pPr marL="285750" indent="-285750">
              <a:buFont typeface="Arial" panose="020B0604020202020204" pitchFamily="34" charset="0"/>
              <a:buChar char="•"/>
            </a:pPr>
            <a:r>
              <a:rPr lang="en-GB" b="1" dirty="0" smtClean="0">
                <a:latin typeface="Comic Sans MS" panose="030F0702030302020204" pitchFamily="66" charset="0"/>
              </a:rPr>
              <a:t>Let’s re-cap what the prophecies were before we begin…</a:t>
            </a:r>
          </a:p>
        </p:txBody>
      </p:sp>
    </p:spTree>
    <p:extLst>
      <p:ext uri="{BB962C8B-B14F-4D97-AF65-F5344CB8AC3E}">
        <p14:creationId xmlns:p14="http://schemas.microsoft.com/office/powerpoint/2010/main" val="220194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1000"/>
                                        <p:tgtEl>
                                          <p:spTgt spid="4">
                                            <p:txEl>
                                              <p:pRg st="0" end="0"/>
                                            </p:txEl>
                                          </p:spTgt>
                                        </p:tgtEl>
                                      </p:cBhvr>
                                    </p:animEffect>
                                    <p:anim calcmode="lin" valueType="num">
                                      <p:cBhvr>
                                        <p:cTn id="16"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1000"/>
                                        <p:tgtEl>
                                          <p:spTgt spid="4">
                                            <p:txEl>
                                              <p:pRg st="1" end="1"/>
                                            </p:txEl>
                                          </p:spTgt>
                                        </p:tgtEl>
                                      </p:cBhvr>
                                    </p:animEffect>
                                    <p:anim calcmode="lin" valueType="num">
                                      <p:cBhvr>
                                        <p:cTn id="2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xEl>
                                              <p:pRg st="2" end="2"/>
                                            </p:txEl>
                                          </p:spTgt>
                                        </p:tgtEl>
                                        <p:attrNameLst>
                                          <p:attrName>style.visibility</p:attrName>
                                        </p:attrNameLst>
                                      </p:cBhvr>
                                      <p:to>
                                        <p:strVal val="visible"/>
                                      </p:to>
                                    </p:set>
                                    <p:animEffect transition="in" filter="fade">
                                      <p:cBhvr>
                                        <p:cTn id="29" dur="1000"/>
                                        <p:tgtEl>
                                          <p:spTgt spid="4">
                                            <p:txEl>
                                              <p:pRg st="2" end="2"/>
                                            </p:txEl>
                                          </p:spTgt>
                                        </p:tgtEl>
                                      </p:cBhvr>
                                    </p:animEffect>
                                    <p:anim calcmode="lin" valueType="num">
                                      <p:cBhvr>
                                        <p:cTn id="3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4">
                                            <p:txEl>
                                              <p:pRg st="3" end="3"/>
                                            </p:txEl>
                                          </p:spTgt>
                                        </p:tgtEl>
                                        <p:attrNameLst>
                                          <p:attrName>style.visibility</p:attrName>
                                        </p:attrNameLst>
                                      </p:cBhvr>
                                      <p:to>
                                        <p:strVal val="visible"/>
                                      </p:to>
                                    </p:set>
                                    <p:animEffect transition="in" filter="fade">
                                      <p:cBhvr>
                                        <p:cTn id="36" dur="1000"/>
                                        <p:tgtEl>
                                          <p:spTgt spid="4">
                                            <p:txEl>
                                              <p:pRg st="3" end="3"/>
                                            </p:txEl>
                                          </p:spTgt>
                                        </p:tgtEl>
                                      </p:cBhvr>
                                    </p:animEffect>
                                    <p:anim calcmode="lin" valueType="num">
                                      <p:cBhvr>
                                        <p:cTn id="3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animEffect transition="in" filter="fade">
                                      <p:cBhvr>
                                        <p:cTn id="43" dur="1000"/>
                                        <p:tgtEl>
                                          <p:spTgt spid="4">
                                            <p:txEl>
                                              <p:pRg st="4" end="4"/>
                                            </p:txEl>
                                          </p:spTgt>
                                        </p:tgtEl>
                                      </p:cBhvr>
                                    </p:animEffect>
                                    <p:anim calcmode="lin" valueType="num">
                                      <p:cBhvr>
                                        <p:cTn id="4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83822" y="428978"/>
            <a:ext cx="11390489" cy="6084711"/>
          </a:xfrm>
          <a:prstGeom prst="roundRect">
            <a:avLst/>
          </a:prstGeom>
          <a:solidFill>
            <a:schemeClr val="bg1">
              <a:alpha val="86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733272" y="1314919"/>
            <a:ext cx="11041039" cy="400110"/>
          </a:xfrm>
          <a:prstGeom prst="rect">
            <a:avLst/>
          </a:prstGeom>
          <a:noFill/>
        </p:spPr>
        <p:txBody>
          <a:bodyPr wrap="square" rtlCol="0">
            <a:spAutoFit/>
          </a:bodyPr>
          <a:lstStyle/>
          <a:p>
            <a:pPr algn="ctr"/>
            <a:r>
              <a:rPr lang="en-GB" sz="2000" b="1" u="sng" dirty="0" smtClean="0">
                <a:solidFill>
                  <a:srgbClr val="FF0000"/>
                </a:solidFill>
                <a:latin typeface="Comic Sans MS" panose="030F0702030302020204" pitchFamily="66" charset="0"/>
              </a:rPr>
              <a:t>Re-cap! </a:t>
            </a:r>
            <a:r>
              <a:rPr lang="en-GB" sz="2000" b="1" u="sng" dirty="0" smtClean="0">
                <a:latin typeface="Comic Sans MS" panose="030F0702030302020204" pitchFamily="66" charset="0"/>
              </a:rPr>
              <a:t>Can you remember how the prophecies described the Messiah?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81203" y="555076"/>
            <a:ext cx="1527488" cy="633745"/>
          </a:xfrm>
          <a:prstGeom prst="rect">
            <a:avLst/>
          </a:prstGeom>
        </p:spPr>
      </p:pic>
      <p:sp>
        <p:nvSpPr>
          <p:cNvPr id="3" name="TextBox 2"/>
          <p:cNvSpPr txBox="1"/>
          <p:nvPr/>
        </p:nvSpPr>
        <p:spPr>
          <a:xfrm>
            <a:off x="733272" y="2194016"/>
            <a:ext cx="10623350" cy="707886"/>
          </a:xfrm>
          <a:prstGeom prst="rect">
            <a:avLst/>
          </a:prstGeom>
          <a:noFill/>
        </p:spPr>
        <p:txBody>
          <a:bodyPr wrap="square" rtlCol="0">
            <a:spAutoFit/>
          </a:bodyPr>
          <a:lstStyle/>
          <a:p>
            <a:pPr marL="342900" indent="-342900">
              <a:buFont typeface="Arial" panose="020B0604020202020204" pitchFamily="34" charset="0"/>
              <a:buChar char="•"/>
            </a:pPr>
            <a:r>
              <a:rPr lang="en-GB" sz="2000" b="1" dirty="0" smtClean="0">
                <a:latin typeface="Comic Sans MS" panose="030F0702030302020204" pitchFamily="66" charset="0"/>
              </a:rPr>
              <a:t>The </a:t>
            </a:r>
            <a:r>
              <a:rPr lang="en-GB" sz="2000" b="1" dirty="0">
                <a:latin typeface="Comic Sans MS" panose="030F0702030302020204" pitchFamily="66" charset="0"/>
              </a:rPr>
              <a:t>Jewish people were waiting for a Messiah, or ‘anointed one’: a Saviour.</a:t>
            </a:r>
          </a:p>
          <a:p>
            <a:pPr marL="285750" indent="-285750">
              <a:buFont typeface="Arial" panose="020B0604020202020204" pitchFamily="34" charset="0"/>
              <a:buChar char="•"/>
            </a:pPr>
            <a:r>
              <a:rPr lang="en-GB" sz="2000" b="1" dirty="0">
                <a:latin typeface="Comic Sans MS" panose="030F0702030302020204" pitchFamily="66" charset="0"/>
              </a:rPr>
              <a:t>They expected the Messiah to be</a:t>
            </a:r>
            <a:r>
              <a:rPr lang="en-GB" sz="2000" b="1" dirty="0" smtClean="0">
                <a:latin typeface="Comic Sans MS" panose="030F0702030302020204" pitchFamily="66" charset="0"/>
              </a:rPr>
              <a:t>:</a:t>
            </a:r>
          </a:p>
        </p:txBody>
      </p:sp>
      <p:pic>
        <p:nvPicPr>
          <p:cNvPr id="4" name="Picture 3"/>
          <p:cNvPicPr>
            <a:picLocks noChangeAspect="1"/>
          </p:cNvPicPr>
          <p:nvPr/>
        </p:nvPicPr>
        <p:blipFill>
          <a:blip r:embed="rId3"/>
          <a:stretch>
            <a:fillRect/>
          </a:stretch>
        </p:blipFill>
        <p:spPr>
          <a:xfrm>
            <a:off x="1140224" y="3426202"/>
            <a:ext cx="1000125" cy="1895475"/>
          </a:xfrm>
          <a:prstGeom prst="rect">
            <a:avLst/>
          </a:prstGeom>
        </p:spPr>
      </p:pic>
      <p:pic>
        <p:nvPicPr>
          <p:cNvPr id="11" name="Picture 10"/>
          <p:cNvPicPr>
            <a:picLocks noChangeAspect="1"/>
          </p:cNvPicPr>
          <p:nvPr/>
        </p:nvPicPr>
        <p:blipFill>
          <a:blip r:embed="rId4"/>
          <a:stretch>
            <a:fillRect/>
          </a:stretch>
        </p:blipFill>
        <p:spPr>
          <a:xfrm>
            <a:off x="2487081" y="3464108"/>
            <a:ext cx="1009650" cy="1847850"/>
          </a:xfrm>
          <a:prstGeom prst="rect">
            <a:avLst/>
          </a:prstGeom>
        </p:spPr>
      </p:pic>
      <p:pic>
        <p:nvPicPr>
          <p:cNvPr id="12" name="Picture 11"/>
          <p:cNvPicPr>
            <a:picLocks noChangeAspect="1"/>
          </p:cNvPicPr>
          <p:nvPr/>
        </p:nvPicPr>
        <p:blipFill>
          <a:blip r:embed="rId5"/>
          <a:stretch>
            <a:fillRect/>
          </a:stretch>
        </p:blipFill>
        <p:spPr>
          <a:xfrm>
            <a:off x="3843463" y="3454777"/>
            <a:ext cx="1009650" cy="1876425"/>
          </a:xfrm>
          <a:prstGeom prst="rect">
            <a:avLst/>
          </a:prstGeom>
        </p:spPr>
      </p:pic>
      <p:pic>
        <p:nvPicPr>
          <p:cNvPr id="13" name="Picture 12"/>
          <p:cNvPicPr>
            <a:picLocks noChangeAspect="1"/>
          </p:cNvPicPr>
          <p:nvPr/>
        </p:nvPicPr>
        <p:blipFill>
          <a:blip r:embed="rId6"/>
          <a:stretch>
            <a:fillRect/>
          </a:stretch>
        </p:blipFill>
        <p:spPr>
          <a:xfrm>
            <a:off x="5257294" y="3435727"/>
            <a:ext cx="990600" cy="1885950"/>
          </a:xfrm>
          <a:prstGeom prst="rect">
            <a:avLst/>
          </a:prstGeom>
        </p:spPr>
      </p:pic>
      <p:pic>
        <p:nvPicPr>
          <p:cNvPr id="14" name="Picture 13"/>
          <p:cNvPicPr>
            <a:picLocks noChangeAspect="1"/>
          </p:cNvPicPr>
          <p:nvPr/>
        </p:nvPicPr>
        <p:blipFill>
          <a:blip r:embed="rId7"/>
          <a:stretch>
            <a:fillRect/>
          </a:stretch>
        </p:blipFill>
        <p:spPr>
          <a:xfrm>
            <a:off x="6613676" y="3416677"/>
            <a:ext cx="1009650" cy="1885950"/>
          </a:xfrm>
          <a:prstGeom prst="rect">
            <a:avLst/>
          </a:prstGeom>
        </p:spPr>
      </p:pic>
      <p:pic>
        <p:nvPicPr>
          <p:cNvPr id="15" name="Picture 14"/>
          <p:cNvPicPr>
            <a:picLocks noChangeAspect="1"/>
          </p:cNvPicPr>
          <p:nvPr/>
        </p:nvPicPr>
        <p:blipFill>
          <a:blip r:embed="rId8"/>
          <a:stretch>
            <a:fillRect/>
          </a:stretch>
        </p:blipFill>
        <p:spPr>
          <a:xfrm>
            <a:off x="7978850" y="3416677"/>
            <a:ext cx="981075" cy="1885950"/>
          </a:xfrm>
          <a:prstGeom prst="rect">
            <a:avLst/>
          </a:prstGeom>
        </p:spPr>
      </p:pic>
      <p:pic>
        <p:nvPicPr>
          <p:cNvPr id="16" name="Picture 15"/>
          <p:cNvPicPr>
            <a:picLocks noChangeAspect="1"/>
          </p:cNvPicPr>
          <p:nvPr/>
        </p:nvPicPr>
        <p:blipFill>
          <a:blip r:embed="rId9"/>
          <a:stretch>
            <a:fillRect/>
          </a:stretch>
        </p:blipFill>
        <p:spPr>
          <a:xfrm>
            <a:off x="9326440" y="3416677"/>
            <a:ext cx="1028700" cy="1885950"/>
          </a:xfrm>
          <a:prstGeom prst="rect">
            <a:avLst/>
          </a:prstGeom>
        </p:spPr>
      </p:pic>
    </p:spTree>
    <p:extLst>
      <p:ext uri="{BB962C8B-B14F-4D97-AF65-F5344CB8AC3E}">
        <p14:creationId xmlns:p14="http://schemas.microsoft.com/office/powerpoint/2010/main" val="1231617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fill="hold"/>
                                        <p:tgtEl>
                                          <p:spTgt spid="15"/>
                                        </p:tgtEl>
                                        <p:attrNameLst>
                                          <p:attrName>ppt_w</p:attrName>
                                        </p:attrNameLst>
                                      </p:cBhvr>
                                      <p:tavLst>
                                        <p:tav tm="0">
                                          <p:val>
                                            <p:fltVal val="0"/>
                                          </p:val>
                                        </p:tav>
                                        <p:tav tm="100000">
                                          <p:val>
                                            <p:strVal val="#ppt_w"/>
                                          </p:val>
                                        </p:tav>
                                      </p:tavLst>
                                    </p:anim>
                                    <p:anim calcmode="lin" valueType="num">
                                      <p:cBhvr>
                                        <p:cTn id="57" dur="500" fill="hold"/>
                                        <p:tgtEl>
                                          <p:spTgt spid="15"/>
                                        </p:tgtEl>
                                        <p:attrNameLst>
                                          <p:attrName>ppt_h</p:attrName>
                                        </p:attrNameLst>
                                      </p:cBhvr>
                                      <p:tavLst>
                                        <p:tav tm="0">
                                          <p:val>
                                            <p:fltVal val="0"/>
                                          </p:val>
                                        </p:tav>
                                        <p:tav tm="100000">
                                          <p:val>
                                            <p:strVal val="#ppt_h"/>
                                          </p:val>
                                        </p:tav>
                                      </p:tavLst>
                                    </p:anim>
                                    <p:animEffect transition="in" filter="fade">
                                      <p:cBhvr>
                                        <p:cTn id="58" dur="500"/>
                                        <p:tgtEl>
                                          <p:spTgt spid="15"/>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ppt_w</p:attrName>
                                        </p:attrNameLst>
                                      </p:cBhvr>
                                      <p:tavLst>
                                        <p:tav tm="0">
                                          <p:val>
                                            <p:fltVal val="0"/>
                                          </p:val>
                                        </p:tav>
                                        <p:tav tm="100000">
                                          <p:val>
                                            <p:strVal val="#ppt_w"/>
                                          </p:val>
                                        </p:tav>
                                      </p:tavLst>
                                    </p:anim>
                                    <p:anim calcmode="lin" valueType="num">
                                      <p:cBhvr>
                                        <p:cTn id="64" dur="500" fill="hold"/>
                                        <p:tgtEl>
                                          <p:spTgt spid="16"/>
                                        </p:tgtEl>
                                        <p:attrNameLst>
                                          <p:attrName>ppt_h</p:attrName>
                                        </p:attrNameLst>
                                      </p:cBhvr>
                                      <p:tavLst>
                                        <p:tav tm="0">
                                          <p:val>
                                            <p:fltVal val="0"/>
                                          </p:val>
                                        </p:tav>
                                        <p:tav tm="100000">
                                          <p:val>
                                            <p:strVal val="#ppt_h"/>
                                          </p:val>
                                        </p:tav>
                                      </p:tavLst>
                                    </p:anim>
                                    <p:animEffect transition="in" filter="fade">
                                      <p:cBhvr>
                                        <p:cTn id="6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83822" y="428978"/>
            <a:ext cx="11390489" cy="6084711"/>
          </a:xfrm>
          <a:prstGeom prst="roundRect">
            <a:avLst/>
          </a:prstGeom>
          <a:solidFill>
            <a:schemeClr val="bg1">
              <a:alpha val="86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ubtitle 2"/>
          <p:cNvSpPr>
            <a:spLocks noGrp="1"/>
          </p:cNvSpPr>
          <p:nvPr>
            <p:ph type="subTitle" idx="1"/>
          </p:nvPr>
        </p:nvSpPr>
        <p:spPr>
          <a:xfrm>
            <a:off x="927036" y="753291"/>
            <a:ext cx="10304059" cy="2268751"/>
          </a:xfrm>
          <a:noFill/>
        </p:spPr>
        <p:txBody>
          <a:bodyPr>
            <a:normAutofit fontScale="92500" lnSpcReduction="10000"/>
          </a:bodyPr>
          <a:lstStyle/>
          <a:p>
            <a:pPr algn="l"/>
            <a:r>
              <a:rPr lang="en-GB" sz="3200" b="1" dirty="0" smtClean="0">
                <a:latin typeface="Comic Sans MS" panose="030F0702030302020204" pitchFamily="66" charset="0"/>
              </a:rPr>
              <a:t>While we are reading the story you will see some symbols.</a:t>
            </a:r>
          </a:p>
          <a:p>
            <a:pPr algn="l"/>
            <a:endParaRPr lang="en-GB" sz="3200" b="1" dirty="0">
              <a:latin typeface="Comic Sans MS" panose="030F0702030302020204" pitchFamily="66" charset="0"/>
            </a:endParaRPr>
          </a:p>
          <a:p>
            <a:pPr algn="l"/>
            <a:r>
              <a:rPr lang="en-GB" sz="3200" b="1" dirty="0" smtClean="0">
                <a:latin typeface="Comic Sans MS" panose="030F0702030302020204" pitchFamily="66" charset="0"/>
              </a:rPr>
              <a:t>Think about the questions with your learning partner and then we will talk about it together.</a:t>
            </a:r>
          </a:p>
        </p:txBody>
      </p:sp>
      <p:pic>
        <p:nvPicPr>
          <p:cNvPr id="4" name="Picture 3"/>
          <p:cNvPicPr>
            <a:picLocks noChangeAspect="1"/>
          </p:cNvPicPr>
          <p:nvPr/>
        </p:nvPicPr>
        <p:blipFill>
          <a:blip r:embed="rId2"/>
          <a:stretch>
            <a:fillRect/>
          </a:stretch>
        </p:blipFill>
        <p:spPr>
          <a:xfrm>
            <a:off x="2220821" y="3346355"/>
            <a:ext cx="2943225" cy="2438400"/>
          </a:xfrm>
          <a:prstGeom prst="rect">
            <a:avLst/>
          </a:prstGeom>
        </p:spPr>
      </p:pic>
      <p:pic>
        <p:nvPicPr>
          <p:cNvPr id="5" name="Picture 4"/>
          <p:cNvPicPr>
            <a:picLocks noChangeAspect="1"/>
          </p:cNvPicPr>
          <p:nvPr/>
        </p:nvPicPr>
        <p:blipFill>
          <a:blip r:embed="rId3"/>
          <a:stretch>
            <a:fillRect/>
          </a:stretch>
        </p:blipFill>
        <p:spPr>
          <a:xfrm>
            <a:off x="6398758" y="3346355"/>
            <a:ext cx="3290598" cy="2335988"/>
          </a:xfrm>
          <a:prstGeom prst="rect">
            <a:avLst/>
          </a:prstGeom>
        </p:spPr>
      </p:pic>
    </p:spTree>
    <p:extLst>
      <p:ext uri="{BB962C8B-B14F-4D97-AF65-F5344CB8AC3E}">
        <p14:creationId xmlns:p14="http://schemas.microsoft.com/office/powerpoint/2010/main" val="42643556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83822" y="428978"/>
            <a:ext cx="11390489" cy="6084711"/>
          </a:xfrm>
          <a:prstGeom prst="roundRect">
            <a:avLst/>
          </a:prstGeom>
          <a:solidFill>
            <a:schemeClr val="bg1">
              <a:alpha val="86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a:stretch>
            <a:fillRect/>
          </a:stretch>
        </p:blipFill>
        <p:spPr>
          <a:xfrm>
            <a:off x="1609528" y="692279"/>
            <a:ext cx="8939076" cy="5558108"/>
          </a:xfrm>
          <a:prstGeom prst="rect">
            <a:avLst/>
          </a:prstGeom>
        </p:spPr>
      </p:pic>
    </p:spTree>
    <p:extLst>
      <p:ext uri="{BB962C8B-B14F-4D97-AF65-F5344CB8AC3E}">
        <p14:creationId xmlns:p14="http://schemas.microsoft.com/office/powerpoint/2010/main" val="33194065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2F5817B-C80A-4A98-97C9-0532B8115F41}"/>
              </a:ext>
            </a:extLst>
          </p:cNvPr>
          <p:cNvSpPr/>
          <p:nvPr/>
        </p:nvSpPr>
        <p:spPr>
          <a:xfrm>
            <a:off x="2279650" y="4767263"/>
            <a:ext cx="7632700" cy="1325562"/>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The angel Gabriel appeared to Mary and told her that she would have a baby. Angel Gabriel told Mary that her baby would be God’s son and be called Jesus. Mary was very shocked by this but knew that she was very special to be chosen by God.</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63939" y="765176"/>
            <a:ext cx="3113087" cy="354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57963" y="2538414"/>
            <a:ext cx="1325562" cy="202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4"/>
          <a:stretch>
            <a:fillRect/>
          </a:stretch>
        </p:blipFill>
        <p:spPr>
          <a:xfrm>
            <a:off x="9372917" y="609465"/>
            <a:ext cx="1417003" cy="1005927"/>
          </a:xfrm>
          <a:prstGeom prst="rect">
            <a:avLst/>
          </a:prstGeom>
        </p:spPr>
      </p:pic>
      <p:pic>
        <p:nvPicPr>
          <p:cNvPr id="6" name="Picture 5"/>
          <p:cNvPicPr>
            <a:picLocks noChangeAspect="1"/>
          </p:cNvPicPr>
          <p:nvPr/>
        </p:nvPicPr>
        <p:blipFill>
          <a:blip r:embed="rId5"/>
          <a:stretch>
            <a:fillRect/>
          </a:stretch>
        </p:blipFill>
        <p:spPr>
          <a:xfrm>
            <a:off x="936532" y="609465"/>
            <a:ext cx="1343118" cy="1112745"/>
          </a:xfrm>
          <a:prstGeom prst="rect">
            <a:avLst/>
          </a:prstGeom>
        </p:spPr>
      </p:pic>
    </p:spTree>
    <p:extLst>
      <p:ext uri="{BB962C8B-B14F-4D97-AF65-F5344CB8AC3E}">
        <p14:creationId xmlns:p14="http://schemas.microsoft.com/office/powerpoint/2010/main" val="10013646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43425" y="765175"/>
            <a:ext cx="3105150" cy="386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3D452A31-6AAE-4254-9974-A59F5AA7FC04}"/>
              </a:ext>
            </a:extLst>
          </p:cNvPr>
          <p:cNvSpPr/>
          <p:nvPr/>
        </p:nvSpPr>
        <p:spPr>
          <a:xfrm>
            <a:off x="2279650" y="4627563"/>
            <a:ext cx="7632700" cy="1327150"/>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After Mary had been visited by the angel, she went to visit her relative, Elizabeth. Elizabeth and her husband, Zechariah were also expecting a very special baby. Zechariah had been told by an angel that their baby should be called John.</a:t>
            </a:r>
          </a:p>
        </p:txBody>
      </p:sp>
    </p:spTree>
    <p:extLst>
      <p:ext uri="{BB962C8B-B14F-4D97-AF65-F5344CB8AC3E}">
        <p14:creationId xmlns:p14="http://schemas.microsoft.com/office/powerpoint/2010/main" val="1376198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b="8279"/>
          <a:stretch>
            <a:fillRect/>
          </a:stretch>
        </p:blipFill>
        <p:spPr bwMode="auto">
          <a:xfrm>
            <a:off x="4154489" y="1457326"/>
            <a:ext cx="38830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03558CE4-3C75-4FC9-8FE2-CC7783D219F8}"/>
              </a:ext>
            </a:extLst>
          </p:cNvPr>
          <p:cNvSpPr/>
          <p:nvPr/>
        </p:nvSpPr>
        <p:spPr>
          <a:xfrm>
            <a:off x="2279650" y="5181601"/>
            <a:ext cx="7632700" cy="773113"/>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When Mary arrived, Elizabeth’s baby leaped for joy. ‘You are a very special woman, Mary!’ cried Elizabeth.</a:t>
            </a:r>
          </a:p>
        </p:txBody>
      </p:sp>
    </p:spTree>
    <p:extLst>
      <p:ext uri="{BB962C8B-B14F-4D97-AF65-F5344CB8AC3E}">
        <p14:creationId xmlns:p14="http://schemas.microsoft.com/office/powerpoint/2010/main" val="3063536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D5776EB-45D4-4635-B091-3C40E55E09E1}"/>
              </a:ext>
            </a:extLst>
          </p:cNvPr>
          <p:cNvSpPr/>
          <p:nvPr/>
        </p:nvSpPr>
        <p:spPr>
          <a:xfrm>
            <a:off x="2279650" y="4628086"/>
            <a:ext cx="7632700" cy="1326105"/>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Mary was engaged to Joseph. An angel also appeared to him and explained about Mary’s special baby. At the same time, there was a census of all people in the land. This meant everyone had to travel to the town of their birth.</a:t>
            </a:r>
          </a:p>
        </p:txBody>
      </p:sp>
      <p:pic>
        <p:nvPicPr>
          <p:cNvPr id="1126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6764" y="741364"/>
            <a:ext cx="5578475" cy="382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stretch>
            <a:fillRect/>
          </a:stretch>
        </p:blipFill>
        <p:spPr>
          <a:xfrm>
            <a:off x="1319484" y="741364"/>
            <a:ext cx="1227773" cy="1017184"/>
          </a:xfrm>
          <a:prstGeom prst="rect">
            <a:avLst/>
          </a:prstGeom>
        </p:spPr>
      </p:pic>
      <p:pic>
        <p:nvPicPr>
          <p:cNvPr id="5" name="Picture 4"/>
          <p:cNvPicPr>
            <a:picLocks noChangeAspect="1"/>
          </p:cNvPicPr>
          <p:nvPr/>
        </p:nvPicPr>
        <p:blipFill>
          <a:blip r:embed="rId4"/>
          <a:stretch>
            <a:fillRect/>
          </a:stretch>
        </p:blipFill>
        <p:spPr>
          <a:xfrm>
            <a:off x="9372917" y="609465"/>
            <a:ext cx="1417003" cy="1005927"/>
          </a:xfrm>
          <a:prstGeom prst="rect">
            <a:avLst/>
          </a:prstGeom>
        </p:spPr>
      </p:pic>
    </p:spTree>
    <p:extLst>
      <p:ext uri="{BB962C8B-B14F-4D97-AF65-F5344CB8AC3E}">
        <p14:creationId xmlns:p14="http://schemas.microsoft.com/office/powerpoint/2010/main" val="39674063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3CA172B-AEBF-420F-AE1D-11E31872B899}"/>
              </a:ext>
            </a:extLst>
          </p:cNvPr>
          <p:cNvSpPr/>
          <p:nvPr/>
        </p:nvSpPr>
        <p:spPr>
          <a:xfrm>
            <a:off x="2279650" y="5043489"/>
            <a:ext cx="7632700" cy="1049337"/>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Mary and Joseph travelled to Bethlehem, the town of Joseph’s birth. Mary travelled on a donkey as she was heavily pregnant and unable to walk such a long distance. The journey was very long and hard.</a:t>
            </a:r>
          </a:p>
        </p:txBody>
      </p:sp>
      <p:pic>
        <p:nvPicPr>
          <p:cNvPr id="12291"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84550" y="874713"/>
            <a:ext cx="5422900" cy="383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91550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0EBBB9D-5930-414E-860D-ADDFF8135228}"/>
              </a:ext>
            </a:extLst>
          </p:cNvPr>
          <p:cNvSpPr/>
          <p:nvPr/>
        </p:nvSpPr>
        <p:spPr>
          <a:xfrm>
            <a:off x="2279650" y="4351087"/>
            <a:ext cx="7632700" cy="1880103"/>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Finally, Mary and Joseph arrived in the town of Bethlehem, the City of David. Unfortunately, it was very busy with fellow travellers and there was nowhere left to stay in the town.</a:t>
            </a:r>
          </a:p>
          <a:p>
            <a:pPr>
              <a:defRPr/>
            </a:pPr>
            <a:r>
              <a:rPr lang="en-GB" dirty="0">
                <a:solidFill>
                  <a:schemeClr val="tx1"/>
                </a:solidFill>
                <a:latin typeface="Comic Sans MS" panose="030F0702030302020204" pitchFamily="66" charset="0"/>
              </a:rPr>
              <a:t>Eventually, Joseph found an innkeeper who had a stable outside for his animals. Mary and Joseph settled into the stable alongside the animals. </a:t>
            </a:r>
          </a:p>
        </p:txBody>
      </p:sp>
      <p:pic>
        <p:nvPicPr>
          <p:cNvPr id="1331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2614" y="773114"/>
            <a:ext cx="5946775" cy="346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95663" y="2114550"/>
            <a:ext cx="2381250"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83388" y="2852738"/>
            <a:ext cx="1503362"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stretch>
            <a:fillRect/>
          </a:stretch>
        </p:blipFill>
        <p:spPr>
          <a:xfrm>
            <a:off x="1319484" y="773114"/>
            <a:ext cx="1227773" cy="1017184"/>
          </a:xfrm>
          <a:prstGeom prst="rect">
            <a:avLst/>
          </a:prstGeom>
        </p:spPr>
      </p:pic>
      <p:pic>
        <p:nvPicPr>
          <p:cNvPr id="9" name="Picture 8"/>
          <p:cNvPicPr>
            <a:picLocks noChangeAspect="1"/>
          </p:cNvPicPr>
          <p:nvPr/>
        </p:nvPicPr>
        <p:blipFill>
          <a:blip r:embed="rId6"/>
          <a:stretch>
            <a:fillRect/>
          </a:stretch>
        </p:blipFill>
        <p:spPr>
          <a:xfrm>
            <a:off x="9372917" y="609465"/>
            <a:ext cx="1417003" cy="1005927"/>
          </a:xfrm>
          <a:prstGeom prst="rect">
            <a:avLst/>
          </a:prstGeom>
        </p:spPr>
      </p:pic>
    </p:spTree>
    <p:extLst>
      <p:ext uri="{BB962C8B-B14F-4D97-AF65-F5344CB8AC3E}">
        <p14:creationId xmlns:p14="http://schemas.microsoft.com/office/powerpoint/2010/main" val="29487002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AF56134-0168-4916-A362-B78FA55B619A}"/>
              </a:ext>
            </a:extLst>
          </p:cNvPr>
          <p:cNvSpPr/>
          <p:nvPr/>
        </p:nvSpPr>
        <p:spPr>
          <a:xfrm>
            <a:off x="2279650" y="5043489"/>
            <a:ext cx="7632700" cy="1049337"/>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That night, Jesus was born in the stable. </a:t>
            </a:r>
          </a:p>
          <a:p>
            <a:pPr>
              <a:defRPr/>
            </a:pPr>
            <a:r>
              <a:rPr lang="en-GB" dirty="0">
                <a:solidFill>
                  <a:schemeClr val="tx1"/>
                </a:solidFill>
                <a:latin typeface="Comic Sans MS" panose="030F0702030302020204" pitchFamily="66" charset="0"/>
              </a:rPr>
              <a:t>Mary placed the baby Jesus in a manger, wrapped in swaddling cloths. It was a very humble beginning for Jesus as he was the Son of God.</a:t>
            </a:r>
          </a:p>
        </p:txBody>
      </p:sp>
      <p:pic>
        <p:nvPicPr>
          <p:cNvPr id="14339"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81289" y="773114"/>
            <a:ext cx="6829425" cy="398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18139" y="3679826"/>
            <a:ext cx="1081087"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10076" y="2879726"/>
            <a:ext cx="1152525" cy="175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stretch>
            <a:fillRect/>
          </a:stretch>
        </p:blipFill>
        <p:spPr>
          <a:xfrm>
            <a:off x="9372917" y="609465"/>
            <a:ext cx="1417003" cy="1005927"/>
          </a:xfrm>
          <a:prstGeom prst="rect">
            <a:avLst/>
          </a:prstGeom>
        </p:spPr>
      </p:pic>
      <p:pic>
        <p:nvPicPr>
          <p:cNvPr id="7" name="Picture 6"/>
          <p:cNvPicPr>
            <a:picLocks noChangeAspect="1"/>
          </p:cNvPicPr>
          <p:nvPr/>
        </p:nvPicPr>
        <p:blipFill>
          <a:blip r:embed="rId6"/>
          <a:stretch>
            <a:fillRect/>
          </a:stretch>
        </p:blipFill>
        <p:spPr>
          <a:xfrm>
            <a:off x="1319484" y="773114"/>
            <a:ext cx="1227773" cy="1017184"/>
          </a:xfrm>
          <a:prstGeom prst="rect">
            <a:avLst/>
          </a:prstGeom>
        </p:spPr>
      </p:pic>
    </p:spTree>
    <p:extLst>
      <p:ext uri="{BB962C8B-B14F-4D97-AF65-F5344CB8AC3E}">
        <p14:creationId xmlns:p14="http://schemas.microsoft.com/office/powerpoint/2010/main" val="22995572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3690939"/>
            <a:ext cx="7632700" cy="240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6586CFD9-8156-4CA9-B7E1-F365CDF855E9}"/>
              </a:ext>
            </a:extLst>
          </p:cNvPr>
          <p:cNvSpPr/>
          <p:nvPr/>
        </p:nvSpPr>
        <p:spPr>
          <a:xfrm>
            <a:off x="2279650" y="4628492"/>
            <a:ext cx="7632700" cy="1603104"/>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Later that night, an angel appeared to shepherds who were tending to their sheep on a hillside. The angel told the shepherds that the Son of God had been born and they should visit him in Bethlehem. The shepherds immediately left to find Jesus, following a bright star over </a:t>
            </a:r>
            <a:r>
              <a:rPr lang="en-GB" dirty="0" smtClean="0">
                <a:solidFill>
                  <a:schemeClr val="tx1"/>
                </a:solidFill>
                <a:latin typeface="Comic Sans MS" panose="030F0702030302020204" pitchFamily="66" charset="0"/>
              </a:rPr>
              <a:t>the </a:t>
            </a:r>
            <a:r>
              <a:rPr lang="en-GB" dirty="0">
                <a:solidFill>
                  <a:schemeClr val="tx1"/>
                </a:solidFill>
                <a:latin typeface="Comic Sans MS" panose="030F0702030302020204" pitchFamily="66" charset="0"/>
              </a:rPr>
              <a:t>stable.</a:t>
            </a:r>
          </a:p>
        </p:txBody>
      </p:sp>
      <p:pic>
        <p:nvPicPr>
          <p:cNvPr id="15364"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00451" y="1312863"/>
            <a:ext cx="2200275"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97664" y="765176"/>
            <a:ext cx="2619375" cy="298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00221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6CE4742-F720-4687-9373-BD8886B700B1}"/>
              </a:ext>
            </a:extLst>
          </p:cNvPr>
          <p:cNvSpPr/>
          <p:nvPr/>
        </p:nvSpPr>
        <p:spPr>
          <a:xfrm>
            <a:off x="2279650" y="5041900"/>
            <a:ext cx="7632700" cy="1049338"/>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In the East, Wise Men spotted a very bright star in the sky. They knew this meant a king had been born, so they travelled with different gifts to give to the new king.</a:t>
            </a:r>
          </a:p>
        </p:txBody>
      </p:sp>
      <p:pic>
        <p:nvPicPr>
          <p:cNvPr id="1638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79650" y="831851"/>
            <a:ext cx="7632700" cy="402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0021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35513" y="765175"/>
            <a:ext cx="3033712" cy="458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69479998-6C1C-4E35-B2D9-6D0F659CBB6E}"/>
              </a:ext>
            </a:extLst>
          </p:cNvPr>
          <p:cNvSpPr/>
          <p:nvPr/>
        </p:nvSpPr>
        <p:spPr>
          <a:xfrm>
            <a:off x="2279650" y="4905376"/>
            <a:ext cx="7632700" cy="1325563"/>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On the way, the Wise Men visited King Herod to ask whether he knew anything about the new king and where he was. King Herod was worried about the birth of a new king. He told the Wise Men to return and tell him where the new king was once they found him.</a:t>
            </a:r>
          </a:p>
        </p:txBody>
      </p:sp>
    </p:spTree>
    <p:extLst>
      <p:ext uri="{BB962C8B-B14F-4D97-AF65-F5344CB8AC3E}">
        <p14:creationId xmlns:p14="http://schemas.microsoft.com/office/powerpoint/2010/main" val="26648994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2283C35-C8FE-43A7-BF53-1C12AD90619C}"/>
              </a:ext>
            </a:extLst>
          </p:cNvPr>
          <p:cNvSpPr/>
          <p:nvPr/>
        </p:nvSpPr>
        <p:spPr>
          <a:xfrm>
            <a:off x="2279650" y="4628493"/>
            <a:ext cx="7632700" cy="1603104"/>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The Wise Men followed the bright star all the way to Bethlehem and found Jesus in the stable. They gave baby Jesus gifts of gold, frankincense and myrrh. That night, the Wise Men had a dream warning them not to tell King Herod that Jesus was in Bethlehem. Wanting to keep Jesus safe, they returned home. </a:t>
            </a:r>
          </a:p>
        </p:txBody>
      </p:sp>
      <p:pic>
        <p:nvPicPr>
          <p:cNvPr id="1843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17875" y="766764"/>
            <a:ext cx="5556250" cy="357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35054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2283C35-C8FE-43A7-BF53-1C12AD90619C}"/>
              </a:ext>
            </a:extLst>
          </p:cNvPr>
          <p:cNvSpPr/>
          <p:nvPr/>
        </p:nvSpPr>
        <p:spPr>
          <a:xfrm>
            <a:off x="2279650" y="4905375"/>
            <a:ext cx="7632700" cy="1049338"/>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King Herod discovered baby Jesus was in Bethlehem. He ordered all baby boys in Bethlehem to be killed by his soldiers in order for this new king to be removed. </a:t>
            </a:r>
          </a:p>
        </p:txBody>
      </p:sp>
      <p:pic>
        <p:nvPicPr>
          <p:cNvPr id="19459"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97239" y="765176"/>
            <a:ext cx="5597525" cy="394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3"/>
          <p:cNvPicPr>
            <a:picLocks noChangeAspect="1"/>
          </p:cNvPicPr>
          <p:nvPr/>
        </p:nvPicPr>
        <p:blipFill>
          <a:blip r:embed="rId3">
            <a:extLst>
              <a:ext uri="{28A0092B-C50C-407E-A947-70E740481C1C}">
                <a14:useLocalDpi xmlns:a14="http://schemas.microsoft.com/office/drawing/2010/main" val="0"/>
              </a:ext>
            </a:extLst>
          </a:blip>
          <a:srcRect b="14445"/>
          <a:stretch>
            <a:fillRect/>
          </a:stretch>
        </p:blipFill>
        <p:spPr bwMode="auto">
          <a:xfrm>
            <a:off x="6196013" y="2714626"/>
            <a:ext cx="1541462" cy="199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1175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2283C35-C8FE-43A7-BF53-1C12AD90619C}"/>
              </a:ext>
            </a:extLst>
          </p:cNvPr>
          <p:cNvSpPr/>
          <p:nvPr/>
        </p:nvSpPr>
        <p:spPr>
          <a:xfrm>
            <a:off x="2279650" y="4767263"/>
            <a:ext cx="7632700" cy="1325562"/>
          </a:xfrm>
          <a:prstGeom prst="rect">
            <a:avLst/>
          </a:prstGeom>
          <a:solidFill>
            <a:schemeClr val="bg1"/>
          </a:solidFill>
          <a:ln w="38100">
            <a:solidFill>
              <a:srgbClr val="114C8C"/>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dirty="0">
                <a:solidFill>
                  <a:schemeClr val="tx1"/>
                </a:solidFill>
                <a:latin typeface="Comic Sans MS" panose="030F0702030302020204" pitchFamily="66" charset="0"/>
              </a:rPr>
              <a:t>Joseph had a dream about Angel Gabriel telling him to take Mary and Jesus to Egypt and escape danger. </a:t>
            </a:r>
          </a:p>
          <a:p>
            <a:pPr>
              <a:defRPr/>
            </a:pPr>
            <a:r>
              <a:rPr lang="en-GB" dirty="0">
                <a:solidFill>
                  <a:schemeClr val="tx1"/>
                </a:solidFill>
                <a:latin typeface="Comic Sans MS" panose="030F0702030302020204" pitchFamily="66" charset="0"/>
              </a:rPr>
              <a:t>Mary, Joseph and Jesus travelled to Egypt immediately to escape King Herod’s soldiers and they were safe.</a:t>
            </a:r>
          </a:p>
        </p:txBody>
      </p:sp>
      <p:grpSp>
        <p:nvGrpSpPr>
          <p:cNvPr id="20483" name="Group 6"/>
          <p:cNvGrpSpPr>
            <a:grpSpLocks/>
          </p:cNvGrpSpPr>
          <p:nvPr/>
        </p:nvGrpSpPr>
        <p:grpSpPr bwMode="auto">
          <a:xfrm>
            <a:off x="4057651" y="955675"/>
            <a:ext cx="3965575" cy="3551238"/>
            <a:chOff x="2114027" y="956345"/>
            <a:chExt cx="3965122" cy="3550316"/>
          </a:xfrm>
        </p:grpSpPr>
        <p:pic>
          <p:nvPicPr>
            <p:cNvPr id="204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22029" y="956345"/>
              <a:ext cx="1257120" cy="3550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14027" y="1044558"/>
              <a:ext cx="2340528" cy="34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 name="Picture 5"/>
          <p:cNvPicPr>
            <a:picLocks noChangeAspect="1"/>
          </p:cNvPicPr>
          <p:nvPr/>
        </p:nvPicPr>
        <p:blipFill>
          <a:blip r:embed="rId4"/>
          <a:stretch>
            <a:fillRect/>
          </a:stretch>
        </p:blipFill>
        <p:spPr>
          <a:xfrm>
            <a:off x="1319484" y="773114"/>
            <a:ext cx="1227773" cy="1017184"/>
          </a:xfrm>
          <a:prstGeom prst="rect">
            <a:avLst/>
          </a:prstGeom>
        </p:spPr>
      </p:pic>
      <p:pic>
        <p:nvPicPr>
          <p:cNvPr id="7" name="Picture 6"/>
          <p:cNvPicPr>
            <a:picLocks noChangeAspect="1"/>
          </p:cNvPicPr>
          <p:nvPr/>
        </p:nvPicPr>
        <p:blipFill>
          <a:blip r:embed="rId5"/>
          <a:stretch>
            <a:fillRect/>
          </a:stretch>
        </p:blipFill>
        <p:spPr>
          <a:xfrm>
            <a:off x="9372917" y="609465"/>
            <a:ext cx="1417003" cy="1005927"/>
          </a:xfrm>
          <a:prstGeom prst="rect">
            <a:avLst/>
          </a:prstGeom>
        </p:spPr>
      </p:pic>
    </p:spTree>
    <p:extLst>
      <p:ext uri="{BB962C8B-B14F-4D97-AF65-F5344CB8AC3E}">
        <p14:creationId xmlns:p14="http://schemas.microsoft.com/office/powerpoint/2010/main" val="12823508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83820" y="363663"/>
            <a:ext cx="11390489" cy="6084711"/>
          </a:xfrm>
          <a:prstGeom prst="roundRect">
            <a:avLst/>
          </a:prstGeom>
          <a:solidFill>
            <a:schemeClr val="bg1">
              <a:alpha val="86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558546" y="509619"/>
            <a:ext cx="11041039" cy="400110"/>
          </a:xfrm>
          <a:prstGeom prst="rect">
            <a:avLst/>
          </a:prstGeom>
          <a:noFill/>
        </p:spPr>
        <p:txBody>
          <a:bodyPr wrap="square" rtlCol="0">
            <a:spAutoFit/>
          </a:bodyPr>
          <a:lstStyle/>
          <a:p>
            <a:pPr algn="ctr"/>
            <a:r>
              <a:rPr lang="en-GB" sz="2000" b="1" u="sng" dirty="0" smtClean="0">
                <a:latin typeface="Comic Sans MS" panose="030F0702030302020204" pitchFamily="66" charset="0"/>
              </a:rPr>
              <a:t>Independent Task</a:t>
            </a:r>
          </a:p>
        </p:txBody>
      </p:sp>
      <p:sp>
        <p:nvSpPr>
          <p:cNvPr id="3" name="TextBox 2"/>
          <p:cNvSpPr txBox="1"/>
          <p:nvPr/>
        </p:nvSpPr>
        <p:spPr>
          <a:xfrm>
            <a:off x="696164" y="981282"/>
            <a:ext cx="6195113" cy="5078313"/>
          </a:xfrm>
          <a:prstGeom prst="rect">
            <a:avLst/>
          </a:prstGeom>
          <a:noFill/>
        </p:spPr>
        <p:txBody>
          <a:bodyPr wrap="square" rtlCol="0">
            <a:spAutoFit/>
          </a:bodyPr>
          <a:lstStyle/>
          <a:p>
            <a:pPr marL="342900" indent="-342900">
              <a:buFont typeface="Arial" panose="020B0604020202020204" pitchFamily="34" charset="0"/>
              <a:buChar char="•"/>
            </a:pPr>
            <a:r>
              <a:rPr lang="en-GB" b="1" dirty="0" smtClean="0">
                <a:latin typeface="Comic Sans MS" panose="030F0702030302020204" pitchFamily="66" charset="0"/>
              </a:rPr>
              <a:t>Cut out the thought and feeling pictures and stick them at the top of your page.</a:t>
            </a:r>
          </a:p>
          <a:p>
            <a:pPr marL="342900" indent="-342900">
              <a:buFont typeface="Arial" panose="020B0604020202020204" pitchFamily="34" charset="0"/>
              <a:buChar char="•"/>
            </a:pPr>
            <a:r>
              <a:rPr lang="en-GB" b="1" dirty="0" smtClean="0">
                <a:latin typeface="Comic Sans MS" panose="030F0702030302020204" pitchFamily="66" charset="0"/>
              </a:rPr>
              <a:t>Cut out a picture and stick it in the middle of your page between your symbols.</a:t>
            </a:r>
          </a:p>
          <a:p>
            <a:pPr marL="342900" indent="-342900">
              <a:buFont typeface="Arial" panose="020B0604020202020204" pitchFamily="34" charset="0"/>
              <a:buChar char="•"/>
            </a:pPr>
            <a:r>
              <a:rPr lang="en-GB" b="1" dirty="0" smtClean="0">
                <a:latin typeface="Comic Sans MS" panose="030F0702030302020204" pitchFamily="66" charset="0"/>
              </a:rPr>
              <a:t>Underneath each symbol, write the thoughts and feelings of the people in the part of the story.</a:t>
            </a:r>
          </a:p>
          <a:p>
            <a:pPr marL="342900" indent="-342900">
              <a:buFont typeface="Arial" panose="020B0604020202020204" pitchFamily="34" charset="0"/>
              <a:buChar char="•"/>
            </a:pPr>
            <a:r>
              <a:rPr lang="en-GB" b="1" dirty="0" smtClean="0">
                <a:latin typeface="Comic Sans MS" panose="030F0702030302020204" pitchFamily="66" charset="0"/>
              </a:rPr>
              <a:t>Repeat for all pictures.</a:t>
            </a:r>
          </a:p>
          <a:p>
            <a:pPr marL="342900" indent="-342900">
              <a:buFont typeface="Arial" panose="020B0604020202020204" pitchFamily="34" charset="0"/>
              <a:buChar char="•"/>
            </a:pPr>
            <a:endParaRPr lang="en-GB" b="1" dirty="0" smtClean="0">
              <a:latin typeface="Comic Sans MS" panose="030F0702030302020204" pitchFamily="66" charset="0"/>
            </a:endParaRPr>
          </a:p>
          <a:p>
            <a:r>
              <a:rPr lang="en-GB" b="1" dirty="0" smtClean="0">
                <a:latin typeface="Comic Sans MS" panose="030F0702030302020204" pitchFamily="66" charset="0"/>
              </a:rPr>
              <a:t>Challenge</a:t>
            </a:r>
            <a:endParaRPr lang="en-GB" b="1" dirty="0" smtClean="0">
              <a:latin typeface="Comic Sans MS" panose="030F0702030302020204" pitchFamily="66" charset="0"/>
            </a:endParaRPr>
          </a:p>
          <a:p>
            <a:pPr marL="342900" indent="-342900">
              <a:buFont typeface="Arial" panose="020B0604020202020204" pitchFamily="34" charset="0"/>
              <a:buChar char="•"/>
            </a:pPr>
            <a:r>
              <a:rPr lang="en-GB" b="1" dirty="0" smtClean="0">
                <a:latin typeface="Comic Sans MS" panose="030F0702030302020204" pitchFamily="66" charset="0"/>
              </a:rPr>
              <a:t>In </a:t>
            </a:r>
            <a:r>
              <a:rPr lang="en-GB" b="1" dirty="0" smtClean="0">
                <a:latin typeface="Comic Sans MS" panose="030F0702030302020204" pitchFamily="66" charset="0"/>
              </a:rPr>
              <a:t>your books answer these questions in role as Mary and Joseph…</a:t>
            </a:r>
          </a:p>
          <a:p>
            <a:pPr marL="342900" indent="-342900">
              <a:buFont typeface="Arial" panose="020B0604020202020204" pitchFamily="34" charset="0"/>
              <a:buChar char="•"/>
            </a:pPr>
            <a:r>
              <a:rPr lang="en-GB" b="1" dirty="0" smtClean="0">
                <a:latin typeface="Comic Sans MS" panose="030F0702030302020204" pitchFamily="66" charset="0"/>
              </a:rPr>
              <a:t>Answer in full sentences.</a:t>
            </a:r>
          </a:p>
          <a:p>
            <a:pPr marL="342900" indent="-342900">
              <a:buFont typeface="Arial" panose="020B0604020202020204" pitchFamily="34" charset="0"/>
              <a:buChar char="•"/>
            </a:pPr>
            <a:endParaRPr lang="en-GB" b="1" dirty="0">
              <a:latin typeface="Comic Sans MS" panose="030F0702030302020204" pitchFamily="66" charset="0"/>
            </a:endParaRPr>
          </a:p>
          <a:p>
            <a:pPr marL="342900" indent="-342900">
              <a:buFont typeface="+mj-lt"/>
              <a:buAutoNum type="arabicPeriod"/>
            </a:pPr>
            <a:r>
              <a:rPr lang="en-GB" b="1" dirty="0">
                <a:solidFill>
                  <a:srgbClr val="FF0000"/>
                </a:solidFill>
                <a:latin typeface="Comic Sans MS" panose="030F0702030302020204" pitchFamily="66" charset="0"/>
              </a:rPr>
              <a:t>How do </a:t>
            </a:r>
            <a:r>
              <a:rPr lang="en-GB" b="1" dirty="0" smtClean="0">
                <a:solidFill>
                  <a:srgbClr val="FF0000"/>
                </a:solidFill>
                <a:latin typeface="Comic Sans MS" panose="030F0702030302020204" pitchFamily="66" charset="0"/>
              </a:rPr>
              <a:t>you feel about your task?  Explain</a:t>
            </a:r>
          </a:p>
          <a:p>
            <a:pPr marL="342900" indent="-342900">
              <a:buFont typeface="+mj-lt"/>
              <a:buAutoNum type="arabicPeriod"/>
            </a:pPr>
            <a:r>
              <a:rPr lang="en-GB" b="1" dirty="0" smtClean="0">
                <a:solidFill>
                  <a:srgbClr val="FF0000"/>
                </a:solidFill>
                <a:latin typeface="Comic Sans MS" panose="030F0702030302020204" pitchFamily="66" charset="0"/>
              </a:rPr>
              <a:t>What </a:t>
            </a:r>
            <a:r>
              <a:rPr lang="en-GB" b="1" dirty="0">
                <a:solidFill>
                  <a:srgbClr val="FF0000"/>
                </a:solidFill>
                <a:latin typeface="Comic Sans MS" panose="030F0702030302020204" pitchFamily="66" charset="0"/>
              </a:rPr>
              <a:t>might this </a:t>
            </a:r>
            <a:r>
              <a:rPr lang="en-GB" b="1" dirty="0" smtClean="0">
                <a:solidFill>
                  <a:srgbClr val="FF0000"/>
                </a:solidFill>
                <a:latin typeface="Comic Sans MS" panose="030F0702030302020204" pitchFamily="66" charset="0"/>
              </a:rPr>
              <a:t>mean</a:t>
            </a:r>
            <a:r>
              <a:rPr lang="en-GB" b="1" dirty="0">
                <a:solidFill>
                  <a:srgbClr val="FF0000"/>
                </a:solidFill>
                <a:latin typeface="Comic Sans MS" panose="030F0702030302020204" pitchFamily="66" charset="0"/>
              </a:rPr>
              <a:t> </a:t>
            </a:r>
            <a:r>
              <a:rPr lang="en-GB" b="1" dirty="0" smtClean="0">
                <a:solidFill>
                  <a:srgbClr val="FF0000"/>
                </a:solidFill>
                <a:latin typeface="Comic Sans MS" panose="030F0702030302020204" pitchFamily="66" charset="0"/>
              </a:rPr>
              <a:t>for the world?  Why?</a:t>
            </a:r>
          </a:p>
          <a:p>
            <a:pPr marL="342900" indent="-342900">
              <a:buFont typeface="+mj-lt"/>
              <a:buAutoNum type="arabicPeriod"/>
            </a:pPr>
            <a:r>
              <a:rPr lang="en-GB" b="1" dirty="0" smtClean="0">
                <a:solidFill>
                  <a:srgbClr val="FF0000"/>
                </a:solidFill>
                <a:latin typeface="Comic Sans MS" panose="030F0702030302020204" pitchFamily="66" charset="0"/>
              </a:rPr>
              <a:t>Does </a:t>
            </a:r>
            <a:r>
              <a:rPr lang="en-GB" b="1" dirty="0">
                <a:solidFill>
                  <a:srgbClr val="FF0000"/>
                </a:solidFill>
                <a:latin typeface="Comic Sans MS" panose="030F0702030302020204" pitchFamily="66" charset="0"/>
              </a:rPr>
              <a:t>anything scare </a:t>
            </a:r>
            <a:r>
              <a:rPr lang="en-GB" b="1" dirty="0" smtClean="0">
                <a:solidFill>
                  <a:srgbClr val="FF0000"/>
                </a:solidFill>
                <a:latin typeface="Comic Sans MS" panose="030F0702030302020204" pitchFamily="66" charset="0"/>
              </a:rPr>
              <a:t>you? Why</a:t>
            </a:r>
          </a:p>
          <a:p>
            <a:pPr marL="342900" indent="-342900">
              <a:buFont typeface="+mj-lt"/>
              <a:buAutoNum type="arabicPeriod"/>
            </a:pPr>
            <a:r>
              <a:rPr lang="en-GB" b="1" dirty="0" smtClean="0">
                <a:solidFill>
                  <a:srgbClr val="FF0000"/>
                </a:solidFill>
                <a:latin typeface="Comic Sans MS" panose="030F0702030302020204" pitchFamily="66" charset="0"/>
              </a:rPr>
              <a:t>Do you </a:t>
            </a:r>
            <a:r>
              <a:rPr lang="en-GB" b="1" dirty="0">
                <a:solidFill>
                  <a:srgbClr val="FF0000"/>
                </a:solidFill>
                <a:latin typeface="Comic Sans MS" panose="030F0702030302020204" pitchFamily="66" charset="0"/>
              </a:rPr>
              <a:t>feel privileged? </a:t>
            </a:r>
            <a:r>
              <a:rPr lang="en-GB" b="1" dirty="0" smtClean="0">
                <a:solidFill>
                  <a:srgbClr val="FF0000"/>
                </a:solidFill>
                <a:latin typeface="Comic Sans MS" panose="030F0702030302020204" pitchFamily="66" charset="0"/>
              </a:rPr>
              <a:t>Explain</a:t>
            </a:r>
          </a:p>
          <a:p>
            <a:pPr marL="342900" indent="-342900">
              <a:buFont typeface="+mj-lt"/>
              <a:buAutoNum type="arabicPeriod"/>
            </a:pPr>
            <a:r>
              <a:rPr lang="en-GB" b="1" dirty="0" smtClean="0">
                <a:solidFill>
                  <a:srgbClr val="FF0000"/>
                </a:solidFill>
                <a:latin typeface="Comic Sans MS" panose="030F0702030302020204" pitchFamily="66" charset="0"/>
              </a:rPr>
              <a:t>Do you </a:t>
            </a:r>
            <a:r>
              <a:rPr lang="en-GB" b="1" dirty="0">
                <a:solidFill>
                  <a:srgbClr val="FF0000"/>
                </a:solidFill>
                <a:latin typeface="Comic Sans MS" panose="030F0702030302020204" pitchFamily="66" charset="0"/>
              </a:rPr>
              <a:t>think </a:t>
            </a:r>
            <a:r>
              <a:rPr lang="en-GB" b="1" dirty="0" smtClean="0">
                <a:solidFill>
                  <a:srgbClr val="FF0000"/>
                </a:solidFill>
                <a:latin typeface="Comic Sans MS" panose="030F0702030302020204" pitchFamily="66" charset="0"/>
              </a:rPr>
              <a:t>your </a:t>
            </a:r>
            <a:r>
              <a:rPr lang="en-GB" b="1" dirty="0">
                <a:solidFill>
                  <a:srgbClr val="FF0000"/>
                </a:solidFill>
                <a:latin typeface="Comic Sans MS" panose="030F0702030302020204" pitchFamily="66" charset="0"/>
              </a:rPr>
              <a:t>son </a:t>
            </a:r>
            <a:r>
              <a:rPr lang="en-GB" b="1" dirty="0" smtClean="0">
                <a:solidFill>
                  <a:srgbClr val="FF0000"/>
                </a:solidFill>
                <a:latin typeface="Comic Sans MS" panose="030F0702030302020204" pitchFamily="66" charset="0"/>
              </a:rPr>
              <a:t>is the Messiah</a:t>
            </a:r>
            <a:r>
              <a:rPr lang="en-GB" b="1" dirty="0">
                <a:solidFill>
                  <a:srgbClr val="FF0000"/>
                </a:solidFill>
                <a:latin typeface="Comic Sans MS" panose="030F0702030302020204" pitchFamily="66" charset="0"/>
              </a:rPr>
              <a:t>? Why</a:t>
            </a:r>
            <a:r>
              <a:rPr lang="en-GB" b="1" dirty="0" smtClean="0">
                <a:solidFill>
                  <a:srgbClr val="FF0000"/>
                </a:solidFill>
                <a:latin typeface="Comic Sans MS" panose="030F0702030302020204" pitchFamily="66" charset="0"/>
              </a:rPr>
              <a:t>?</a:t>
            </a:r>
            <a:endParaRPr lang="en-GB" b="1" dirty="0">
              <a:solidFill>
                <a:srgbClr val="FF0000"/>
              </a:solidFill>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203621" y="1372552"/>
            <a:ext cx="3924300" cy="4295775"/>
          </a:xfrm>
          <a:prstGeom prst="rect">
            <a:avLst/>
          </a:prstGeom>
        </p:spPr>
      </p:pic>
    </p:spTree>
    <p:extLst>
      <p:ext uri="{BB962C8B-B14F-4D97-AF65-F5344CB8AC3E}">
        <p14:creationId xmlns:p14="http://schemas.microsoft.com/office/powerpoint/2010/main" val="1881958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1000"/>
                                        <p:tgtEl>
                                          <p:spTgt spid="3">
                                            <p:txEl>
                                              <p:pRg st="6" end="6"/>
                                            </p:txEl>
                                          </p:spTgt>
                                        </p:tgtEl>
                                      </p:cBhvr>
                                    </p:animEffect>
                                    <p:anim calcmode="lin" valueType="num">
                                      <p:cBhvr>
                                        <p:cTn id="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Effect transition="in" filter="fade">
                                      <p:cBhvr>
                                        <p:cTn id="63" dur="1000"/>
                                        <p:tgtEl>
                                          <p:spTgt spid="3">
                                            <p:txEl>
                                              <p:pRg st="10" end="10"/>
                                            </p:txEl>
                                          </p:spTgt>
                                        </p:tgtEl>
                                      </p:cBhvr>
                                    </p:animEffect>
                                    <p:anim calcmode="lin" valueType="num">
                                      <p:cBhvr>
                                        <p:cTn id="64"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3">
                                            <p:txEl>
                                              <p:pRg st="11" end="11"/>
                                            </p:txEl>
                                          </p:spTgt>
                                        </p:tgtEl>
                                        <p:attrNameLst>
                                          <p:attrName>style.visibility</p:attrName>
                                        </p:attrNameLst>
                                      </p:cBhvr>
                                      <p:to>
                                        <p:strVal val="visible"/>
                                      </p:to>
                                    </p:set>
                                    <p:animEffect transition="in" filter="fade">
                                      <p:cBhvr>
                                        <p:cTn id="70" dur="1000"/>
                                        <p:tgtEl>
                                          <p:spTgt spid="3">
                                            <p:txEl>
                                              <p:pRg st="11" end="11"/>
                                            </p:txEl>
                                          </p:spTgt>
                                        </p:tgtEl>
                                      </p:cBhvr>
                                    </p:animEffect>
                                    <p:anim calcmode="lin" valueType="num">
                                      <p:cBhvr>
                                        <p:cTn id="71"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3">
                                            <p:txEl>
                                              <p:pRg st="12" end="12"/>
                                            </p:txEl>
                                          </p:spTgt>
                                        </p:tgtEl>
                                        <p:attrNameLst>
                                          <p:attrName>style.visibility</p:attrName>
                                        </p:attrNameLst>
                                      </p:cBhvr>
                                      <p:to>
                                        <p:strVal val="visible"/>
                                      </p:to>
                                    </p:set>
                                    <p:animEffect transition="in" filter="fade">
                                      <p:cBhvr>
                                        <p:cTn id="77" dur="1000"/>
                                        <p:tgtEl>
                                          <p:spTgt spid="3">
                                            <p:txEl>
                                              <p:pRg st="12" end="12"/>
                                            </p:txEl>
                                          </p:spTgt>
                                        </p:tgtEl>
                                      </p:cBhvr>
                                    </p:animEffect>
                                    <p:anim calcmode="lin" valueType="num">
                                      <p:cBhvr>
                                        <p:cTn id="78"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3">
                                            <p:txEl>
                                              <p:pRg st="13" end="13"/>
                                            </p:txEl>
                                          </p:spTgt>
                                        </p:tgtEl>
                                        <p:attrNameLst>
                                          <p:attrName>style.visibility</p:attrName>
                                        </p:attrNameLst>
                                      </p:cBhvr>
                                      <p:to>
                                        <p:strVal val="visible"/>
                                      </p:to>
                                    </p:set>
                                    <p:animEffect transition="in" filter="fade">
                                      <p:cBhvr>
                                        <p:cTn id="84" dur="1000"/>
                                        <p:tgtEl>
                                          <p:spTgt spid="3">
                                            <p:txEl>
                                              <p:pRg st="13" end="13"/>
                                            </p:txEl>
                                          </p:spTgt>
                                        </p:tgtEl>
                                      </p:cBhvr>
                                    </p:animEffect>
                                    <p:anim calcmode="lin" valueType="num">
                                      <p:cBhvr>
                                        <p:cTn id="85"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7CFBA5C-44BA-4BA3-8EF7-4CF84ED8E234}"/>
</file>

<file path=customXml/itemProps2.xml><?xml version="1.0" encoding="utf-8"?>
<ds:datastoreItem xmlns:ds="http://schemas.openxmlformats.org/officeDocument/2006/customXml" ds:itemID="{E2BC6B81-D6AE-4CFE-B5BC-2DFF219427FB}"/>
</file>

<file path=customXml/itemProps3.xml><?xml version="1.0" encoding="utf-8"?>
<ds:datastoreItem xmlns:ds="http://schemas.openxmlformats.org/officeDocument/2006/customXml" ds:itemID="{ED1AB0C4-1A91-4BD0-B3DF-8BE18FD90661}"/>
</file>

<file path=docProps/app.xml><?xml version="1.0" encoding="utf-8"?>
<Properties xmlns="http://schemas.openxmlformats.org/officeDocument/2006/extended-properties" xmlns:vt="http://schemas.openxmlformats.org/officeDocument/2006/docPropsVTypes">
  <TotalTime>1354</TotalTime>
  <Words>1109</Words>
  <Application>Microsoft Office PowerPoint</Application>
  <PresentationFormat>Widescreen</PresentationFormat>
  <Paragraphs>71</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Comic Sans MS</vt:lpstr>
      <vt:lpstr>Twinkl</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ARK ICT Solutions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Grummitt</dc:creator>
  <cp:lastModifiedBy>Emma Dobbs</cp:lastModifiedBy>
  <cp:revision>66</cp:revision>
  <dcterms:created xsi:type="dcterms:W3CDTF">2017-11-14T14:29:54Z</dcterms:created>
  <dcterms:modified xsi:type="dcterms:W3CDTF">2019-11-25T16:31:14Z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