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 id="2147483668" r:id="rId5"/>
  </p:sldMasterIdLst>
  <p:notesMasterIdLst>
    <p:notesMasterId r:id="rId24"/>
  </p:notesMasterIdLst>
  <p:handoutMasterIdLst>
    <p:handoutMasterId r:id="rId25"/>
  </p:handoutMasterIdLst>
  <p:sldIdLst>
    <p:sldId id="258" r:id="rId6"/>
    <p:sldId id="267" r:id="rId7"/>
    <p:sldId id="264" r:id="rId8"/>
    <p:sldId id="275" r:id="rId9"/>
    <p:sldId id="276" r:id="rId10"/>
    <p:sldId id="269" r:id="rId11"/>
    <p:sldId id="277" r:id="rId12"/>
    <p:sldId id="278" r:id="rId13"/>
    <p:sldId id="279" r:id="rId14"/>
    <p:sldId id="280" r:id="rId15"/>
    <p:sldId id="281" r:id="rId16"/>
    <p:sldId id="270" r:id="rId17"/>
    <p:sldId id="284" r:id="rId18"/>
    <p:sldId id="283" r:id="rId19"/>
    <p:sldId id="282" r:id="rId20"/>
    <p:sldId id="271" r:id="rId21"/>
    <p:sldId id="272" r:id="rId22"/>
    <p:sldId id="273" r:id="rId23"/>
  </p:sldIdLst>
  <p:sldSz cx="9144000" cy="6858000" type="screen4x3"/>
  <p:notesSz cx="6858000" cy="9144000"/>
  <p:embeddedFontLst>
    <p:embeddedFont>
      <p:font typeface="BPreplay" panose="02000503000000020004" pitchFamily="50" charset="0"/>
      <p:regular r:id="rId26"/>
      <p:bold r:id="rId27"/>
      <p:italic r:id="rId28"/>
      <p:boldItalic r:id="rId29"/>
    </p:embeddedFont>
    <p:embeddedFont>
      <p:font typeface="Calibri" panose="020F0502020204030204" pitchFamily="34" charset="0"/>
      <p:regular r:id="rId30"/>
      <p:bold r:id="rId31"/>
      <p:italic r:id="rId32"/>
      <p:boldItalic r:id="rId33"/>
    </p:embeddedFont>
    <p:embeddedFont>
      <p:font typeface="Sassoon Infant Md" panose="02000603050000020003" pitchFamily="50" charset="0"/>
      <p:regular r:id="rId34"/>
    </p:embeddedFont>
    <p:embeddedFont>
      <p:font typeface="Sassoon Infant Rg" panose="02000503030000020003" pitchFamily="50" charset="0"/>
      <p:regular r:id="rId35"/>
      <p:bold r:id="rId36"/>
    </p:embeddedFont>
    <p:embeddedFont>
      <p:font typeface="Twinkl" panose="02000000000000000000" pitchFamily="2" charset="0"/>
      <p:regular r:id="rId37"/>
      <p:bold r:id="rId3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1743A"/>
    <a:srgbClr val="8CC636"/>
    <a:srgbClr val="E94E13"/>
    <a:srgbClr val="F1884C"/>
    <a:srgbClr val="FD8916"/>
    <a:srgbClr val="FEEA8A"/>
    <a:srgbClr val="18A0DB"/>
    <a:srgbClr val="DE1E5A"/>
    <a:srgbClr val="BC0105"/>
    <a:srgbClr val="4DB1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8" autoAdjust="0"/>
    <p:restoredTop sz="94660"/>
  </p:normalViewPr>
  <p:slideViewPr>
    <p:cSldViewPr snapToGrid="0" showGuides="1">
      <p:cViewPr varScale="1">
        <p:scale>
          <a:sx n="78" d="100"/>
          <a:sy n="78" d="100"/>
        </p:scale>
        <p:origin x="996" y="10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font" Target="fonts/font1.fntdata"/><Relationship Id="rId39"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font" Target="fonts/font9.fntdata"/><Relationship Id="rId42"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handoutMaster" Target="handoutMasters/handoutMaster1.xml"/><Relationship Id="rId33" Type="http://schemas.openxmlformats.org/officeDocument/2006/relationships/font" Target="fonts/font8.fntdata"/><Relationship Id="rId38" Type="http://schemas.openxmlformats.org/officeDocument/2006/relationships/font" Target="fonts/font13.fntdata"/><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font" Target="fonts/font4.fntdata"/><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notesMaster" Target="notesMasters/notesMaster1.xml"/><Relationship Id="rId32" Type="http://schemas.openxmlformats.org/officeDocument/2006/relationships/font" Target="fonts/font7.fntdata"/><Relationship Id="rId37" Type="http://schemas.openxmlformats.org/officeDocument/2006/relationships/font" Target="fonts/font12.fntdata"/><Relationship Id="rId40"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font" Target="fonts/font3.fntdata"/><Relationship Id="rId36" Type="http://schemas.openxmlformats.org/officeDocument/2006/relationships/font" Target="fonts/font11.fntdata"/><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font" Target="fonts/font6.fntdata"/><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font" Target="fonts/font10.fntdata"/><Relationship Id="rId43"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a MacRae" userId="ef837880-cf76-463b-be55-cc83b737d8b8" providerId="ADAL" clId="{CB6E3DFC-21E4-4BEC-9A0C-836673CB270E}"/>
    <pc:docChg chg="custSel addSld modSld">
      <pc:chgData name="Laura MacRae" userId="ef837880-cf76-463b-be55-cc83b737d8b8" providerId="ADAL" clId="{CB6E3DFC-21E4-4BEC-9A0C-836673CB270E}" dt="2022-01-21T09:55:27.584" v="10" actId="14100"/>
      <pc:docMkLst>
        <pc:docMk/>
      </pc:docMkLst>
      <pc:sldChg chg="addSp delSp modSp add">
        <pc:chgData name="Laura MacRae" userId="ef837880-cf76-463b-be55-cc83b737d8b8" providerId="ADAL" clId="{CB6E3DFC-21E4-4BEC-9A0C-836673CB270E}" dt="2022-01-21T09:55:27.584" v="10" actId="14100"/>
        <pc:sldMkLst>
          <pc:docMk/>
          <pc:sldMk cId="3097702141" sldId="284"/>
        </pc:sldMkLst>
        <pc:spChg chg="add del mod">
          <ac:chgData name="Laura MacRae" userId="ef837880-cf76-463b-be55-cc83b737d8b8" providerId="ADAL" clId="{CB6E3DFC-21E4-4BEC-9A0C-836673CB270E}" dt="2022-01-21T09:55:20.298" v="9" actId="478"/>
          <ac:spMkLst>
            <pc:docMk/>
            <pc:sldMk cId="3097702141" sldId="284"/>
            <ac:spMk id="5" creationId="{FD7D5AB2-7C65-4313-BB91-3207CCCBAB8C}"/>
          </ac:spMkLst>
        </pc:spChg>
        <pc:spChg chg="del mod">
          <ac:chgData name="Laura MacRae" userId="ef837880-cf76-463b-be55-cc83b737d8b8" providerId="ADAL" clId="{CB6E3DFC-21E4-4BEC-9A0C-836673CB270E}" dt="2022-01-21T09:54:56.043" v="2" actId="478"/>
          <ac:spMkLst>
            <pc:docMk/>
            <pc:sldMk cId="3097702141" sldId="284"/>
            <ac:spMk id="12" creationId="{824BB52F-24C2-4656-B736-1580B6AA15E5}"/>
          </ac:spMkLst>
        </pc:spChg>
        <pc:spChg chg="del">
          <ac:chgData name="Laura MacRae" userId="ef837880-cf76-463b-be55-cc83b737d8b8" providerId="ADAL" clId="{CB6E3DFC-21E4-4BEC-9A0C-836673CB270E}" dt="2022-01-21T09:55:16.619" v="8" actId="478"/>
          <ac:spMkLst>
            <pc:docMk/>
            <pc:sldMk cId="3097702141" sldId="284"/>
            <ac:spMk id="14339" creationId="{B4983E92-3AAF-4CC5-B17B-C59D307CD661}"/>
          </ac:spMkLst>
        </pc:spChg>
        <pc:picChg chg="del">
          <ac:chgData name="Laura MacRae" userId="ef837880-cf76-463b-be55-cc83b737d8b8" providerId="ADAL" clId="{CB6E3DFC-21E4-4BEC-9A0C-836673CB270E}" dt="2022-01-21T09:54:57.946" v="3" actId="478"/>
          <ac:picMkLst>
            <pc:docMk/>
            <pc:sldMk cId="3097702141" sldId="284"/>
            <ac:picMk id="2" creationId="{3817BB23-300C-4A28-9B92-15E5D3DEC06B}"/>
          </ac:picMkLst>
        </pc:picChg>
        <pc:picChg chg="add mod modCrop">
          <ac:chgData name="Laura MacRae" userId="ef837880-cf76-463b-be55-cc83b737d8b8" providerId="ADAL" clId="{CB6E3DFC-21E4-4BEC-9A0C-836673CB270E}" dt="2022-01-21T09:55:27.584" v="10" actId="14100"/>
          <ac:picMkLst>
            <pc:docMk/>
            <pc:sldMk cId="3097702141" sldId="284"/>
            <ac:picMk id="3" creationId="{35D3DDAB-F580-484C-A79D-F0F7E3892F57}"/>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21/01/2022</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21/01/2022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resources/early-years-festivals-and-cultural-celebrations/early-years-harvest/early-years-harvest-powerpoints" TargetMode="External"/><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resources/early-years-festivals-and-cultural-celebrations/early-years-harvest/early-years-harvest-powerpoints" TargetMode="External"/><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61315" y="5946375"/>
            <a:ext cx="1306011" cy="7449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95499" y="5870049"/>
            <a:ext cx="1186370" cy="91531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1B493AFD-7D76-4171-9CFA-F56AEA75707B}"/>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a:extLst>
              <a:ext uri="{FF2B5EF4-FFF2-40B4-BE49-F238E27FC236}">
                <a16:creationId xmlns:a16="http://schemas.microsoft.com/office/drawing/2014/main" id="{DE9FF29E-A5E4-49A5-ADC6-0B714FECDB4D}"/>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39504706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81611C35-5892-476D-B404-7831089079BE}"/>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0613156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5791725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lanit 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901019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0472871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a:extLst>
              <a:ext uri="{FF2B5EF4-FFF2-40B4-BE49-F238E27FC236}">
                <a16:creationId xmlns:a16="http://schemas.microsoft.com/office/drawing/2014/main" id="{A9E4B21F-E385-4EA6-91F6-328FC5CFC8C6}"/>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685518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282723429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8.xml"/><Relationship Id="rId7" Type="http://schemas.openxmlformats.org/officeDocument/2006/relationships/slideLayout" Target="../slideLayouts/slideLayout12.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slideLayout" Target="../slideLayouts/slideLayout11.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054EAFFD-1A52-4FDA-8B2A-2D141C0692C8}"/>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E093332B-CD22-44EA-9E49-003AF3BAF958}"/>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extLst>
      <p:ext uri="{BB962C8B-B14F-4D97-AF65-F5344CB8AC3E}">
        <p14:creationId xmlns:p14="http://schemas.microsoft.com/office/powerpoint/2010/main" val="2474952176"/>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Lst>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itchFamily="50" charset="0"/>
        </a:defRPr>
      </a:lvl2pPr>
      <a:lvl3pPr algn="l" rtl="0" eaLnBrk="0" fontAlgn="base" hangingPunct="0">
        <a:lnSpc>
          <a:spcPct val="90000"/>
        </a:lnSpc>
        <a:spcBef>
          <a:spcPct val="0"/>
        </a:spcBef>
        <a:spcAft>
          <a:spcPct val="0"/>
        </a:spcAft>
        <a:defRPr sz="4000">
          <a:solidFill>
            <a:srgbClr val="1C1C1C"/>
          </a:solidFill>
          <a:latin typeface="Sassoon Infant Md" pitchFamily="50" charset="0"/>
        </a:defRPr>
      </a:lvl3pPr>
      <a:lvl4pPr algn="l" rtl="0" eaLnBrk="0" fontAlgn="base" hangingPunct="0">
        <a:lnSpc>
          <a:spcPct val="90000"/>
        </a:lnSpc>
        <a:spcBef>
          <a:spcPct val="0"/>
        </a:spcBef>
        <a:spcAft>
          <a:spcPct val="0"/>
        </a:spcAft>
        <a:defRPr sz="4000">
          <a:solidFill>
            <a:srgbClr val="1C1C1C"/>
          </a:solidFill>
          <a:latin typeface="Sassoon Infant Md" pitchFamily="50" charset="0"/>
        </a:defRPr>
      </a:lvl4pPr>
      <a:lvl5pPr algn="l" rtl="0" eaLnBrk="0" fontAlgn="base" hangingPunct="0">
        <a:lnSpc>
          <a:spcPct val="90000"/>
        </a:lnSpc>
        <a:spcBef>
          <a:spcPct val="0"/>
        </a:spcBef>
        <a:spcAft>
          <a:spcPct val="0"/>
        </a:spcAft>
        <a:defRPr sz="4000">
          <a:solidFill>
            <a:srgbClr val="1C1C1C"/>
          </a:solidFill>
          <a:latin typeface="Sassoon Infant Md" pitchFamily="50" charset="0"/>
        </a:defRPr>
      </a:lvl5pPr>
      <a:lvl6pPr marL="457200" algn="l" rtl="0" fontAlgn="base">
        <a:lnSpc>
          <a:spcPct val="90000"/>
        </a:lnSpc>
        <a:spcBef>
          <a:spcPct val="0"/>
        </a:spcBef>
        <a:spcAft>
          <a:spcPct val="0"/>
        </a:spcAft>
        <a:defRPr sz="4000">
          <a:solidFill>
            <a:srgbClr val="1C1C1C"/>
          </a:solidFill>
          <a:latin typeface="Sassoon Infant Md" pitchFamily="50" charset="0"/>
        </a:defRPr>
      </a:lvl6pPr>
      <a:lvl7pPr marL="914400" algn="l" rtl="0" fontAlgn="base">
        <a:lnSpc>
          <a:spcPct val="90000"/>
        </a:lnSpc>
        <a:spcBef>
          <a:spcPct val="0"/>
        </a:spcBef>
        <a:spcAft>
          <a:spcPct val="0"/>
        </a:spcAft>
        <a:defRPr sz="4000">
          <a:solidFill>
            <a:srgbClr val="1C1C1C"/>
          </a:solidFill>
          <a:latin typeface="Sassoon Infant Md" pitchFamily="50" charset="0"/>
        </a:defRPr>
      </a:lvl7pPr>
      <a:lvl8pPr marL="1371600" algn="l" rtl="0" fontAlgn="base">
        <a:lnSpc>
          <a:spcPct val="90000"/>
        </a:lnSpc>
        <a:spcBef>
          <a:spcPct val="0"/>
        </a:spcBef>
        <a:spcAft>
          <a:spcPct val="0"/>
        </a:spcAft>
        <a:defRPr sz="4000">
          <a:solidFill>
            <a:srgbClr val="1C1C1C"/>
          </a:solidFill>
          <a:latin typeface="Sassoon Infant Md" pitchFamily="50" charset="0"/>
        </a:defRPr>
      </a:lvl8pPr>
      <a:lvl9pPr marL="1828800" algn="l" rtl="0" fontAlgn="base">
        <a:lnSpc>
          <a:spcPct val="90000"/>
        </a:lnSpc>
        <a:spcBef>
          <a:spcPct val="0"/>
        </a:spcBef>
        <a:spcAft>
          <a:spcPct val="0"/>
        </a:spcAft>
        <a:defRPr sz="4000">
          <a:solidFill>
            <a:srgbClr val="1C1C1C"/>
          </a:solidFill>
          <a:latin typeface="Sassoon Infant Md"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5d2Mft72CXg" TargetMode="External"/><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4" Type="http://schemas.openxmlformats.org/officeDocument/2006/relationships/hyperlink" Target="https://www.bbc.co.uk/programmes/p0114rn0"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3.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3.xml"/><Relationship Id="rId5" Type="http://schemas.openxmlformats.org/officeDocument/2006/relationships/image" Target="../media/image24.png"/><Relationship Id="rId4" Type="http://schemas.openxmlformats.org/officeDocument/2006/relationships/image" Target="../media/image23.jpeg"/></Relationships>
</file>

<file path=ppt/slides/_rels/slide1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3.xml"/><Relationship Id="rId5" Type="http://schemas.openxmlformats.org/officeDocument/2006/relationships/image" Target="../media/image28.png"/><Relationship Id="rId4" Type="http://schemas.openxmlformats.org/officeDocument/2006/relationships/image" Target="../media/image27.jpeg"/></Relationships>
</file>

<file path=ppt/slides/_rels/slide11.xml.rels><?xml version="1.0" encoding="UTF-8" standalone="yes"?>
<Relationships xmlns="http://schemas.openxmlformats.org/package/2006/relationships"><Relationship Id="rId3" Type="http://schemas.openxmlformats.org/officeDocument/2006/relationships/image" Target="../media/image30.jpeg"/><Relationship Id="rId7" Type="http://schemas.openxmlformats.org/officeDocument/2006/relationships/image" Target="../media/image34.jpeg"/><Relationship Id="rId2" Type="http://schemas.openxmlformats.org/officeDocument/2006/relationships/image" Target="../media/image29.jpeg"/><Relationship Id="rId1" Type="http://schemas.openxmlformats.org/officeDocument/2006/relationships/slideLayout" Target="../slideLayouts/slideLayout3.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1.jpeg"/></Relationships>
</file>

<file path=ppt/slides/_rels/slide1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4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12">
            <a:extLst>
              <a:ext uri="{FF2B5EF4-FFF2-40B4-BE49-F238E27FC236}">
                <a16:creationId xmlns:a16="http://schemas.microsoft.com/office/drawing/2014/main" id="{27593346-9921-4D51-BA12-434F537A6F95}"/>
              </a:ext>
            </a:extLst>
          </p:cNvPr>
          <p:cNvSpPr/>
          <p:nvPr/>
        </p:nvSpPr>
        <p:spPr>
          <a:xfrm>
            <a:off x="755650" y="2543175"/>
            <a:ext cx="7632700" cy="3429000"/>
          </a:xfrm>
          <a:custGeom>
            <a:avLst/>
            <a:gdLst>
              <a:gd name="connsiteX0" fmla="*/ 6513679 w 7632700"/>
              <a:gd name="connsiteY0" fmla="*/ 0 h 3428666"/>
              <a:gd name="connsiteX1" fmla="*/ 6513692 w 7632700"/>
              <a:gd name="connsiteY1" fmla="*/ 1 h 3428666"/>
              <a:gd name="connsiteX2" fmla="*/ 6530975 w 7632700"/>
              <a:gd name="connsiteY2" fmla="*/ 1 h 3428666"/>
              <a:gd name="connsiteX3" fmla="*/ 6530975 w 7632700"/>
              <a:gd name="connsiteY3" fmla="*/ 1338 h 3428666"/>
              <a:gd name="connsiteX4" fmla="*/ 6628093 w 7632700"/>
              <a:gd name="connsiteY4" fmla="*/ 8851 h 3428666"/>
              <a:gd name="connsiteX5" fmla="*/ 7632700 w 7632700"/>
              <a:gd name="connsiteY5" fmla="*/ 1714333 h 3428666"/>
              <a:gd name="connsiteX6" fmla="*/ 6513679 w 7632700"/>
              <a:gd name="connsiteY6" fmla="*/ 3428666 h 3428666"/>
              <a:gd name="connsiteX7" fmla="*/ 5482597 w 7632700"/>
              <a:gd name="connsiteY7" fmla="*/ 2381629 h 3428666"/>
              <a:gd name="connsiteX8" fmla="*/ 5448292 w 7632700"/>
              <a:gd name="connsiteY8" fmla="*/ 2238041 h 3428666"/>
              <a:gd name="connsiteX9" fmla="*/ 0 w 7632700"/>
              <a:gd name="connsiteY9" fmla="*/ 2238041 h 3428666"/>
              <a:gd name="connsiteX10" fmla="*/ 0 w 7632700"/>
              <a:gd name="connsiteY10" fmla="*/ 1 h 3428666"/>
              <a:gd name="connsiteX11" fmla="*/ 6513666 w 7632700"/>
              <a:gd name="connsiteY11" fmla="*/ 1 h 342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632700" h="3428666">
                <a:moveTo>
                  <a:pt x="6513679" y="0"/>
                </a:moveTo>
                <a:lnTo>
                  <a:pt x="6513692" y="1"/>
                </a:lnTo>
                <a:lnTo>
                  <a:pt x="6530975" y="1"/>
                </a:lnTo>
                <a:lnTo>
                  <a:pt x="6530975" y="1338"/>
                </a:lnTo>
                <a:lnTo>
                  <a:pt x="6628093" y="8851"/>
                </a:lnTo>
                <a:cubicBezTo>
                  <a:pt x="7192366" y="96642"/>
                  <a:pt x="7632700" y="826708"/>
                  <a:pt x="7632700" y="1714333"/>
                </a:cubicBezTo>
                <a:cubicBezTo>
                  <a:pt x="7632700" y="2661133"/>
                  <a:pt x="7131697" y="3428666"/>
                  <a:pt x="6513679" y="3428666"/>
                </a:cubicBezTo>
                <a:cubicBezTo>
                  <a:pt x="6050166" y="3428666"/>
                  <a:pt x="5652473" y="2996929"/>
                  <a:pt x="5482597" y="2381629"/>
                </a:cubicBezTo>
                <a:lnTo>
                  <a:pt x="5448292" y="2238041"/>
                </a:lnTo>
                <a:lnTo>
                  <a:pt x="0" y="2238041"/>
                </a:lnTo>
                <a:lnTo>
                  <a:pt x="0" y="1"/>
                </a:lnTo>
                <a:lnTo>
                  <a:pt x="6513666" y="1"/>
                </a:lnTo>
                <a:close/>
              </a:path>
            </a:pathLst>
          </a:custGeom>
          <a:solidFill>
            <a:srgbClr val="C0F66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Sassoon Infant Rg"/>
              <a:ea typeface="+mn-ea"/>
              <a:cs typeface="+mn-cs"/>
            </a:endParaRPr>
          </a:p>
        </p:txBody>
      </p:sp>
      <p:sp>
        <p:nvSpPr>
          <p:cNvPr id="3" name="Rectangle 2">
            <a:extLst>
              <a:ext uri="{FF2B5EF4-FFF2-40B4-BE49-F238E27FC236}">
                <a16:creationId xmlns:a16="http://schemas.microsoft.com/office/drawing/2014/main" id="{CBCAE5E6-4A5E-462E-A4C9-E73414554F1C}"/>
              </a:ext>
            </a:extLst>
          </p:cNvPr>
          <p:cNvSpPr/>
          <p:nvPr/>
        </p:nvSpPr>
        <p:spPr>
          <a:xfrm>
            <a:off x="750888" y="1876425"/>
            <a:ext cx="7637462" cy="514350"/>
          </a:xfrm>
          <a:prstGeom prst="rect">
            <a:avLst/>
          </a:prstGeom>
          <a:solidFill>
            <a:srgbClr val="82DC5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Sassoon Infant Rg"/>
              <a:ea typeface="+mn-ea"/>
              <a:cs typeface="+mn-cs"/>
            </a:endParaRPr>
          </a:p>
        </p:txBody>
      </p:sp>
      <p:sp>
        <p:nvSpPr>
          <p:cNvPr id="11268" name="Title 5">
            <a:extLst>
              <a:ext uri="{FF2B5EF4-FFF2-40B4-BE49-F238E27FC236}">
                <a16:creationId xmlns:a16="http://schemas.microsoft.com/office/drawing/2014/main" id="{9AD786D9-7E78-48CD-A976-103F2501EA4D}"/>
              </a:ext>
            </a:extLst>
          </p:cNvPr>
          <p:cNvSpPr>
            <a:spLocks noGrp="1"/>
          </p:cNvSpPr>
          <p:nvPr>
            <p:ph type="title"/>
          </p:nvPr>
        </p:nvSpPr>
        <p:spPr>
          <a:xfrm>
            <a:off x="457200" y="485775"/>
            <a:ext cx="8220075" cy="1595438"/>
          </a:xfrm>
        </p:spPr>
        <p:txBody>
          <a:bodyPr/>
          <a:lstStyle/>
          <a:p>
            <a:pPr eaLnBrk="1" hangingPunct="1"/>
            <a:r>
              <a:rPr lang="en-GB" altLang="en-US"/>
              <a:t>What Is Harvesting?</a:t>
            </a:r>
          </a:p>
        </p:txBody>
      </p:sp>
      <p:sp>
        <p:nvSpPr>
          <p:cNvPr id="2" name="TextBox 1">
            <a:extLst>
              <a:ext uri="{FF2B5EF4-FFF2-40B4-BE49-F238E27FC236}">
                <a16:creationId xmlns:a16="http://schemas.microsoft.com/office/drawing/2014/main" id="{CEDC20DE-4ED3-4EE0-9997-23AC67AD3492}"/>
              </a:ext>
            </a:extLst>
          </p:cNvPr>
          <p:cNvSpPr txBox="1">
            <a:spLocks noChangeArrowheads="1"/>
          </p:cNvSpPr>
          <p:nvPr/>
        </p:nvSpPr>
        <p:spPr bwMode="auto">
          <a:xfrm>
            <a:off x="1008063" y="1949450"/>
            <a:ext cx="76327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1800" b="0" i="0" u="none" strike="noStrike" kern="1200" cap="none" spc="0" normalizeH="0" baseline="0" noProof="0">
                <a:ln>
                  <a:noFill/>
                </a:ln>
                <a:solidFill>
                  <a:srgbClr val="1C1C1C"/>
                </a:solidFill>
                <a:effectLst/>
                <a:uLnTx/>
                <a:uFillTx/>
                <a:latin typeface="Sassoon Infant Rg" pitchFamily="50" charset="0"/>
                <a:ea typeface="+mn-ea"/>
              </a:rPr>
              <a:t>Harvesting is the process of gathering in crops. </a:t>
            </a:r>
          </a:p>
        </p:txBody>
      </p:sp>
      <p:sp>
        <p:nvSpPr>
          <p:cNvPr id="4" name="TextBox 3">
            <a:extLst>
              <a:ext uri="{FF2B5EF4-FFF2-40B4-BE49-F238E27FC236}">
                <a16:creationId xmlns:a16="http://schemas.microsoft.com/office/drawing/2014/main" id="{B47C1B8E-343B-4B7A-8AF7-984EA1F3A63B}"/>
              </a:ext>
            </a:extLst>
          </p:cNvPr>
          <p:cNvSpPr txBox="1">
            <a:spLocks noChangeArrowheads="1"/>
          </p:cNvSpPr>
          <p:nvPr/>
        </p:nvSpPr>
        <p:spPr bwMode="auto">
          <a:xfrm>
            <a:off x="881063" y="2727325"/>
            <a:ext cx="70532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1800" b="0" i="0" u="none" strike="noStrike" kern="1200" cap="none" spc="0" normalizeH="0" baseline="0" noProof="0">
                <a:ln>
                  <a:noFill/>
                </a:ln>
                <a:solidFill>
                  <a:srgbClr val="1C1C1C"/>
                </a:solidFill>
                <a:effectLst/>
                <a:uLnTx/>
                <a:uFillTx/>
                <a:latin typeface="Sassoon Infant Rg" pitchFamily="50" charset="0"/>
                <a:ea typeface="+mn-ea"/>
              </a:rPr>
              <a:t>Harvest time is the period of time which it takes to gather in all the crops. </a:t>
            </a:r>
          </a:p>
        </p:txBody>
      </p:sp>
      <p:sp>
        <p:nvSpPr>
          <p:cNvPr id="5" name="TextBox 4">
            <a:extLst>
              <a:ext uri="{FF2B5EF4-FFF2-40B4-BE49-F238E27FC236}">
                <a16:creationId xmlns:a16="http://schemas.microsoft.com/office/drawing/2014/main" id="{DF9CC2F5-2F6F-4EBE-86A3-2E0C1E4BE6BF}"/>
              </a:ext>
            </a:extLst>
          </p:cNvPr>
          <p:cNvSpPr txBox="1">
            <a:spLocks noChangeArrowheads="1"/>
          </p:cNvSpPr>
          <p:nvPr/>
        </p:nvSpPr>
        <p:spPr bwMode="auto">
          <a:xfrm>
            <a:off x="1012825" y="3152775"/>
            <a:ext cx="5040313"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1800" b="0" i="0" u="none" strike="noStrike" kern="1200" cap="none" spc="0" normalizeH="0" baseline="0" noProof="0">
                <a:ln>
                  <a:noFill/>
                </a:ln>
                <a:solidFill>
                  <a:srgbClr val="1C1C1C"/>
                </a:solidFill>
                <a:effectLst/>
                <a:uLnTx/>
                <a:uFillTx/>
                <a:latin typeface="Sassoon Infant Rg" pitchFamily="50" charset="0"/>
                <a:ea typeface="+mn-ea"/>
              </a:rPr>
              <a:t>Plants and crops are planted in the spring, they grow bigger over the summer and are ripened by the sun. By autumn, the food is ready to be harvested. Most Harvest Festivals take place in September or October.</a:t>
            </a:r>
          </a:p>
        </p:txBody>
      </p:sp>
      <p:pic>
        <p:nvPicPr>
          <p:cNvPr id="11273" name="Picture 9">
            <a:extLst>
              <a:ext uri="{FF2B5EF4-FFF2-40B4-BE49-F238E27FC236}">
                <a16:creationId xmlns:a16="http://schemas.microsoft.com/office/drawing/2014/main" id="{2DEB3ABE-C9F0-4B52-AC48-C5E89EAAFEC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02138" y="3152775"/>
            <a:ext cx="4238625" cy="299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extLst>
              <a:ext uri="{FF2B5EF4-FFF2-40B4-BE49-F238E27FC236}">
                <a16:creationId xmlns:a16="http://schemas.microsoft.com/office/drawing/2014/main" id="{3CA6B744-521F-4DA3-A224-AF0E72B1DD2B}"/>
              </a:ext>
            </a:extLst>
          </p:cNvPr>
          <p:cNvSpPr/>
          <p:nvPr/>
        </p:nvSpPr>
        <p:spPr>
          <a:xfrm>
            <a:off x="750888" y="5465763"/>
            <a:ext cx="4572000" cy="923330"/>
          </a:xfrm>
          <a:prstGeom prst="rect">
            <a:avLst/>
          </a:prstGeom>
        </p:spPr>
        <p:txBody>
          <a:bodyPr>
            <a:spAutoFit/>
          </a:bodyPr>
          <a:lstStyle/>
          <a:p>
            <a:r>
              <a:rPr lang="en-GB" dirty="0">
                <a:hlinkClick r:id="rId3"/>
              </a:rPr>
              <a:t>https://www.youtube.com/watch?v=5d2Mft72CXg</a:t>
            </a:r>
            <a:endParaRPr lang="en-GB" dirty="0"/>
          </a:p>
          <a:p>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p:cNvSpPr/>
          <p:nvPr/>
        </p:nvSpPr>
        <p:spPr>
          <a:xfrm>
            <a:off x="755651" y="3219776"/>
            <a:ext cx="5850248" cy="1773647"/>
          </a:xfrm>
          <a:prstGeom prst="roundRect">
            <a:avLst/>
          </a:prstGeom>
          <a:solidFill>
            <a:srgbClr val="8CC63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t>In Britain, harvest festivals are often </a:t>
            </a:r>
            <a:br>
              <a:rPr lang="en-GB" dirty="0"/>
            </a:br>
            <a:r>
              <a:rPr lang="en-GB" dirty="0"/>
              <a:t>celebrated in churches by bringing baskets </a:t>
            </a:r>
            <a:br>
              <a:rPr lang="en-GB" dirty="0"/>
            </a:br>
            <a:r>
              <a:rPr lang="en-GB" dirty="0"/>
              <a:t>of food to give thanks to God. People enjoy </a:t>
            </a:r>
            <a:br>
              <a:rPr lang="en-GB" dirty="0"/>
            </a:br>
            <a:r>
              <a:rPr lang="en-GB" dirty="0"/>
              <a:t>singing, praying, listening to stories and </a:t>
            </a:r>
            <a:br>
              <a:rPr lang="en-GB" dirty="0"/>
            </a:br>
            <a:r>
              <a:rPr lang="en-GB" dirty="0"/>
              <a:t>decorating the church.</a:t>
            </a:r>
          </a:p>
        </p:txBody>
      </p:sp>
      <p:sp>
        <p:nvSpPr>
          <p:cNvPr id="21" name="Title 20"/>
          <p:cNvSpPr>
            <a:spLocks noGrp="1"/>
          </p:cNvSpPr>
          <p:nvPr>
            <p:ph type="title"/>
          </p:nvPr>
        </p:nvSpPr>
        <p:spPr/>
        <p:txBody>
          <a:bodyPr/>
          <a:lstStyle/>
          <a:p>
            <a:r>
              <a:rPr lang="en-GB" sz="3600" dirty="0">
                <a:latin typeface="+mn-lt"/>
              </a:rPr>
              <a:t>What is Harvest Festival?</a:t>
            </a:r>
          </a:p>
        </p:txBody>
      </p:sp>
      <p:sp>
        <p:nvSpPr>
          <p:cNvPr id="5" name="Rectangle 4"/>
          <p:cNvSpPr/>
          <p:nvPr/>
        </p:nvSpPr>
        <p:spPr>
          <a:xfrm>
            <a:off x="755650" y="1513946"/>
            <a:ext cx="7632700" cy="1107996"/>
          </a:xfrm>
          <a:prstGeom prst="rect">
            <a:avLst/>
          </a:prstGeom>
        </p:spPr>
        <p:txBody>
          <a:bodyPr wrap="square" lIns="0" tIns="0" rIns="0" bIns="0">
            <a:spAutoFit/>
          </a:bodyPr>
          <a:lstStyle/>
          <a:p>
            <a:pPr eaLnBrk="1" hangingPunct="1">
              <a:lnSpc>
                <a:spcPct val="100000"/>
              </a:lnSpc>
              <a:spcBef>
                <a:spcPct val="0"/>
              </a:spcBef>
              <a:buFontTx/>
              <a:buNone/>
            </a:pPr>
            <a:r>
              <a:rPr lang="en-GB" altLang="en-US" dirty="0">
                <a:solidFill>
                  <a:schemeClr val="tx1"/>
                </a:solidFill>
              </a:rPr>
              <a:t>A harvest festival is a celebration of the food that is grown on the land.</a:t>
            </a:r>
          </a:p>
          <a:p>
            <a:pPr eaLnBrk="1" hangingPunct="1">
              <a:lnSpc>
                <a:spcPct val="100000"/>
              </a:lnSpc>
              <a:spcBef>
                <a:spcPct val="0"/>
              </a:spcBef>
              <a:buFontTx/>
              <a:buNone/>
            </a:pPr>
            <a:endParaRPr lang="en-GB" altLang="en-US" dirty="0">
              <a:solidFill>
                <a:schemeClr val="tx1"/>
              </a:solidFill>
            </a:endParaRPr>
          </a:p>
          <a:p>
            <a:pPr eaLnBrk="1" hangingPunct="1">
              <a:lnSpc>
                <a:spcPct val="100000"/>
              </a:lnSpc>
              <a:spcBef>
                <a:spcPct val="0"/>
              </a:spcBef>
              <a:buFontTx/>
              <a:buNone/>
            </a:pPr>
            <a:r>
              <a:rPr lang="en-GB" altLang="en-US" dirty="0">
                <a:solidFill>
                  <a:schemeClr val="tx1"/>
                </a:solidFill>
              </a:rPr>
              <a:t>Celebrations giving thanks for our food, happen in many countries </a:t>
            </a:r>
            <a:br>
              <a:rPr lang="en-GB" altLang="en-US" dirty="0">
                <a:solidFill>
                  <a:schemeClr val="tx1"/>
                </a:solidFill>
              </a:rPr>
            </a:br>
            <a:r>
              <a:rPr lang="en-GB" altLang="en-US" dirty="0">
                <a:solidFill>
                  <a:schemeClr val="tx1"/>
                </a:solidFill>
              </a:rPr>
              <a:t>around the world. </a:t>
            </a:r>
          </a:p>
        </p:txBody>
      </p:sp>
      <p:pic>
        <p:nvPicPr>
          <p:cNvPr id="4" name="Picture 3">
            <a:extLst>
              <a:ext uri="{FF2B5EF4-FFF2-40B4-BE49-F238E27FC236}">
                <a16:creationId xmlns:a16="http://schemas.microsoft.com/office/drawing/2014/main" id="{E91ACEC7-2F56-4D68-9462-E14965ED3CC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43119" y="2621942"/>
            <a:ext cx="3283720" cy="2391144"/>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p:cNvSpPr/>
          <p:nvPr/>
        </p:nvSpPr>
        <p:spPr>
          <a:xfrm>
            <a:off x="3229762" y="2981047"/>
            <a:ext cx="5158588" cy="1467180"/>
          </a:xfrm>
          <a:prstGeom prst="roundRect">
            <a:avLst/>
          </a:prstGeom>
          <a:solidFill>
            <a:srgbClr val="8CC63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2"/>
            <a:r>
              <a:rPr lang="en-GB" dirty="0"/>
              <a:t>Now, we bring food in from all around the world. Fruits and vegetables are available for us to buy at all times of the year. </a:t>
            </a:r>
          </a:p>
        </p:txBody>
      </p:sp>
      <p:sp>
        <p:nvSpPr>
          <p:cNvPr id="21" name="Title 20"/>
          <p:cNvSpPr>
            <a:spLocks noGrp="1"/>
          </p:cNvSpPr>
          <p:nvPr>
            <p:ph type="title"/>
          </p:nvPr>
        </p:nvSpPr>
        <p:spPr/>
        <p:txBody>
          <a:bodyPr/>
          <a:lstStyle/>
          <a:p>
            <a:r>
              <a:rPr lang="en-GB" sz="3600" dirty="0">
                <a:latin typeface="+mn-lt"/>
              </a:rPr>
              <a:t>Harvest in the Past</a:t>
            </a:r>
          </a:p>
        </p:txBody>
      </p:sp>
      <p:sp>
        <p:nvSpPr>
          <p:cNvPr id="5" name="Rectangle 4"/>
          <p:cNvSpPr/>
          <p:nvPr/>
        </p:nvSpPr>
        <p:spPr>
          <a:xfrm>
            <a:off x="755650" y="1513946"/>
            <a:ext cx="7632700" cy="830997"/>
          </a:xfrm>
          <a:prstGeom prst="rect">
            <a:avLst/>
          </a:prstGeom>
        </p:spPr>
        <p:txBody>
          <a:bodyPr wrap="square" lIns="0" tIns="0" rIns="0" bIns="0">
            <a:spAutoFit/>
          </a:bodyPr>
          <a:lstStyle/>
          <a:p>
            <a:pPr eaLnBrk="1" hangingPunct="1">
              <a:lnSpc>
                <a:spcPct val="100000"/>
              </a:lnSpc>
              <a:spcBef>
                <a:spcPct val="0"/>
              </a:spcBef>
              <a:buFontTx/>
              <a:buNone/>
            </a:pPr>
            <a:r>
              <a:rPr lang="en-GB" altLang="en-US" dirty="0">
                <a:solidFill>
                  <a:schemeClr val="tx1"/>
                </a:solidFill>
              </a:rPr>
              <a:t>In the past, it was not as easy to find food in the winter. It was important that farmers brought the harvest in before the cold winter came so that there was enough food until the spring.</a:t>
            </a:r>
          </a:p>
        </p:txBody>
      </p:sp>
      <p:sp>
        <p:nvSpPr>
          <p:cNvPr id="6" name="Rectangle: Rounded Corners 5">
            <a:extLst>
              <a:ext uri="{FF2B5EF4-FFF2-40B4-BE49-F238E27FC236}">
                <a16:creationId xmlns:a16="http://schemas.microsoft.com/office/drawing/2014/main" id="{6DFFBD32-92D9-420D-AFDB-D1CF3CD89CB1}"/>
              </a:ext>
            </a:extLst>
          </p:cNvPr>
          <p:cNvSpPr/>
          <p:nvPr/>
        </p:nvSpPr>
        <p:spPr>
          <a:xfrm>
            <a:off x="3842158" y="4586379"/>
            <a:ext cx="4546192" cy="1160713"/>
          </a:xfrm>
          <a:prstGeom prst="roundRect">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1"/>
            <a:r>
              <a:rPr lang="en-GB" dirty="0"/>
              <a:t>Harvests all around the world allow us to enjoy different foods at any time of year. </a:t>
            </a:r>
          </a:p>
        </p:txBody>
      </p:sp>
      <p:pic>
        <p:nvPicPr>
          <p:cNvPr id="7" name="Picture 6">
            <a:extLst>
              <a:ext uri="{FF2B5EF4-FFF2-40B4-BE49-F238E27FC236}">
                <a16:creationId xmlns:a16="http://schemas.microsoft.com/office/drawing/2014/main" id="{5FB6857C-9B89-495F-B4E3-5D54DFEDBD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0784" y="2661925"/>
            <a:ext cx="4901098" cy="3250557"/>
          </a:xfrm>
          <a:prstGeom prst="rect">
            <a:avLst/>
          </a:prstGeom>
        </p:spPr>
      </p:pic>
    </p:spTree>
    <p:extLst>
      <p:ext uri="{BB962C8B-B14F-4D97-AF65-F5344CB8AC3E}">
        <p14:creationId xmlns:p14="http://schemas.microsoft.com/office/powerpoint/2010/main" val="3973305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p:cNvSpPr/>
          <p:nvPr/>
        </p:nvSpPr>
        <p:spPr>
          <a:xfrm>
            <a:off x="729842" y="1566517"/>
            <a:ext cx="7658508" cy="854246"/>
          </a:xfrm>
          <a:prstGeom prst="roundRect">
            <a:avLst/>
          </a:prstGeom>
          <a:solidFill>
            <a:srgbClr val="8CC63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eaLnBrk="1" fontAlgn="auto" hangingPunct="1">
              <a:spcBef>
                <a:spcPts val="0"/>
              </a:spcBef>
              <a:spcAft>
                <a:spcPts val="0"/>
              </a:spcAft>
              <a:defRPr/>
            </a:pPr>
            <a:r>
              <a:rPr lang="en-GB" dirty="0">
                <a:solidFill>
                  <a:schemeClr val="bg1"/>
                </a:solidFill>
              </a:rPr>
              <a:t>Harvest is celebrated to give thanks for the crops, </a:t>
            </a:r>
            <a:br>
              <a:rPr lang="en-GB" dirty="0">
                <a:solidFill>
                  <a:schemeClr val="bg1"/>
                </a:solidFill>
              </a:rPr>
            </a:br>
            <a:r>
              <a:rPr lang="en-GB" dirty="0">
                <a:solidFill>
                  <a:schemeClr val="bg1"/>
                </a:solidFill>
              </a:rPr>
              <a:t>which have been safely harvested.</a:t>
            </a:r>
          </a:p>
        </p:txBody>
      </p:sp>
      <p:sp>
        <p:nvSpPr>
          <p:cNvPr id="21" name="Title 20"/>
          <p:cNvSpPr>
            <a:spLocks noGrp="1"/>
          </p:cNvSpPr>
          <p:nvPr>
            <p:ph type="title"/>
          </p:nvPr>
        </p:nvSpPr>
        <p:spPr/>
        <p:txBody>
          <a:bodyPr/>
          <a:lstStyle/>
          <a:p>
            <a:r>
              <a:rPr lang="en-GB" sz="3600" dirty="0">
                <a:latin typeface="+mn-lt"/>
              </a:rPr>
              <a:t>Why is Harvest Celebrated?</a:t>
            </a:r>
          </a:p>
        </p:txBody>
      </p:sp>
      <p:sp>
        <p:nvSpPr>
          <p:cNvPr id="9" name="Rectangle: Rounded Corners 8">
            <a:extLst>
              <a:ext uri="{FF2B5EF4-FFF2-40B4-BE49-F238E27FC236}">
                <a16:creationId xmlns:a16="http://schemas.microsoft.com/office/drawing/2014/main" id="{0C942CB5-0FF5-44E5-9F10-B4AEC939AB5F}"/>
              </a:ext>
            </a:extLst>
          </p:cNvPr>
          <p:cNvSpPr/>
          <p:nvPr/>
        </p:nvSpPr>
        <p:spPr>
          <a:xfrm>
            <a:off x="729842" y="2487700"/>
            <a:ext cx="7658508" cy="547779"/>
          </a:xfrm>
          <a:prstGeom prst="roundRect">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eaLnBrk="1" fontAlgn="auto" hangingPunct="1">
              <a:spcBef>
                <a:spcPts val="0"/>
              </a:spcBef>
              <a:spcAft>
                <a:spcPts val="0"/>
              </a:spcAft>
              <a:defRPr/>
            </a:pPr>
            <a:r>
              <a:rPr lang="en-GB" dirty="0">
                <a:solidFill>
                  <a:schemeClr val="bg1"/>
                </a:solidFill>
              </a:rPr>
              <a:t>Christians thank God for the food during harvest.</a:t>
            </a:r>
          </a:p>
        </p:txBody>
      </p:sp>
      <p:sp>
        <p:nvSpPr>
          <p:cNvPr id="10" name="Rectangle: Rounded Corners 9">
            <a:extLst>
              <a:ext uri="{FF2B5EF4-FFF2-40B4-BE49-F238E27FC236}">
                <a16:creationId xmlns:a16="http://schemas.microsoft.com/office/drawing/2014/main" id="{5210408F-37D5-48CD-938C-C7932B7EFC6C}"/>
              </a:ext>
            </a:extLst>
          </p:cNvPr>
          <p:cNvSpPr/>
          <p:nvPr/>
        </p:nvSpPr>
        <p:spPr>
          <a:xfrm>
            <a:off x="729842" y="3134471"/>
            <a:ext cx="7658508" cy="547779"/>
          </a:xfrm>
          <a:prstGeom prst="roundRect">
            <a:avLst/>
          </a:prstGeom>
          <a:solidFill>
            <a:srgbClr val="8CC63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eaLnBrk="1" fontAlgn="auto" hangingPunct="1">
              <a:spcBef>
                <a:spcPts val="0"/>
              </a:spcBef>
              <a:spcAft>
                <a:spcPts val="0"/>
              </a:spcAft>
              <a:defRPr/>
            </a:pPr>
            <a:r>
              <a:rPr lang="en-GB" dirty="0">
                <a:solidFill>
                  <a:schemeClr val="bg1"/>
                </a:solidFill>
              </a:rPr>
              <a:t>Christians believe God made the world and everything in it.</a:t>
            </a:r>
          </a:p>
        </p:txBody>
      </p:sp>
      <p:sp>
        <p:nvSpPr>
          <p:cNvPr id="11" name="Rectangle: Rounded Corners 10">
            <a:extLst>
              <a:ext uri="{FF2B5EF4-FFF2-40B4-BE49-F238E27FC236}">
                <a16:creationId xmlns:a16="http://schemas.microsoft.com/office/drawing/2014/main" id="{28ECB6E7-F647-4A78-BDEB-E691EE8DB53B}"/>
              </a:ext>
            </a:extLst>
          </p:cNvPr>
          <p:cNvSpPr/>
          <p:nvPr/>
        </p:nvSpPr>
        <p:spPr>
          <a:xfrm>
            <a:off x="729842" y="3798611"/>
            <a:ext cx="7658508" cy="854246"/>
          </a:xfrm>
          <a:prstGeom prst="roundRect">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eaLnBrk="1" fontAlgn="auto" hangingPunct="1">
              <a:spcBef>
                <a:spcPts val="0"/>
              </a:spcBef>
              <a:spcAft>
                <a:spcPts val="0"/>
              </a:spcAft>
              <a:defRPr/>
            </a:pPr>
            <a:r>
              <a:rPr lang="en-GB" dirty="0">
                <a:solidFill>
                  <a:schemeClr val="bg1"/>
                </a:solidFill>
              </a:rPr>
              <a:t>Christians also thank God for the variety of food </a:t>
            </a:r>
            <a:br>
              <a:rPr lang="en-GB" dirty="0">
                <a:solidFill>
                  <a:schemeClr val="bg1"/>
                </a:solidFill>
              </a:rPr>
            </a:br>
            <a:r>
              <a:rPr lang="en-GB" dirty="0">
                <a:solidFill>
                  <a:schemeClr val="bg1"/>
                </a:solidFill>
              </a:rPr>
              <a:t>and everything that helps the food to grow.</a:t>
            </a:r>
          </a:p>
        </p:txBody>
      </p:sp>
      <p:pic>
        <p:nvPicPr>
          <p:cNvPr id="4" name="Picture 3">
            <a:extLst>
              <a:ext uri="{FF2B5EF4-FFF2-40B4-BE49-F238E27FC236}">
                <a16:creationId xmlns:a16="http://schemas.microsoft.com/office/drawing/2014/main" id="{77D0B5E1-D1B8-4BD1-93D9-84D9A6E4060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48060" y="4527095"/>
            <a:ext cx="3057789" cy="2448351"/>
          </a:xfrm>
          <a:prstGeom prst="rect">
            <a:avLst/>
          </a:prstGeom>
        </p:spPr>
      </p:pic>
    </p:spTree>
    <p:extLst>
      <p:ext uri="{BB962C8B-B14F-4D97-AF65-F5344CB8AC3E}">
        <p14:creationId xmlns:p14="http://schemas.microsoft.com/office/powerpoint/2010/main" val="1377614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10" grpId="0" animBg="1"/>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Freeform 17">
            <a:extLst>
              <a:ext uri="{FF2B5EF4-FFF2-40B4-BE49-F238E27FC236}">
                <a16:creationId xmlns:a16="http://schemas.microsoft.com/office/drawing/2014/main" id="{C586421C-0C2A-4426-9C63-7D8FB8EAA8AE}"/>
              </a:ext>
            </a:extLst>
          </p:cNvPr>
          <p:cNvSpPr/>
          <p:nvPr/>
        </p:nvSpPr>
        <p:spPr>
          <a:xfrm>
            <a:off x="755650" y="1876425"/>
            <a:ext cx="7359650" cy="992188"/>
          </a:xfrm>
          <a:custGeom>
            <a:avLst/>
            <a:gdLst>
              <a:gd name="connsiteX0" fmla="*/ 495914 w 7565054"/>
              <a:gd name="connsiteY0" fmla="*/ 0 h 991828"/>
              <a:gd name="connsiteX1" fmla="*/ 7565054 w 7565054"/>
              <a:gd name="connsiteY1" fmla="*/ 0 h 991828"/>
              <a:gd name="connsiteX2" fmla="*/ 7565054 w 7565054"/>
              <a:gd name="connsiteY2" fmla="*/ 991827 h 991828"/>
              <a:gd name="connsiteX3" fmla="*/ 495924 w 7565054"/>
              <a:gd name="connsiteY3" fmla="*/ 991827 h 991828"/>
              <a:gd name="connsiteX4" fmla="*/ 495914 w 7565054"/>
              <a:gd name="connsiteY4" fmla="*/ 991828 h 991828"/>
              <a:gd name="connsiteX5" fmla="*/ 0 w 7565054"/>
              <a:gd name="connsiteY5" fmla="*/ 495914 h 991828"/>
              <a:gd name="connsiteX6" fmla="*/ 495914 w 7565054"/>
              <a:gd name="connsiteY6" fmla="*/ 0 h 9918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565054" h="991828">
                <a:moveTo>
                  <a:pt x="495914" y="0"/>
                </a:moveTo>
                <a:lnTo>
                  <a:pt x="7565054" y="0"/>
                </a:lnTo>
                <a:lnTo>
                  <a:pt x="7565054" y="991827"/>
                </a:lnTo>
                <a:lnTo>
                  <a:pt x="495924" y="991827"/>
                </a:lnTo>
                <a:lnTo>
                  <a:pt x="495914" y="991828"/>
                </a:lnTo>
                <a:cubicBezTo>
                  <a:pt x="222028" y="991828"/>
                  <a:pt x="0" y="769800"/>
                  <a:pt x="0" y="495914"/>
                </a:cubicBezTo>
                <a:cubicBezTo>
                  <a:pt x="0" y="222028"/>
                  <a:pt x="222028" y="0"/>
                  <a:pt x="495914" y="0"/>
                </a:cubicBezTo>
                <a:close/>
              </a:path>
            </a:pathLst>
          </a:custGeom>
          <a:solidFill>
            <a:srgbClr val="82DC5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Sassoon Infant Rg"/>
              <a:ea typeface="+mn-ea"/>
              <a:cs typeface="+mn-cs"/>
            </a:endParaRPr>
          </a:p>
        </p:txBody>
      </p:sp>
      <p:sp>
        <p:nvSpPr>
          <p:cNvPr id="13" name="Freeform 12">
            <a:extLst>
              <a:ext uri="{FF2B5EF4-FFF2-40B4-BE49-F238E27FC236}">
                <a16:creationId xmlns:a16="http://schemas.microsoft.com/office/drawing/2014/main" id="{A9B986FE-04F5-49DE-9B4D-180EEF5226D0}"/>
              </a:ext>
            </a:extLst>
          </p:cNvPr>
          <p:cNvSpPr/>
          <p:nvPr/>
        </p:nvSpPr>
        <p:spPr>
          <a:xfrm>
            <a:off x="755650" y="3429000"/>
            <a:ext cx="7646988" cy="1838325"/>
          </a:xfrm>
          <a:custGeom>
            <a:avLst/>
            <a:gdLst>
              <a:gd name="connsiteX0" fmla="*/ 0 w 7646990"/>
              <a:gd name="connsiteY0" fmla="*/ 0 h 1838326"/>
              <a:gd name="connsiteX1" fmla="*/ 6727827 w 7646990"/>
              <a:gd name="connsiteY1" fmla="*/ 0 h 1838326"/>
              <a:gd name="connsiteX2" fmla="*/ 6731238 w 7646990"/>
              <a:gd name="connsiteY2" fmla="*/ 0 h 1838326"/>
              <a:gd name="connsiteX3" fmla="*/ 6731238 w 7646990"/>
              <a:gd name="connsiteY3" fmla="*/ 172 h 1838326"/>
              <a:gd name="connsiteX4" fmla="*/ 6821806 w 7646990"/>
              <a:gd name="connsiteY4" fmla="*/ 4746 h 1838326"/>
              <a:gd name="connsiteX5" fmla="*/ 7646990 w 7646990"/>
              <a:gd name="connsiteY5" fmla="*/ 919163 h 1838326"/>
              <a:gd name="connsiteX6" fmla="*/ 6821806 w 7646990"/>
              <a:gd name="connsiteY6" fmla="*/ 1833581 h 1838326"/>
              <a:gd name="connsiteX7" fmla="*/ 6731238 w 7646990"/>
              <a:gd name="connsiteY7" fmla="*/ 1838154 h 1838326"/>
              <a:gd name="connsiteX8" fmla="*/ 6731238 w 7646990"/>
              <a:gd name="connsiteY8" fmla="*/ 1838325 h 1838326"/>
              <a:gd name="connsiteX9" fmla="*/ 6727847 w 7646990"/>
              <a:gd name="connsiteY9" fmla="*/ 1838325 h 1838326"/>
              <a:gd name="connsiteX10" fmla="*/ 6727827 w 7646990"/>
              <a:gd name="connsiteY10" fmla="*/ 1838326 h 1838326"/>
              <a:gd name="connsiteX11" fmla="*/ 6727807 w 7646990"/>
              <a:gd name="connsiteY11" fmla="*/ 1838325 h 1838326"/>
              <a:gd name="connsiteX12" fmla="*/ 0 w 7646990"/>
              <a:gd name="connsiteY12" fmla="*/ 1838325 h 1838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646990" h="1838326">
                <a:moveTo>
                  <a:pt x="0" y="0"/>
                </a:moveTo>
                <a:lnTo>
                  <a:pt x="6727827" y="0"/>
                </a:lnTo>
                <a:lnTo>
                  <a:pt x="6731238" y="0"/>
                </a:lnTo>
                <a:lnTo>
                  <a:pt x="6731238" y="172"/>
                </a:lnTo>
                <a:lnTo>
                  <a:pt x="6821806" y="4746"/>
                </a:lnTo>
                <a:cubicBezTo>
                  <a:pt x="7285300" y="51816"/>
                  <a:pt x="7646990" y="443251"/>
                  <a:pt x="7646990" y="919163"/>
                </a:cubicBezTo>
                <a:cubicBezTo>
                  <a:pt x="7646990" y="1395076"/>
                  <a:pt x="7285300" y="1786510"/>
                  <a:pt x="6821806" y="1833581"/>
                </a:cubicBezTo>
                <a:lnTo>
                  <a:pt x="6731238" y="1838154"/>
                </a:lnTo>
                <a:lnTo>
                  <a:pt x="6731238" y="1838325"/>
                </a:lnTo>
                <a:lnTo>
                  <a:pt x="6727847" y="1838325"/>
                </a:lnTo>
                <a:lnTo>
                  <a:pt x="6727827" y="1838326"/>
                </a:lnTo>
                <a:lnTo>
                  <a:pt x="6727807" y="1838325"/>
                </a:lnTo>
                <a:lnTo>
                  <a:pt x="0" y="1838325"/>
                </a:lnTo>
                <a:close/>
              </a:path>
            </a:pathLst>
          </a:custGeom>
          <a:solidFill>
            <a:srgbClr val="C0F66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Sassoon Infant Rg"/>
              <a:ea typeface="+mn-ea"/>
              <a:cs typeface="+mn-cs"/>
            </a:endParaRPr>
          </a:p>
        </p:txBody>
      </p:sp>
      <p:sp>
        <p:nvSpPr>
          <p:cNvPr id="13316" name="Title 5">
            <a:extLst>
              <a:ext uri="{FF2B5EF4-FFF2-40B4-BE49-F238E27FC236}">
                <a16:creationId xmlns:a16="http://schemas.microsoft.com/office/drawing/2014/main" id="{A9078083-3232-465C-99C9-5DD5CBA4CCA3}"/>
              </a:ext>
            </a:extLst>
          </p:cNvPr>
          <p:cNvSpPr>
            <a:spLocks noGrp="1"/>
          </p:cNvSpPr>
          <p:nvPr>
            <p:ph type="title"/>
          </p:nvPr>
        </p:nvSpPr>
        <p:spPr>
          <a:xfrm>
            <a:off x="457200" y="485775"/>
            <a:ext cx="8220075" cy="1595438"/>
          </a:xfrm>
        </p:spPr>
        <p:txBody>
          <a:bodyPr/>
          <a:lstStyle/>
          <a:p>
            <a:pPr eaLnBrk="1" hangingPunct="1"/>
            <a:r>
              <a:rPr lang="en-US" altLang="en-US"/>
              <a:t>Harvest Festivals</a:t>
            </a:r>
            <a:endParaRPr lang="en-GB" altLang="en-US"/>
          </a:p>
        </p:txBody>
      </p:sp>
      <p:sp>
        <p:nvSpPr>
          <p:cNvPr id="2" name="TextBox 1">
            <a:extLst>
              <a:ext uri="{FF2B5EF4-FFF2-40B4-BE49-F238E27FC236}">
                <a16:creationId xmlns:a16="http://schemas.microsoft.com/office/drawing/2014/main" id="{9DE9B6E0-05E7-4A04-97D4-138898DD9C58}"/>
              </a:ext>
            </a:extLst>
          </p:cNvPr>
          <p:cNvSpPr txBox="1">
            <a:spLocks noChangeArrowheads="1"/>
          </p:cNvSpPr>
          <p:nvPr/>
        </p:nvSpPr>
        <p:spPr bwMode="auto">
          <a:xfrm>
            <a:off x="1009650" y="1916113"/>
            <a:ext cx="501332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1800" b="0" i="0" u="none" strike="noStrike" kern="1200" cap="none" spc="0" normalizeH="0" baseline="0" noProof="0">
                <a:ln>
                  <a:noFill/>
                </a:ln>
                <a:solidFill>
                  <a:srgbClr val="1C1C1C"/>
                </a:solidFill>
                <a:effectLst/>
                <a:uLnTx/>
                <a:uFillTx/>
                <a:latin typeface="Sassoon Infant Rg" pitchFamily="50" charset="0"/>
                <a:ea typeface="+mn-ea"/>
              </a:rPr>
              <a:t>Christians celebrate the harvest by going to Church and taking part in a Harvest Festival. Some schools also hold Harvest Festivals.</a:t>
            </a:r>
          </a:p>
        </p:txBody>
      </p:sp>
      <p:sp>
        <p:nvSpPr>
          <p:cNvPr id="4" name="TextBox 3">
            <a:extLst>
              <a:ext uri="{FF2B5EF4-FFF2-40B4-BE49-F238E27FC236}">
                <a16:creationId xmlns:a16="http://schemas.microsoft.com/office/drawing/2014/main" id="{428494C8-7F43-47C9-A9F8-F98C65D05F2C}"/>
              </a:ext>
            </a:extLst>
          </p:cNvPr>
          <p:cNvSpPr txBox="1">
            <a:spLocks noChangeArrowheads="1"/>
          </p:cNvSpPr>
          <p:nvPr/>
        </p:nvSpPr>
        <p:spPr bwMode="auto">
          <a:xfrm>
            <a:off x="1009650" y="3497263"/>
            <a:ext cx="645001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1800" b="0" i="0" u="none" strike="noStrike" kern="1200" cap="none" spc="0" normalizeH="0" baseline="0" noProof="0">
                <a:ln>
                  <a:noFill/>
                </a:ln>
                <a:solidFill>
                  <a:srgbClr val="1C1C1C"/>
                </a:solidFill>
                <a:effectLst/>
                <a:uLnTx/>
                <a:uFillTx/>
                <a:latin typeface="Sassoon Infant Rg" pitchFamily="50" charset="0"/>
                <a:ea typeface="+mn-ea"/>
              </a:rPr>
              <a:t>During a Harvest Festival Christians thank God for the safe harvest of the food.</a:t>
            </a:r>
          </a:p>
        </p:txBody>
      </p:sp>
      <p:sp>
        <p:nvSpPr>
          <p:cNvPr id="5" name="TextBox 4">
            <a:extLst>
              <a:ext uri="{FF2B5EF4-FFF2-40B4-BE49-F238E27FC236}">
                <a16:creationId xmlns:a16="http://schemas.microsoft.com/office/drawing/2014/main" id="{9F146C51-9DAE-4388-AD9B-1B2A2000B645}"/>
              </a:ext>
            </a:extLst>
          </p:cNvPr>
          <p:cNvSpPr txBox="1">
            <a:spLocks noChangeArrowheads="1"/>
          </p:cNvSpPr>
          <p:nvPr/>
        </p:nvSpPr>
        <p:spPr bwMode="auto">
          <a:xfrm>
            <a:off x="1009650" y="4254500"/>
            <a:ext cx="6011863"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1800" b="0" i="0" u="none" strike="noStrike" kern="1200" cap="none" spc="0" normalizeH="0" baseline="0" noProof="0">
                <a:ln>
                  <a:noFill/>
                </a:ln>
                <a:solidFill>
                  <a:srgbClr val="1C1C1C"/>
                </a:solidFill>
                <a:effectLst/>
                <a:uLnTx/>
                <a:uFillTx/>
                <a:latin typeface="Sassoon Infant Rg" pitchFamily="50" charset="0"/>
                <a:ea typeface="+mn-ea"/>
              </a:rPr>
              <a:t>Christians take fruit and vegetable gifts to the service and sing harvest hymns. All the food collected then gets given to those in need of it.  </a:t>
            </a:r>
          </a:p>
        </p:txBody>
      </p:sp>
      <p:pic>
        <p:nvPicPr>
          <p:cNvPr id="13320" name="Picture 8">
            <a:extLst>
              <a:ext uri="{FF2B5EF4-FFF2-40B4-BE49-F238E27FC236}">
                <a16:creationId xmlns:a16="http://schemas.microsoft.com/office/drawing/2014/main" id="{9A1F54B4-E4F6-413B-9CFE-D752849605E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048500" y="3808413"/>
            <a:ext cx="1239838" cy="2554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1" name="Picture 10">
            <a:extLst>
              <a:ext uri="{FF2B5EF4-FFF2-40B4-BE49-F238E27FC236}">
                <a16:creationId xmlns:a16="http://schemas.microsoft.com/office/drawing/2014/main" id="{BF8D42CE-59E4-4D60-B69C-05E6C71EF6E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578475" y="1068388"/>
            <a:ext cx="2940050" cy="223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a16="http://schemas.microsoft.com/office/drawing/2014/main" id="{93B3D861-0BEB-4A08-AF04-99F77E10925B}"/>
              </a:ext>
            </a:extLst>
          </p:cNvPr>
          <p:cNvSpPr/>
          <p:nvPr/>
        </p:nvSpPr>
        <p:spPr>
          <a:xfrm>
            <a:off x="855662" y="5630346"/>
            <a:ext cx="4337469" cy="646331"/>
          </a:xfrm>
          <a:prstGeom prst="rect">
            <a:avLst/>
          </a:prstGeom>
        </p:spPr>
        <p:txBody>
          <a:bodyPr wrap="none">
            <a:spAutoFit/>
          </a:bodyPr>
          <a:lstStyle/>
          <a:p>
            <a:r>
              <a:rPr lang="en-GB" dirty="0">
                <a:hlinkClick r:id="rId4"/>
              </a:rPr>
              <a:t>https://www.bbc.co.uk/programmes/p0114rn0</a:t>
            </a:r>
            <a:endParaRPr lang="en-GB" dirty="0"/>
          </a:p>
          <a:p>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p:cNvSpPr/>
          <p:nvPr/>
        </p:nvSpPr>
        <p:spPr>
          <a:xfrm>
            <a:off x="729843" y="1638497"/>
            <a:ext cx="4485504" cy="1160713"/>
          </a:xfrm>
          <a:prstGeom prst="roundRect">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eaLnBrk="1" hangingPunct="1">
              <a:lnSpc>
                <a:spcPct val="100000"/>
              </a:lnSpc>
              <a:spcBef>
                <a:spcPct val="0"/>
              </a:spcBef>
              <a:buFontTx/>
              <a:buNone/>
            </a:pPr>
            <a:r>
              <a:rPr lang="en-GB" altLang="en-US" dirty="0">
                <a:solidFill>
                  <a:schemeClr val="bg1"/>
                </a:solidFill>
              </a:rPr>
              <a:t>In Britain, harvest festivals are traditionally held on or near the Sunday of the harvest moon.</a:t>
            </a:r>
          </a:p>
        </p:txBody>
      </p:sp>
      <p:sp>
        <p:nvSpPr>
          <p:cNvPr id="21" name="Title 20"/>
          <p:cNvSpPr>
            <a:spLocks noGrp="1"/>
          </p:cNvSpPr>
          <p:nvPr>
            <p:ph type="title"/>
          </p:nvPr>
        </p:nvSpPr>
        <p:spPr/>
        <p:txBody>
          <a:bodyPr/>
          <a:lstStyle/>
          <a:p>
            <a:r>
              <a:rPr lang="en-GB" sz="3600" dirty="0">
                <a:latin typeface="+mn-lt"/>
              </a:rPr>
              <a:t>When is Harvest Festival?</a:t>
            </a:r>
          </a:p>
        </p:txBody>
      </p:sp>
      <p:sp>
        <p:nvSpPr>
          <p:cNvPr id="8" name="Rectangle: Rounded Corners 7">
            <a:extLst>
              <a:ext uri="{FF2B5EF4-FFF2-40B4-BE49-F238E27FC236}">
                <a16:creationId xmlns:a16="http://schemas.microsoft.com/office/drawing/2014/main" id="{C576DB8A-44AE-42E4-A5D1-8116FC417624}"/>
              </a:ext>
            </a:extLst>
          </p:cNvPr>
          <p:cNvSpPr/>
          <p:nvPr/>
        </p:nvSpPr>
        <p:spPr>
          <a:xfrm>
            <a:off x="729843" y="3175814"/>
            <a:ext cx="4914128" cy="1160713"/>
          </a:xfrm>
          <a:prstGeom prst="roundRect">
            <a:avLst/>
          </a:prstGeom>
          <a:solidFill>
            <a:srgbClr val="8CC63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eaLnBrk="1" hangingPunct="1">
              <a:lnSpc>
                <a:spcPct val="100000"/>
              </a:lnSpc>
              <a:spcBef>
                <a:spcPct val="0"/>
              </a:spcBef>
              <a:buFontTx/>
              <a:buNone/>
            </a:pPr>
            <a:r>
              <a:rPr lang="en-GB" altLang="en-US" dirty="0">
                <a:solidFill>
                  <a:schemeClr val="bg1"/>
                </a:solidFill>
              </a:rPr>
              <a:t>This is the full moon that happens closest </a:t>
            </a:r>
            <a:br>
              <a:rPr lang="en-GB" altLang="en-US" dirty="0">
                <a:solidFill>
                  <a:schemeClr val="bg1"/>
                </a:solidFill>
              </a:rPr>
            </a:br>
            <a:r>
              <a:rPr lang="en-GB" altLang="en-US" dirty="0">
                <a:solidFill>
                  <a:schemeClr val="bg1"/>
                </a:solidFill>
              </a:rPr>
              <a:t>to the autumn equinox (around the 23</a:t>
            </a:r>
            <a:r>
              <a:rPr lang="en-GB" altLang="en-US" baseline="30000" dirty="0">
                <a:solidFill>
                  <a:schemeClr val="bg1"/>
                </a:solidFill>
              </a:rPr>
              <a:t>rd</a:t>
            </a:r>
            <a:r>
              <a:rPr lang="en-GB" altLang="en-US" dirty="0">
                <a:solidFill>
                  <a:schemeClr val="bg1"/>
                </a:solidFill>
              </a:rPr>
              <a:t> September).</a:t>
            </a:r>
          </a:p>
        </p:txBody>
      </p:sp>
      <p:sp>
        <p:nvSpPr>
          <p:cNvPr id="12" name="Rectangle: Rounded Corners 11">
            <a:extLst>
              <a:ext uri="{FF2B5EF4-FFF2-40B4-BE49-F238E27FC236}">
                <a16:creationId xmlns:a16="http://schemas.microsoft.com/office/drawing/2014/main" id="{179A8624-5E6A-4493-B3EC-5F17E7EF9E2A}"/>
              </a:ext>
            </a:extLst>
          </p:cNvPr>
          <p:cNvSpPr/>
          <p:nvPr/>
        </p:nvSpPr>
        <p:spPr>
          <a:xfrm>
            <a:off x="729843" y="4713131"/>
            <a:ext cx="4485504" cy="854246"/>
          </a:xfrm>
          <a:prstGeom prst="roundRect">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eaLnBrk="1" hangingPunct="1">
              <a:lnSpc>
                <a:spcPct val="100000"/>
              </a:lnSpc>
              <a:spcBef>
                <a:spcPct val="0"/>
              </a:spcBef>
              <a:buFontTx/>
              <a:buNone/>
            </a:pPr>
            <a:r>
              <a:rPr lang="en-GB" altLang="en-US" dirty="0">
                <a:solidFill>
                  <a:schemeClr val="bg1"/>
                </a:solidFill>
              </a:rPr>
              <a:t>This is usually in September, although in some years it is October. </a:t>
            </a:r>
          </a:p>
        </p:txBody>
      </p:sp>
      <p:sp>
        <p:nvSpPr>
          <p:cNvPr id="13" name="Oval 12">
            <a:extLst>
              <a:ext uri="{FF2B5EF4-FFF2-40B4-BE49-F238E27FC236}">
                <a16:creationId xmlns:a16="http://schemas.microsoft.com/office/drawing/2014/main" id="{C648C0F9-6983-48DB-B77C-C4C79FFFDB3E}"/>
              </a:ext>
            </a:extLst>
          </p:cNvPr>
          <p:cNvSpPr>
            <a:spLocks noChangeAspect="1"/>
          </p:cNvSpPr>
          <p:nvPr/>
        </p:nvSpPr>
        <p:spPr>
          <a:xfrm>
            <a:off x="5393583" y="2169528"/>
            <a:ext cx="3087687" cy="3089275"/>
          </a:xfrm>
          <a:prstGeom prst="ellipse">
            <a:avLst/>
          </a:prstGeom>
          <a:solidFill>
            <a:srgbClr val="FDCF8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14" name="Picture 1">
            <a:extLst>
              <a:ext uri="{FF2B5EF4-FFF2-40B4-BE49-F238E27FC236}">
                <a16:creationId xmlns:a16="http://schemas.microsoft.com/office/drawing/2014/main" id="{C5826D22-8CDD-4008-B9B6-0D9E750EC37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282458" y="2590215"/>
            <a:ext cx="2760662"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5" name="Straight Connector 14">
            <a:extLst>
              <a:ext uri="{FF2B5EF4-FFF2-40B4-BE49-F238E27FC236}">
                <a16:creationId xmlns:a16="http://schemas.microsoft.com/office/drawing/2014/main" id="{F9EB5C8B-1DA1-43F8-B473-7E2957458C61}"/>
              </a:ext>
            </a:extLst>
          </p:cNvPr>
          <p:cNvCxnSpPr/>
          <p:nvPr/>
        </p:nvCxnSpPr>
        <p:spPr>
          <a:xfrm flipV="1">
            <a:off x="6793758" y="4036428"/>
            <a:ext cx="166687" cy="219075"/>
          </a:xfrm>
          <a:prstGeom prst="line">
            <a:avLst/>
          </a:prstGeom>
          <a:ln w="31750" cap="rnd">
            <a:solidFill>
              <a:srgbClr val="BF0929"/>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8FB625ED-0DCD-481F-9ADA-389AFF336F11}"/>
              </a:ext>
            </a:extLst>
          </p:cNvPr>
          <p:cNvCxnSpPr/>
          <p:nvPr/>
        </p:nvCxnSpPr>
        <p:spPr>
          <a:xfrm rot="16620000" flipV="1">
            <a:off x="6795345" y="4039603"/>
            <a:ext cx="165100" cy="215900"/>
          </a:xfrm>
          <a:prstGeom prst="line">
            <a:avLst/>
          </a:prstGeom>
          <a:ln w="31750" cap="rnd">
            <a:solidFill>
              <a:srgbClr val="BF0929"/>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88099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500"/>
                                        <p:tgtEl>
                                          <p:spTgt spid="14"/>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childTnLst>
                          </p:cTn>
                        </p:par>
                        <p:par>
                          <p:cTn id="20" fill="hold">
                            <p:stCondLst>
                              <p:cond delay="1000"/>
                            </p:stCondLst>
                            <p:childTnLst>
                              <p:par>
                                <p:cTn id="21" presetID="22" presetClass="entr" presetSubtype="8"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left)">
                                      <p:cBhvr>
                                        <p:cTn id="23" dur="500"/>
                                        <p:tgtEl>
                                          <p:spTgt spid="16"/>
                                        </p:tgtEl>
                                      </p:cBhvr>
                                    </p:animEffect>
                                  </p:childTnLst>
                                </p:cTn>
                              </p:par>
                            </p:childTnLst>
                          </p:cTn>
                        </p:par>
                        <p:par>
                          <p:cTn id="24" fill="hold">
                            <p:stCondLst>
                              <p:cond delay="1500"/>
                            </p:stCondLst>
                            <p:childTnLst>
                              <p:par>
                                <p:cTn id="25" presetID="22" presetClass="entr" presetSubtype="1"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wipe(up)">
                                      <p:cBhvr>
                                        <p:cTn id="27" dur="500"/>
                                        <p:tgtEl>
                                          <p:spTgt spid="1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12" grpId="0" animBg="1"/>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How Do We Harvest Our Food?</a:t>
            </a:r>
          </a:p>
        </p:txBody>
      </p:sp>
      <p:sp>
        <p:nvSpPr>
          <p:cNvPr id="12" name="Rectangle: Rounded Corners 11">
            <a:extLst>
              <a:ext uri="{FF2B5EF4-FFF2-40B4-BE49-F238E27FC236}">
                <a16:creationId xmlns:a16="http://schemas.microsoft.com/office/drawing/2014/main" id="{179A8624-5E6A-4493-B3EC-5F17E7EF9E2A}"/>
              </a:ext>
            </a:extLst>
          </p:cNvPr>
          <p:cNvSpPr/>
          <p:nvPr/>
        </p:nvSpPr>
        <p:spPr>
          <a:xfrm>
            <a:off x="746621" y="4304706"/>
            <a:ext cx="1786854" cy="1773647"/>
          </a:xfrm>
          <a:prstGeom prst="roundRect">
            <a:avLst/>
          </a:prstGeom>
          <a:solidFill>
            <a:srgbClr val="8CC63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eaLnBrk="1" hangingPunct="1">
              <a:lnSpc>
                <a:spcPct val="100000"/>
              </a:lnSpc>
              <a:spcBef>
                <a:spcPct val="0"/>
              </a:spcBef>
              <a:buFontTx/>
              <a:buNone/>
            </a:pPr>
            <a:r>
              <a:rPr lang="en-GB" altLang="en-US" dirty="0">
                <a:solidFill>
                  <a:schemeClr val="bg1"/>
                </a:solidFill>
              </a:rPr>
              <a:t>The seeds are planted and the food begins to grow. </a:t>
            </a:r>
          </a:p>
        </p:txBody>
      </p:sp>
      <p:sp>
        <p:nvSpPr>
          <p:cNvPr id="11" name="TextBox 10">
            <a:extLst>
              <a:ext uri="{FF2B5EF4-FFF2-40B4-BE49-F238E27FC236}">
                <a16:creationId xmlns:a16="http://schemas.microsoft.com/office/drawing/2014/main" id="{43BC5132-4CB0-4881-A70E-11F96E683F4F}"/>
              </a:ext>
            </a:extLst>
          </p:cNvPr>
          <p:cNvSpPr txBox="1"/>
          <p:nvPr/>
        </p:nvSpPr>
        <p:spPr>
          <a:xfrm>
            <a:off x="809538" y="1473201"/>
            <a:ext cx="7688510" cy="369332"/>
          </a:xfrm>
          <a:prstGeom prst="rect">
            <a:avLst/>
          </a:prstGeom>
          <a:noFill/>
        </p:spPr>
        <p:txBody>
          <a:bodyPr wrap="square">
            <a:spAutoFit/>
          </a:bodyPr>
          <a:lstStyle/>
          <a:p>
            <a:pPr algn="ctr" eaLnBrk="1" hangingPunct="1">
              <a:lnSpc>
                <a:spcPct val="100000"/>
              </a:lnSpc>
              <a:spcBef>
                <a:spcPct val="0"/>
              </a:spcBef>
              <a:buFontTx/>
              <a:buNone/>
            </a:pPr>
            <a:r>
              <a:rPr lang="en-GB" altLang="en-US" dirty="0">
                <a:solidFill>
                  <a:schemeClr val="tx1"/>
                </a:solidFill>
              </a:rPr>
              <a:t>Before we can harvest our food, we need it to grow.</a:t>
            </a:r>
          </a:p>
        </p:txBody>
      </p:sp>
      <p:sp>
        <p:nvSpPr>
          <p:cNvPr id="17" name="Rectangle: Rounded Corners 16">
            <a:extLst>
              <a:ext uri="{FF2B5EF4-FFF2-40B4-BE49-F238E27FC236}">
                <a16:creationId xmlns:a16="http://schemas.microsoft.com/office/drawing/2014/main" id="{315DEB52-888A-495D-B066-C84D7E596AB7}"/>
              </a:ext>
            </a:extLst>
          </p:cNvPr>
          <p:cNvSpPr/>
          <p:nvPr/>
        </p:nvSpPr>
        <p:spPr>
          <a:xfrm>
            <a:off x="2843867" y="4304706"/>
            <a:ext cx="2021747" cy="1773647"/>
          </a:xfrm>
          <a:prstGeom prst="roundRect">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eaLnBrk="1" hangingPunct="1">
              <a:lnSpc>
                <a:spcPct val="100000"/>
              </a:lnSpc>
              <a:spcBef>
                <a:spcPct val="0"/>
              </a:spcBef>
              <a:buFontTx/>
              <a:buNone/>
            </a:pPr>
            <a:r>
              <a:rPr lang="en-GB" altLang="en-US" dirty="0">
                <a:solidFill>
                  <a:schemeClr val="bg1"/>
                </a:solidFill>
              </a:rPr>
              <a:t>The plants grow bigger and if they have fruit, it starts to ripen.</a:t>
            </a:r>
          </a:p>
        </p:txBody>
      </p:sp>
      <p:sp>
        <p:nvSpPr>
          <p:cNvPr id="18" name="Rectangle: Rounded Corners 17">
            <a:extLst>
              <a:ext uri="{FF2B5EF4-FFF2-40B4-BE49-F238E27FC236}">
                <a16:creationId xmlns:a16="http://schemas.microsoft.com/office/drawing/2014/main" id="{0994358D-06D7-4D89-A748-366B92E29315}"/>
              </a:ext>
            </a:extLst>
          </p:cNvPr>
          <p:cNvSpPr/>
          <p:nvPr/>
        </p:nvSpPr>
        <p:spPr>
          <a:xfrm>
            <a:off x="5176006" y="4304706"/>
            <a:ext cx="3238151" cy="1773647"/>
          </a:xfrm>
          <a:prstGeom prst="roundRect">
            <a:avLst/>
          </a:prstGeom>
          <a:solidFill>
            <a:srgbClr val="8CC63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eaLnBrk="1" hangingPunct="1">
              <a:lnSpc>
                <a:spcPct val="100000"/>
              </a:lnSpc>
              <a:spcBef>
                <a:spcPct val="0"/>
              </a:spcBef>
              <a:buFontTx/>
              <a:buNone/>
            </a:pPr>
            <a:r>
              <a:rPr lang="en-GB" altLang="en-US" dirty="0">
                <a:solidFill>
                  <a:schemeClr val="bg1"/>
                </a:solidFill>
              </a:rPr>
              <a:t>When the plants are ready to be harvested, the farmer collects the grains, fruit and vegetables, ready for </a:t>
            </a:r>
            <a:br>
              <a:rPr lang="en-GB" altLang="en-US" dirty="0">
                <a:solidFill>
                  <a:schemeClr val="bg1"/>
                </a:solidFill>
              </a:rPr>
            </a:br>
            <a:r>
              <a:rPr lang="en-GB" altLang="en-US" dirty="0">
                <a:solidFill>
                  <a:schemeClr val="bg1"/>
                </a:solidFill>
              </a:rPr>
              <a:t>us to eat.  </a:t>
            </a:r>
          </a:p>
        </p:txBody>
      </p:sp>
      <p:pic>
        <p:nvPicPr>
          <p:cNvPr id="5" name="Picture 4">
            <a:extLst>
              <a:ext uri="{FF2B5EF4-FFF2-40B4-BE49-F238E27FC236}">
                <a16:creationId xmlns:a16="http://schemas.microsoft.com/office/drawing/2014/main" id="{A244D25B-6444-4070-BA25-22B6503FDA8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8822" y="2363183"/>
            <a:ext cx="1075599" cy="525770"/>
          </a:xfrm>
          <a:prstGeom prst="rect">
            <a:avLst/>
          </a:prstGeom>
        </p:spPr>
      </p:pic>
      <p:pic>
        <p:nvPicPr>
          <p:cNvPr id="10" name="Picture 9">
            <a:extLst>
              <a:ext uri="{FF2B5EF4-FFF2-40B4-BE49-F238E27FC236}">
                <a16:creationId xmlns:a16="http://schemas.microsoft.com/office/drawing/2014/main" id="{BADED8FC-B061-4D5C-8BFD-26121FD31E4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16354"/>
          <a:stretch/>
        </p:blipFill>
        <p:spPr>
          <a:xfrm>
            <a:off x="3126710" y="2395388"/>
            <a:ext cx="1359129" cy="1850360"/>
          </a:xfrm>
          <a:prstGeom prst="rect">
            <a:avLst/>
          </a:prstGeom>
        </p:spPr>
      </p:pic>
      <p:pic>
        <p:nvPicPr>
          <p:cNvPr id="27" name="Picture 26">
            <a:extLst>
              <a:ext uri="{FF2B5EF4-FFF2-40B4-BE49-F238E27FC236}">
                <a16:creationId xmlns:a16="http://schemas.microsoft.com/office/drawing/2014/main" id="{2C815D88-AFAE-452A-AB45-4C5580E91FE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7976388">
            <a:off x="168413" y="1266655"/>
            <a:ext cx="955077" cy="1514018"/>
          </a:xfrm>
          <a:prstGeom prst="rect">
            <a:avLst/>
          </a:prstGeom>
        </p:spPr>
      </p:pic>
      <p:grpSp>
        <p:nvGrpSpPr>
          <p:cNvPr id="31" name="Group 30">
            <a:extLst>
              <a:ext uri="{FF2B5EF4-FFF2-40B4-BE49-F238E27FC236}">
                <a16:creationId xmlns:a16="http://schemas.microsoft.com/office/drawing/2014/main" id="{CD5F6541-571B-48BB-9E63-294D8AF0917F}"/>
              </a:ext>
            </a:extLst>
          </p:cNvPr>
          <p:cNvGrpSpPr/>
          <p:nvPr/>
        </p:nvGrpSpPr>
        <p:grpSpPr>
          <a:xfrm>
            <a:off x="937950" y="3203779"/>
            <a:ext cx="1375546" cy="1048060"/>
            <a:chOff x="809538" y="3131631"/>
            <a:chExt cx="1375546" cy="1048060"/>
          </a:xfrm>
        </p:grpSpPr>
        <p:pic>
          <p:nvPicPr>
            <p:cNvPr id="28" name="Picture 27">
              <a:extLst>
                <a:ext uri="{FF2B5EF4-FFF2-40B4-BE49-F238E27FC236}">
                  <a16:creationId xmlns:a16="http://schemas.microsoft.com/office/drawing/2014/main" id="{CA72FF9B-B1D1-47D0-AB02-A75ABBF46A27}"/>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34568" r="61645" b="18055"/>
            <a:stretch/>
          </p:blipFill>
          <p:spPr>
            <a:xfrm>
              <a:off x="809538" y="3131631"/>
              <a:ext cx="521284" cy="1048060"/>
            </a:xfrm>
            <a:prstGeom prst="rect">
              <a:avLst/>
            </a:prstGeom>
          </p:spPr>
        </p:pic>
        <p:pic>
          <p:nvPicPr>
            <p:cNvPr id="29" name="Picture 28">
              <a:extLst>
                <a:ext uri="{FF2B5EF4-FFF2-40B4-BE49-F238E27FC236}">
                  <a16:creationId xmlns:a16="http://schemas.microsoft.com/office/drawing/2014/main" id="{D7C048EB-8354-4DCB-BC5F-DE7206378039}"/>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34568" r="61645" b="18055"/>
            <a:stretch/>
          </p:blipFill>
          <p:spPr>
            <a:xfrm>
              <a:off x="1233231" y="3131631"/>
              <a:ext cx="521284" cy="1048060"/>
            </a:xfrm>
            <a:prstGeom prst="rect">
              <a:avLst/>
            </a:prstGeom>
          </p:spPr>
        </p:pic>
        <p:pic>
          <p:nvPicPr>
            <p:cNvPr id="30" name="Picture 29">
              <a:extLst>
                <a:ext uri="{FF2B5EF4-FFF2-40B4-BE49-F238E27FC236}">
                  <a16:creationId xmlns:a16="http://schemas.microsoft.com/office/drawing/2014/main" id="{56700635-08DD-432D-A92A-C6888B75A62A}"/>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34568" r="61645" b="18055"/>
            <a:stretch/>
          </p:blipFill>
          <p:spPr>
            <a:xfrm flipH="1">
              <a:off x="1663800" y="3131631"/>
              <a:ext cx="521284" cy="1048060"/>
            </a:xfrm>
            <a:prstGeom prst="rect">
              <a:avLst/>
            </a:prstGeom>
          </p:spPr>
        </p:pic>
      </p:grpSp>
      <p:grpSp>
        <p:nvGrpSpPr>
          <p:cNvPr id="32" name="Group 31">
            <a:extLst>
              <a:ext uri="{FF2B5EF4-FFF2-40B4-BE49-F238E27FC236}">
                <a16:creationId xmlns:a16="http://schemas.microsoft.com/office/drawing/2014/main" id="{F3C4FF96-8047-4C64-8EDA-A3DB9F75178E}"/>
              </a:ext>
            </a:extLst>
          </p:cNvPr>
          <p:cNvGrpSpPr/>
          <p:nvPr/>
        </p:nvGrpSpPr>
        <p:grpSpPr>
          <a:xfrm>
            <a:off x="5058339" y="3203779"/>
            <a:ext cx="1375546" cy="1048060"/>
            <a:chOff x="809538" y="3131631"/>
            <a:chExt cx="1375546" cy="1048060"/>
          </a:xfrm>
        </p:grpSpPr>
        <p:pic>
          <p:nvPicPr>
            <p:cNvPr id="33" name="Picture 32">
              <a:extLst>
                <a:ext uri="{FF2B5EF4-FFF2-40B4-BE49-F238E27FC236}">
                  <a16:creationId xmlns:a16="http://schemas.microsoft.com/office/drawing/2014/main" id="{AC793B4E-7494-47BA-BE96-64732049C385}"/>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34568" r="61645" b="18055"/>
            <a:stretch/>
          </p:blipFill>
          <p:spPr>
            <a:xfrm>
              <a:off x="809538" y="3131631"/>
              <a:ext cx="521284" cy="1048060"/>
            </a:xfrm>
            <a:prstGeom prst="rect">
              <a:avLst/>
            </a:prstGeom>
          </p:spPr>
        </p:pic>
        <p:pic>
          <p:nvPicPr>
            <p:cNvPr id="34" name="Picture 33">
              <a:extLst>
                <a:ext uri="{FF2B5EF4-FFF2-40B4-BE49-F238E27FC236}">
                  <a16:creationId xmlns:a16="http://schemas.microsoft.com/office/drawing/2014/main" id="{47149B55-8D2E-4550-9B54-A3B35B0B52C7}"/>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34568" r="61645" b="18055"/>
            <a:stretch/>
          </p:blipFill>
          <p:spPr>
            <a:xfrm>
              <a:off x="1233231" y="3131631"/>
              <a:ext cx="521284" cy="1048060"/>
            </a:xfrm>
            <a:prstGeom prst="rect">
              <a:avLst/>
            </a:prstGeom>
          </p:spPr>
        </p:pic>
        <p:pic>
          <p:nvPicPr>
            <p:cNvPr id="35" name="Picture 34">
              <a:extLst>
                <a:ext uri="{FF2B5EF4-FFF2-40B4-BE49-F238E27FC236}">
                  <a16:creationId xmlns:a16="http://schemas.microsoft.com/office/drawing/2014/main" id="{5EF9B093-24BE-448A-A0B2-7FC7F8F61204}"/>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34568" r="61645" b="18055"/>
            <a:stretch/>
          </p:blipFill>
          <p:spPr>
            <a:xfrm flipH="1">
              <a:off x="1663800" y="3131631"/>
              <a:ext cx="521284" cy="1048060"/>
            </a:xfrm>
            <a:prstGeom prst="rect">
              <a:avLst/>
            </a:prstGeom>
          </p:spPr>
        </p:pic>
      </p:grpSp>
      <p:pic>
        <p:nvPicPr>
          <p:cNvPr id="38" name="Picture 37">
            <a:extLst>
              <a:ext uri="{FF2B5EF4-FFF2-40B4-BE49-F238E27FC236}">
                <a16:creationId xmlns:a16="http://schemas.microsoft.com/office/drawing/2014/main" id="{2BA500B4-823D-4949-8963-16B1E4ECFFB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08373" y="3021679"/>
            <a:ext cx="1905784" cy="1187822"/>
          </a:xfrm>
          <a:prstGeom prst="rect">
            <a:avLst/>
          </a:prstGeom>
        </p:spPr>
      </p:pic>
      <p:pic>
        <p:nvPicPr>
          <p:cNvPr id="20" name="Picture 19">
            <a:extLst>
              <a:ext uri="{FF2B5EF4-FFF2-40B4-BE49-F238E27FC236}">
                <a16:creationId xmlns:a16="http://schemas.microsoft.com/office/drawing/2014/main" id="{94F91E2A-6E4C-460C-AFFD-F8C993C9DECD}"/>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958511">
            <a:off x="5331665" y="2547105"/>
            <a:ext cx="656813" cy="1434817"/>
          </a:xfrm>
          <a:prstGeom prst="rect">
            <a:avLst/>
          </a:prstGeom>
        </p:spPr>
      </p:pic>
      <p:pic>
        <p:nvPicPr>
          <p:cNvPr id="43" name="Picture 42">
            <a:extLst>
              <a:ext uri="{FF2B5EF4-FFF2-40B4-BE49-F238E27FC236}">
                <a16:creationId xmlns:a16="http://schemas.microsoft.com/office/drawing/2014/main" id="{05CB431E-0415-4111-B8B6-96D8D092484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3237411">
            <a:off x="7453950" y="2711593"/>
            <a:ext cx="656813" cy="1434817"/>
          </a:xfrm>
          <a:prstGeom prst="rect">
            <a:avLst/>
          </a:prstGeom>
        </p:spPr>
      </p:pic>
      <p:pic>
        <p:nvPicPr>
          <p:cNvPr id="44" name="Picture 43">
            <a:extLst>
              <a:ext uri="{FF2B5EF4-FFF2-40B4-BE49-F238E27FC236}">
                <a16:creationId xmlns:a16="http://schemas.microsoft.com/office/drawing/2014/main" id="{64B3D077-B79E-44C9-B12F-1409B234458A}"/>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19130286">
            <a:off x="6941283" y="2831041"/>
            <a:ext cx="656813" cy="1434817"/>
          </a:xfrm>
          <a:prstGeom prst="rect">
            <a:avLst/>
          </a:prstGeom>
        </p:spPr>
      </p:pic>
      <p:pic>
        <p:nvPicPr>
          <p:cNvPr id="40" name="Picture 39">
            <a:extLst>
              <a:ext uri="{FF2B5EF4-FFF2-40B4-BE49-F238E27FC236}">
                <a16:creationId xmlns:a16="http://schemas.microsoft.com/office/drawing/2014/main" id="{42AD960B-1B87-4086-9E3A-768DD6CAE65A}"/>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t="69075" b="-1"/>
          <a:stretch/>
        </p:blipFill>
        <p:spPr>
          <a:xfrm>
            <a:off x="6508373" y="3842158"/>
            <a:ext cx="1905784" cy="367342"/>
          </a:xfrm>
          <a:prstGeom prst="rect">
            <a:avLst/>
          </a:prstGeom>
        </p:spPr>
      </p:pic>
      <p:pic>
        <p:nvPicPr>
          <p:cNvPr id="42" name="Picture 41">
            <a:extLst>
              <a:ext uri="{FF2B5EF4-FFF2-40B4-BE49-F238E27FC236}">
                <a16:creationId xmlns:a16="http://schemas.microsoft.com/office/drawing/2014/main" id="{65B33526-69D7-4508-BC24-BE2DF6F064B4}"/>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t="41282" b="35781"/>
          <a:stretch/>
        </p:blipFill>
        <p:spPr>
          <a:xfrm>
            <a:off x="6508373" y="3512042"/>
            <a:ext cx="1905784" cy="272453"/>
          </a:xfrm>
          <a:prstGeom prst="rect">
            <a:avLst/>
          </a:prstGeom>
        </p:spPr>
      </p:pic>
    </p:spTree>
    <p:extLst>
      <p:ext uri="{BB962C8B-B14F-4D97-AF65-F5344CB8AC3E}">
        <p14:creationId xmlns:p14="http://schemas.microsoft.com/office/powerpoint/2010/main" val="1397246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fade">
                                      <p:cBhvr>
                                        <p:cTn id="14" dur="500"/>
                                        <p:tgtEl>
                                          <p:spTgt spid="27"/>
                                        </p:tgtEl>
                                      </p:cBhvr>
                                    </p:animEffect>
                                  </p:childTnLst>
                                </p:cTn>
                              </p:par>
                              <p:par>
                                <p:cTn id="15" presetID="32" presetClass="emph" presetSubtype="0" fill="hold" nodeType="withEffect">
                                  <p:stCondLst>
                                    <p:cond delay="0"/>
                                  </p:stCondLst>
                                  <p:childTnLst>
                                    <p:animRot by="120000">
                                      <p:cBhvr>
                                        <p:cTn id="16" dur="100" fill="hold">
                                          <p:stCondLst>
                                            <p:cond delay="0"/>
                                          </p:stCondLst>
                                        </p:cTn>
                                        <p:tgtEl>
                                          <p:spTgt spid="27"/>
                                        </p:tgtEl>
                                        <p:attrNameLst>
                                          <p:attrName>r</p:attrName>
                                        </p:attrNameLst>
                                      </p:cBhvr>
                                    </p:animRot>
                                    <p:animRot by="-240000">
                                      <p:cBhvr>
                                        <p:cTn id="17" dur="200" fill="hold">
                                          <p:stCondLst>
                                            <p:cond delay="200"/>
                                          </p:stCondLst>
                                        </p:cTn>
                                        <p:tgtEl>
                                          <p:spTgt spid="27"/>
                                        </p:tgtEl>
                                        <p:attrNameLst>
                                          <p:attrName>r</p:attrName>
                                        </p:attrNameLst>
                                      </p:cBhvr>
                                    </p:animRot>
                                    <p:animRot by="240000">
                                      <p:cBhvr>
                                        <p:cTn id="18" dur="200" fill="hold">
                                          <p:stCondLst>
                                            <p:cond delay="400"/>
                                          </p:stCondLst>
                                        </p:cTn>
                                        <p:tgtEl>
                                          <p:spTgt spid="27"/>
                                        </p:tgtEl>
                                        <p:attrNameLst>
                                          <p:attrName>r</p:attrName>
                                        </p:attrNameLst>
                                      </p:cBhvr>
                                    </p:animRot>
                                    <p:animRot by="-240000">
                                      <p:cBhvr>
                                        <p:cTn id="19" dur="200" fill="hold">
                                          <p:stCondLst>
                                            <p:cond delay="600"/>
                                          </p:stCondLst>
                                        </p:cTn>
                                        <p:tgtEl>
                                          <p:spTgt spid="27"/>
                                        </p:tgtEl>
                                        <p:attrNameLst>
                                          <p:attrName>r</p:attrName>
                                        </p:attrNameLst>
                                      </p:cBhvr>
                                    </p:animRot>
                                    <p:animRot by="120000">
                                      <p:cBhvr>
                                        <p:cTn id="20" dur="200" fill="hold">
                                          <p:stCondLst>
                                            <p:cond delay="800"/>
                                          </p:stCondLst>
                                        </p:cTn>
                                        <p:tgtEl>
                                          <p:spTgt spid="27"/>
                                        </p:tgtEl>
                                        <p:attrNameLst>
                                          <p:attrName>r</p:attrName>
                                        </p:attrNameLst>
                                      </p:cBhvr>
                                    </p:animRot>
                                  </p:childTnLst>
                                </p:cTn>
                              </p:par>
                            </p:childTnLst>
                          </p:cTn>
                        </p:par>
                        <p:par>
                          <p:cTn id="21" fill="hold">
                            <p:stCondLst>
                              <p:cond delay="1500"/>
                            </p:stCondLst>
                            <p:childTnLst>
                              <p:par>
                                <p:cTn id="22" presetID="10" presetClass="entr" presetSubtype="0"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500"/>
                                        <p:tgtEl>
                                          <p:spTgt spid="5"/>
                                        </p:tgtEl>
                                      </p:cBhvr>
                                    </p:animEffect>
                                  </p:childTnLst>
                                </p:cTn>
                              </p:par>
                              <p:par>
                                <p:cTn id="25" presetID="6" presetClass="emph" presetSubtype="0" fill="hold" nodeType="withEffect">
                                  <p:stCondLst>
                                    <p:cond delay="0"/>
                                  </p:stCondLst>
                                  <p:childTnLst>
                                    <p:animScale>
                                      <p:cBhvr>
                                        <p:cTn id="26" dur="2000" fill="hold"/>
                                        <p:tgtEl>
                                          <p:spTgt spid="5"/>
                                        </p:tgtEl>
                                      </p:cBhvr>
                                      <p:by x="25000" y="25000"/>
                                    </p:animScale>
                                  </p:childTnLst>
                                </p:cTn>
                              </p:par>
                              <p:par>
                                <p:cTn id="27" presetID="42" presetClass="path" presetSubtype="0" accel="50000" decel="50000" fill="hold" nodeType="withEffect">
                                  <p:stCondLst>
                                    <p:cond delay="0"/>
                                  </p:stCondLst>
                                  <p:childTnLst>
                                    <p:animMotion origin="layout" path="M -2.77778E-6 -3.7037E-7 L 0.00035 0.16898 " pathEditMode="relative" rAng="0" ptsTypes="AA">
                                      <p:cBhvr>
                                        <p:cTn id="28" dur="2000" fill="hold"/>
                                        <p:tgtEl>
                                          <p:spTgt spid="5"/>
                                        </p:tgtEl>
                                        <p:attrNameLst>
                                          <p:attrName>ppt_x</p:attrName>
                                          <p:attrName>ppt_y</p:attrName>
                                        </p:attrNameLst>
                                      </p:cBhvr>
                                      <p:rCtr x="17" y="8449"/>
                                    </p:animMotion>
                                  </p:childTnLst>
                                </p:cTn>
                              </p:par>
                            </p:childTnLst>
                          </p:cTn>
                        </p:par>
                        <p:par>
                          <p:cTn id="29" fill="hold">
                            <p:stCondLst>
                              <p:cond delay="3500"/>
                            </p:stCondLst>
                            <p:childTnLst>
                              <p:par>
                                <p:cTn id="30" presetID="10" presetClass="exit" presetSubtype="0" fill="hold" nodeType="afterEffect">
                                  <p:stCondLst>
                                    <p:cond delay="0"/>
                                  </p:stCondLst>
                                  <p:childTnLst>
                                    <p:animEffect transition="out" filter="fade">
                                      <p:cBhvr>
                                        <p:cTn id="31" dur="500"/>
                                        <p:tgtEl>
                                          <p:spTgt spid="27"/>
                                        </p:tgtEl>
                                      </p:cBhvr>
                                    </p:animEffect>
                                    <p:set>
                                      <p:cBhvr>
                                        <p:cTn id="32" dur="1" fill="hold">
                                          <p:stCondLst>
                                            <p:cond delay="499"/>
                                          </p:stCondLst>
                                        </p:cTn>
                                        <p:tgtEl>
                                          <p:spTgt spid="27"/>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500"/>
                                        <p:tgtEl>
                                          <p:spTgt spid="10"/>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500"/>
                                        <p:tgtEl>
                                          <p:spTgt spid="17"/>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32"/>
                                        </p:tgtEl>
                                        <p:attrNameLst>
                                          <p:attrName>style.visibility</p:attrName>
                                        </p:attrNameLst>
                                      </p:cBhvr>
                                      <p:to>
                                        <p:strVal val="visible"/>
                                      </p:to>
                                    </p:set>
                                    <p:animEffect transition="in" filter="fade">
                                      <p:cBhvr>
                                        <p:cTn id="45" dur="500"/>
                                        <p:tgtEl>
                                          <p:spTgt spid="32"/>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8"/>
                                        </p:tgtEl>
                                        <p:attrNameLst>
                                          <p:attrName>style.visibility</p:attrName>
                                        </p:attrNameLst>
                                      </p:cBhvr>
                                      <p:to>
                                        <p:strVal val="visible"/>
                                      </p:to>
                                    </p:set>
                                    <p:animEffect transition="in" filter="fade">
                                      <p:cBhvr>
                                        <p:cTn id="48" dur="500"/>
                                        <p:tgtEl>
                                          <p:spTgt spid="18"/>
                                        </p:tgtEl>
                                      </p:cBhvr>
                                    </p:animEffect>
                                  </p:childTnLst>
                                </p:cTn>
                              </p:par>
                            </p:childTnLst>
                          </p:cTn>
                        </p:par>
                        <p:par>
                          <p:cTn id="49" fill="hold">
                            <p:stCondLst>
                              <p:cond delay="500"/>
                            </p:stCondLst>
                            <p:childTnLst>
                              <p:par>
                                <p:cTn id="50" presetID="10" presetClass="entr" presetSubtype="0" fill="hold" nodeType="afterEffect">
                                  <p:stCondLst>
                                    <p:cond delay="0"/>
                                  </p:stCondLst>
                                  <p:childTnLst>
                                    <p:set>
                                      <p:cBhvr>
                                        <p:cTn id="51" dur="1" fill="hold">
                                          <p:stCondLst>
                                            <p:cond delay="0"/>
                                          </p:stCondLst>
                                        </p:cTn>
                                        <p:tgtEl>
                                          <p:spTgt spid="40"/>
                                        </p:tgtEl>
                                        <p:attrNameLst>
                                          <p:attrName>style.visibility</p:attrName>
                                        </p:attrNameLst>
                                      </p:cBhvr>
                                      <p:to>
                                        <p:strVal val="visible"/>
                                      </p:to>
                                    </p:set>
                                    <p:animEffect transition="in" filter="fade">
                                      <p:cBhvr>
                                        <p:cTn id="52" dur="500"/>
                                        <p:tgtEl>
                                          <p:spTgt spid="40"/>
                                        </p:tgtEl>
                                      </p:cBhvr>
                                    </p:animEffect>
                                  </p:childTnLst>
                                </p:cTn>
                              </p:par>
                              <p:par>
                                <p:cTn id="53" presetID="10" presetClass="entr" presetSubtype="0" fill="hold"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500"/>
                                        <p:tgtEl>
                                          <p:spTgt spid="20"/>
                                        </p:tgtEl>
                                      </p:cBhvr>
                                    </p:animEffect>
                                  </p:childTnLst>
                                </p:cTn>
                              </p:par>
                              <p:par>
                                <p:cTn id="56" presetID="10" presetClass="entr" presetSubtype="0" fill="hold" nodeType="withEffect">
                                  <p:stCondLst>
                                    <p:cond delay="0"/>
                                  </p:stCondLst>
                                  <p:childTnLst>
                                    <p:set>
                                      <p:cBhvr>
                                        <p:cTn id="57" dur="1" fill="hold">
                                          <p:stCondLst>
                                            <p:cond delay="0"/>
                                          </p:stCondLst>
                                        </p:cTn>
                                        <p:tgtEl>
                                          <p:spTgt spid="42"/>
                                        </p:tgtEl>
                                        <p:attrNameLst>
                                          <p:attrName>style.visibility</p:attrName>
                                        </p:attrNameLst>
                                      </p:cBhvr>
                                      <p:to>
                                        <p:strVal val="visible"/>
                                      </p:to>
                                    </p:set>
                                    <p:animEffect transition="in" filter="fade">
                                      <p:cBhvr>
                                        <p:cTn id="58" dur="500"/>
                                        <p:tgtEl>
                                          <p:spTgt spid="42"/>
                                        </p:tgtEl>
                                      </p:cBhvr>
                                    </p:animEffect>
                                  </p:childTnLst>
                                </p:cTn>
                              </p:par>
                              <p:par>
                                <p:cTn id="59" presetID="10" presetClass="entr" presetSubtype="0" fill="hold" nodeType="withEffect">
                                  <p:stCondLst>
                                    <p:cond delay="0"/>
                                  </p:stCondLst>
                                  <p:childTnLst>
                                    <p:set>
                                      <p:cBhvr>
                                        <p:cTn id="60" dur="1" fill="hold">
                                          <p:stCondLst>
                                            <p:cond delay="0"/>
                                          </p:stCondLst>
                                        </p:cTn>
                                        <p:tgtEl>
                                          <p:spTgt spid="38"/>
                                        </p:tgtEl>
                                        <p:attrNameLst>
                                          <p:attrName>style.visibility</p:attrName>
                                        </p:attrNameLst>
                                      </p:cBhvr>
                                      <p:to>
                                        <p:strVal val="visible"/>
                                      </p:to>
                                    </p:set>
                                    <p:animEffect transition="in" filter="fade">
                                      <p:cBhvr>
                                        <p:cTn id="61" dur="500"/>
                                        <p:tgtEl>
                                          <p:spTgt spid="38"/>
                                        </p:tgtEl>
                                      </p:cBhvr>
                                    </p:animEffect>
                                  </p:childTnLst>
                                </p:cTn>
                              </p:par>
                              <p:par>
                                <p:cTn id="62" presetID="10" presetClass="entr" presetSubtype="0" fill="hold" nodeType="withEffect">
                                  <p:stCondLst>
                                    <p:cond delay="0"/>
                                  </p:stCondLst>
                                  <p:childTnLst>
                                    <p:set>
                                      <p:cBhvr>
                                        <p:cTn id="63" dur="1" fill="hold">
                                          <p:stCondLst>
                                            <p:cond delay="0"/>
                                          </p:stCondLst>
                                        </p:cTn>
                                        <p:tgtEl>
                                          <p:spTgt spid="44"/>
                                        </p:tgtEl>
                                        <p:attrNameLst>
                                          <p:attrName>style.visibility</p:attrName>
                                        </p:attrNameLst>
                                      </p:cBhvr>
                                      <p:to>
                                        <p:strVal val="visible"/>
                                      </p:to>
                                    </p:set>
                                    <p:animEffect transition="in" filter="fade">
                                      <p:cBhvr>
                                        <p:cTn id="64" dur="500"/>
                                        <p:tgtEl>
                                          <p:spTgt spid="44"/>
                                        </p:tgtEl>
                                      </p:cBhvr>
                                    </p:animEffect>
                                  </p:childTnLst>
                                </p:cTn>
                              </p:par>
                              <p:par>
                                <p:cTn id="65" presetID="10" presetClass="entr" presetSubtype="0" fill="hold" nodeType="withEffect">
                                  <p:stCondLst>
                                    <p:cond delay="0"/>
                                  </p:stCondLst>
                                  <p:childTnLst>
                                    <p:set>
                                      <p:cBhvr>
                                        <p:cTn id="66" dur="1" fill="hold">
                                          <p:stCondLst>
                                            <p:cond delay="0"/>
                                          </p:stCondLst>
                                        </p:cTn>
                                        <p:tgtEl>
                                          <p:spTgt spid="43"/>
                                        </p:tgtEl>
                                        <p:attrNameLst>
                                          <p:attrName>style.visibility</p:attrName>
                                        </p:attrNameLst>
                                      </p:cBhvr>
                                      <p:to>
                                        <p:strVal val="visible"/>
                                      </p:to>
                                    </p:set>
                                    <p:animEffect transition="in" filter="fade">
                                      <p:cBhvr>
                                        <p:cTn id="67" dur="500"/>
                                        <p:tgtEl>
                                          <p:spTgt spid="43"/>
                                        </p:tgtEl>
                                      </p:cBhvr>
                                    </p:animEffect>
                                  </p:childTnLst>
                                </p:cTn>
                              </p:par>
                            </p:childTnLst>
                          </p:cTn>
                        </p:par>
                        <p:par>
                          <p:cTn id="68" fill="hold">
                            <p:stCondLst>
                              <p:cond delay="1000"/>
                            </p:stCondLst>
                            <p:childTnLst>
                              <p:par>
                                <p:cTn id="69" presetID="0" presetClass="path" presetSubtype="0" accel="50000" decel="50000" fill="hold" nodeType="afterEffect">
                                  <p:stCondLst>
                                    <p:cond delay="0"/>
                                  </p:stCondLst>
                                  <p:childTnLst>
                                    <p:animMotion origin="layout" path="M 0.00903 -0.02246 L 0.00903 -0.02246 C 0.00868 -0.02662 0.00851 -0.03079 0.00816 -0.03496 C 0.00782 -0.03774 0.0073 -0.04074 0.0073 -0.04375 C 0.0073 -0.07315 0.00764 -0.10255 0.00816 -0.13218 C 0.00816 -0.13403 0.00921 -0.14607 0.01007 -0.14954 C 0.01042 -0.15139 0.01146 -0.15278 0.01181 -0.15463 C 0.01233 -0.15625 0.0125 -0.15787 0.01285 -0.15949 C 0.01355 -0.16274 0.01389 -0.16459 0.01563 -0.16713 C 0.01771 -0.17014 0.01962 -0.17338 0.02223 -0.1757 C 0.02309 -0.17662 0.02414 -0.17732 0.025 -0.17824 C 0.03004 -0.18496 0.02518 -0.18218 0.03056 -0.18449 C 0.03125 -0.18565 0.0316 -0.18727 0.03247 -0.1882 C 0.03316 -0.18912 0.03438 -0.18912 0.03525 -0.18959 C 0.03681 -0.19028 0.03837 -0.19144 0.03993 -0.1919 C 0.04966 -0.19607 0.05087 -0.19468 0.0632 -0.19561 C 0.07049 -0.19537 0.07761 -0.19537 0.08473 -0.19445 C 0.08733 -0.19422 0.08976 -0.19283 0.09219 -0.1919 C 0.10087 -0.18912 0.09028 -0.19283 0.10157 -0.1882 C 0.10278 -0.18774 0.104 -0.1875 0.10539 -0.18704 C 0.11667 -0.1794 0.10261 -0.18912 0.11181 -0.18195 C 0.11806 -0.17732 0.1132 -0.18195 0.12032 -0.1757 C 0.13091 -0.16644 0.11667 -0.17824 0.12778 -0.16713 C 0.13039 -0.16436 0.13334 -0.16204 0.13611 -0.15949 C 0.13837 -0.15764 0.14063 -0.15556 0.14271 -0.15324 C 0.14549 -0.15047 0.14861 -0.14792 0.15105 -0.14468 C 0.15226 -0.14306 0.15365 -0.14144 0.15486 -0.13959 C 0.15556 -0.13843 0.15608 -0.13704 0.15677 -0.13588 C 0.15764 -0.13426 0.15851 -0.13241 0.15955 -0.13102 C 0.16042 -0.12963 0.16146 -0.12848 0.16233 -0.12709 C 0.16372 -0.12477 0.16511 -0.12107 0.16598 -0.11852 C 0.16667 -0.11644 0.16719 -0.11436 0.16789 -0.11227 C 0.1691 -0.1088 0.17049 -0.10556 0.17171 -0.10232 C 0.17396 -0.09584 0.17275 -0.09885 0.17535 -0.09352 C 0.1757 -0.0919 0.1757 -0.09005 0.17639 -0.08843 C 0.17813 -0.08449 0.18091 -0.08125 0.18282 -0.07732 L 0.18473 -0.07362 C 0.18646 -0.06436 0.18455 -0.07269 0.1875 -0.06366 C 0.18785 -0.0625 0.18802 -0.06112 0.18855 -0.05996 C 0.18924 -0.05764 0.19046 -0.05579 0.19132 -0.05371 C 0.19167 -0.05255 0.19184 -0.05116 0.19219 -0.04977 C 0.19566 -0.04098 0.19271 -0.05209 0.19601 -0.04121 C 0.19671 -0.03866 0.19705 -0.03612 0.19775 -0.0338 C 0.2033 -0.01528 0.19636 -0.0382 0.20157 -0.02246 C 0.20452 -0.01343 0.20191 -0.01922 0.20521 -0.0125 C 0.20677 -0.00649 0.20625 -0.00996 0.20625 -0.00116 L 0.20625 -0.00116 " pathEditMode="relative" ptsTypes="AAAAAAAAAAAAAAAAAAAAAAAAAAAAAAAAAAAAAAAAAAAAAAA">
                                      <p:cBhvr>
                                        <p:cTn id="70" dur="3000" fill="hold"/>
                                        <p:tgtEl>
                                          <p:spTgt spid="20"/>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7" grpId="0" animBg="1"/>
      <p:bldP spid="1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54AF1130-B72F-4B21-BC8F-517959AF9A1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27775"/>
          <a:stretch/>
        </p:blipFill>
        <p:spPr>
          <a:xfrm>
            <a:off x="4885802" y="4716007"/>
            <a:ext cx="2882756" cy="1388042"/>
          </a:xfrm>
          <a:prstGeom prst="roundRect">
            <a:avLst/>
          </a:prstGeom>
          <a:ln w="76200">
            <a:solidFill>
              <a:srgbClr val="FEEA8A"/>
            </a:solidFill>
          </a:ln>
        </p:spPr>
      </p:pic>
      <p:sp>
        <p:nvSpPr>
          <p:cNvPr id="21" name="Title 20"/>
          <p:cNvSpPr>
            <a:spLocks noGrp="1"/>
          </p:cNvSpPr>
          <p:nvPr>
            <p:ph type="title"/>
          </p:nvPr>
        </p:nvSpPr>
        <p:spPr/>
        <p:txBody>
          <a:bodyPr/>
          <a:lstStyle/>
          <a:p>
            <a:r>
              <a:rPr lang="en-GB" sz="3600" dirty="0">
                <a:latin typeface="+mn-lt"/>
              </a:rPr>
              <a:t>How Do We Harvest Our Food?</a:t>
            </a:r>
          </a:p>
        </p:txBody>
      </p:sp>
      <p:sp>
        <p:nvSpPr>
          <p:cNvPr id="11" name="TextBox 10">
            <a:extLst>
              <a:ext uri="{FF2B5EF4-FFF2-40B4-BE49-F238E27FC236}">
                <a16:creationId xmlns:a16="http://schemas.microsoft.com/office/drawing/2014/main" id="{43BC5132-4CB0-4881-A70E-11F96E683F4F}"/>
              </a:ext>
            </a:extLst>
          </p:cNvPr>
          <p:cNvSpPr txBox="1"/>
          <p:nvPr/>
        </p:nvSpPr>
        <p:spPr>
          <a:xfrm>
            <a:off x="809538" y="1473201"/>
            <a:ext cx="7688510" cy="1200329"/>
          </a:xfrm>
          <a:prstGeom prst="rect">
            <a:avLst/>
          </a:prstGeom>
          <a:noFill/>
        </p:spPr>
        <p:txBody>
          <a:bodyPr wrap="square">
            <a:spAutoFit/>
          </a:bodyPr>
          <a:lstStyle/>
          <a:p>
            <a:pPr eaLnBrk="1" hangingPunct="1">
              <a:lnSpc>
                <a:spcPct val="100000"/>
              </a:lnSpc>
              <a:spcBef>
                <a:spcPct val="0"/>
              </a:spcBef>
              <a:buFontTx/>
              <a:buNone/>
            </a:pPr>
            <a:r>
              <a:rPr lang="en-GB" altLang="en-US" b="1" dirty="0">
                <a:solidFill>
                  <a:schemeClr val="tx1"/>
                </a:solidFill>
              </a:rPr>
              <a:t>Machinery</a:t>
            </a:r>
          </a:p>
          <a:p>
            <a:pPr eaLnBrk="1" hangingPunct="1">
              <a:lnSpc>
                <a:spcPct val="100000"/>
              </a:lnSpc>
              <a:spcBef>
                <a:spcPct val="0"/>
              </a:spcBef>
              <a:buFontTx/>
              <a:buNone/>
            </a:pPr>
            <a:r>
              <a:rPr lang="en-GB" altLang="en-US" dirty="0">
                <a:solidFill>
                  <a:schemeClr val="tx1"/>
                </a:solidFill>
              </a:rPr>
              <a:t>Farmers use machinery to harvest some of their crops. The machines are big and able to harvest the grains, fruits or vegetables much quicker than by hand. </a:t>
            </a:r>
          </a:p>
        </p:txBody>
      </p:sp>
      <p:sp>
        <p:nvSpPr>
          <p:cNvPr id="17" name="Rectangle: Rounded Corners 16">
            <a:extLst>
              <a:ext uri="{FF2B5EF4-FFF2-40B4-BE49-F238E27FC236}">
                <a16:creationId xmlns:a16="http://schemas.microsoft.com/office/drawing/2014/main" id="{315DEB52-888A-495D-B066-C84D7E596AB7}"/>
              </a:ext>
            </a:extLst>
          </p:cNvPr>
          <p:cNvSpPr/>
          <p:nvPr/>
        </p:nvSpPr>
        <p:spPr>
          <a:xfrm>
            <a:off x="2524302" y="2679328"/>
            <a:ext cx="3871245" cy="854246"/>
          </a:xfrm>
          <a:prstGeom prst="roundRect">
            <a:avLst/>
          </a:prstGeom>
          <a:solidFill>
            <a:srgbClr val="8CC63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eaLnBrk="1" hangingPunct="1">
              <a:lnSpc>
                <a:spcPct val="100000"/>
              </a:lnSpc>
              <a:spcBef>
                <a:spcPct val="0"/>
              </a:spcBef>
              <a:buFontTx/>
              <a:buNone/>
            </a:pPr>
            <a:r>
              <a:rPr lang="en-GB" altLang="en-US" dirty="0">
                <a:solidFill>
                  <a:schemeClr val="bg1"/>
                </a:solidFill>
              </a:rPr>
              <a:t>This wheat is being harvested using a combine harvester. </a:t>
            </a:r>
          </a:p>
        </p:txBody>
      </p:sp>
      <p:pic>
        <p:nvPicPr>
          <p:cNvPr id="3" name="Picture 2">
            <a:extLst>
              <a:ext uri="{FF2B5EF4-FFF2-40B4-BE49-F238E27FC236}">
                <a16:creationId xmlns:a16="http://schemas.microsoft.com/office/drawing/2014/main" id="{6CFE0D7B-1207-4164-B08D-D9BF0AFCB67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2277" b="23366"/>
          <a:stretch/>
        </p:blipFill>
        <p:spPr>
          <a:xfrm>
            <a:off x="3653977" y="2504857"/>
            <a:ext cx="4908909" cy="2496676"/>
          </a:xfrm>
          <a:prstGeom prst="rect">
            <a:avLst/>
          </a:prstGeom>
        </p:spPr>
      </p:pic>
      <p:pic>
        <p:nvPicPr>
          <p:cNvPr id="8" name="Picture 7">
            <a:extLst>
              <a:ext uri="{FF2B5EF4-FFF2-40B4-BE49-F238E27FC236}">
                <a16:creationId xmlns:a16="http://schemas.microsoft.com/office/drawing/2014/main" id="{0FDBED4A-B0E7-4170-9AB2-083290671D58}"/>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0620" r="18674"/>
          <a:stretch/>
        </p:blipFill>
        <p:spPr>
          <a:xfrm>
            <a:off x="581114" y="3493333"/>
            <a:ext cx="2315910" cy="2183593"/>
          </a:xfrm>
          <a:prstGeom prst="ellipse">
            <a:avLst/>
          </a:prstGeom>
          <a:ln w="57150">
            <a:solidFill>
              <a:srgbClr val="11743A"/>
            </a:solidFill>
          </a:ln>
        </p:spPr>
      </p:pic>
      <p:sp>
        <p:nvSpPr>
          <p:cNvPr id="18" name="Rectangle: Rounded Corners 17">
            <a:extLst>
              <a:ext uri="{FF2B5EF4-FFF2-40B4-BE49-F238E27FC236}">
                <a16:creationId xmlns:a16="http://schemas.microsoft.com/office/drawing/2014/main" id="{0994358D-06D7-4D89-A748-366B92E29315}"/>
              </a:ext>
            </a:extLst>
          </p:cNvPr>
          <p:cNvSpPr/>
          <p:nvPr/>
        </p:nvSpPr>
        <p:spPr>
          <a:xfrm>
            <a:off x="620220" y="5249803"/>
            <a:ext cx="3238151" cy="854246"/>
          </a:xfrm>
          <a:prstGeom prst="roundRect">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eaLnBrk="1" hangingPunct="1">
              <a:lnSpc>
                <a:spcPct val="100000"/>
              </a:lnSpc>
              <a:spcBef>
                <a:spcPct val="0"/>
              </a:spcBef>
              <a:buFontTx/>
              <a:buNone/>
            </a:pPr>
            <a:r>
              <a:rPr lang="en-GB" altLang="en-US" dirty="0">
                <a:solidFill>
                  <a:schemeClr val="bg1"/>
                </a:solidFill>
              </a:rPr>
              <a:t>This machine is carefully harvesting grapes.</a:t>
            </a:r>
          </a:p>
        </p:txBody>
      </p:sp>
      <p:pic>
        <p:nvPicPr>
          <p:cNvPr id="15" name="Picture 14">
            <a:extLst>
              <a:ext uri="{FF2B5EF4-FFF2-40B4-BE49-F238E27FC236}">
                <a16:creationId xmlns:a16="http://schemas.microsoft.com/office/drawing/2014/main" id="{3725FDB2-6501-4A10-B0A7-A755C4E4BC0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9602953">
            <a:off x="2558709" y="4454297"/>
            <a:ext cx="928414" cy="1044209"/>
          </a:xfrm>
          <a:prstGeom prst="rect">
            <a:avLst/>
          </a:prstGeom>
        </p:spPr>
      </p:pic>
    </p:spTree>
    <p:extLst>
      <p:ext uri="{BB962C8B-B14F-4D97-AF65-F5344CB8AC3E}">
        <p14:creationId xmlns:p14="http://schemas.microsoft.com/office/powerpoint/2010/main" val="4276851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right)">
                                      <p:cBhvr>
                                        <p:cTn id="11" dur="500"/>
                                        <p:tgtEl>
                                          <p:spTgt spid="17"/>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up)">
                                      <p:cBhvr>
                                        <p:cTn id="15" dur="500"/>
                                        <p:tgtEl>
                                          <p:spTgt spid="1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childTnLst>
                          </p:cTn>
                        </p:par>
                        <p:par>
                          <p:cTn id="21" fill="hold">
                            <p:stCondLst>
                              <p:cond delay="500"/>
                            </p:stCondLst>
                            <p:childTnLst>
                              <p:par>
                                <p:cTn id="22" presetID="22" presetClass="entr" presetSubtype="4" fill="hold"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down)">
                                      <p:cBhvr>
                                        <p:cTn id="24" dur="500"/>
                                        <p:tgtEl>
                                          <p:spTgt spid="8"/>
                                        </p:tgtEl>
                                      </p:cBhvr>
                                    </p:animEffect>
                                  </p:childTnLst>
                                </p:cTn>
                              </p:par>
                            </p:childTnLst>
                          </p:cTn>
                        </p:par>
                        <p:par>
                          <p:cTn id="25" fill="hold">
                            <p:stCondLst>
                              <p:cond delay="1000"/>
                            </p:stCondLst>
                            <p:childTnLst>
                              <p:par>
                                <p:cTn id="26" presetID="10" presetClass="entr" presetSubtype="0" fill="hold"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childTnLst>
                                </p:cTn>
                              </p:par>
                              <p:par>
                                <p:cTn id="29" presetID="32" presetClass="emph" presetSubtype="0" fill="hold" nodeType="withEffect">
                                  <p:stCondLst>
                                    <p:cond delay="0"/>
                                  </p:stCondLst>
                                  <p:childTnLst>
                                    <p:animRot by="120000">
                                      <p:cBhvr>
                                        <p:cTn id="30" dur="100" fill="hold">
                                          <p:stCondLst>
                                            <p:cond delay="0"/>
                                          </p:stCondLst>
                                        </p:cTn>
                                        <p:tgtEl>
                                          <p:spTgt spid="15"/>
                                        </p:tgtEl>
                                        <p:attrNameLst>
                                          <p:attrName>r</p:attrName>
                                        </p:attrNameLst>
                                      </p:cBhvr>
                                    </p:animRot>
                                    <p:animRot by="-240000">
                                      <p:cBhvr>
                                        <p:cTn id="31" dur="200" fill="hold">
                                          <p:stCondLst>
                                            <p:cond delay="200"/>
                                          </p:stCondLst>
                                        </p:cTn>
                                        <p:tgtEl>
                                          <p:spTgt spid="15"/>
                                        </p:tgtEl>
                                        <p:attrNameLst>
                                          <p:attrName>r</p:attrName>
                                        </p:attrNameLst>
                                      </p:cBhvr>
                                    </p:animRot>
                                    <p:animRot by="240000">
                                      <p:cBhvr>
                                        <p:cTn id="32" dur="200" fill="hold">
                                          <p:stCondLst>
                                            <p:cond delay="400"/>
                                          </p:stCondLst>
                                        </p:cTn>
                                        <p:tgtEl>
                                          <p:spTgt spid="15"/>
                                        </p:tgtEl>
                                        <p:attrNameLst>
                                          <p:attrName>r</p:attrName>
                                        </p:attrNameLst>
                                      </p:cBhvr>
                                    </p:animRot>
                                    <p:animRot by="-240000">
                                      <p:cBhvr>
                                        <p:cTn id="33" dur="200" fill="hold">
                                          <p:stCondLst>
                                            <p:cond delay="600"/>
                                          </p:stCondLst>
                                        </p:cTn>
                                        <p:tgtEl>
                                          <p:spTgt spid="15"/>
                                        </p:tgtEl>
                                        <p:attrNameLst>
                                          <p:attrName>r</p:attrName>
                                        </p:attrNameLst>
                                      </p:cBhvr>
                                    </p:animRot>
                                    <p:animRot by="120000">
                                      <p:cBhvr>
                                        <p:cTn id="34" dur="200" fill="hold">
                                          <p:stCondLst>
                                            <p:cond delay="800"/>
                                          </p:stCondLst>
                                        </p:cTn>
                                        <p:tgtEl>
                                          <p:spTgt spid="1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16755B-2096-4D8D-834C-68EE2147F2F7}"/>
              </a:ext>
            </a:extLst>
          </p:cNvPr>
          <p:cNvSpPr>
            <a:spLocks noGrp="1"/>
          </p:cNvSpPr>
          <p:nvPr>
            <p:ph type="title"/>
          </p:nvPr>
        </p:nvSpPr>
        <p:spPr/>
        <p:txBody>
          <a:bodyPr/>
          <a:lstStyle/>
          <a:p>
            <a:r>
              <a:rPr lang="en-GB" sz="4000" dirty="0">
                <a:latin typeface="+mn-lt"/>
              </a:rPr>
              <a:t>How Do We Harvest Our Food?</a:t>
            </a:r>
            <a:endParaRPr lang="en-AU" dirty="0"/>
          </a:p>
        </p:txBody>
      </p:sp>
      <p:sp>
        <p:nvSpPr>
          <p:cNvPr id="4" name="TextBox 3">
            <a:extLst>
              <a:ext uri="{FF2B5EF4-FFF2-40B4-BE49-F238E27FC236}">
                <a16:creationId xmlns:a16="http://schemas.microsoft.com/office/drawing/2014/main" id="{D74B561D-8DAF-4816-B137-C9E2952A2F8B}"/>
              </a:ext>
            </a:extLst>
          </p:cNvPr>
          <p:cNvSpPr txBox="1"/>
          <p:nvPr/>
        </p:nvSpPr>
        <p:spPr>
          <a:xfrm>
            <a:off x="978493" y="1473201"/>
            <a:ext cx="5858142" cy="1200329"/>
          </a:xfrm>
          <a:prstGeom prst="rect">
            <a:avLst/>
          </a:prstGeom>
          <a:noFill/>
        </p:spPr>
        <p:txBody>
          <a:bodyPr wrap="square">
            <a:spAutoFit/>
          </a:bodyPr>
          <a:lstStyle/>
          <a:p>
            <a:pPr eaLnBrk="1" hangingPunct="1">
              <a:lnSpc>
                <a:spcPct val="100000"/>
              </a:lnSpc>
              <a:spcBef>
                <a:spcPct val="0"/>
              </a:spcBef>
              <a:buFontTx/>
              <a:buNone/>
            </a:pPr>
            <a:r>
              <a:rPr lang="en-GB" altLang="en-US" b="1" dirty="0">
                <a:solidFill>
                  <a:schemeClr val="tx1"/>
                </a:solidFill>
              </a:rPr>
              <a:t>By Hand</a:t>
            </a:r>
          </a:p>
          <a:p>
            <a:pPr eaLnBrk="1" hangingPunct="1">
              <a:lnSpc>
                <a:spcPct val="100000"/>
              </a:lnSpc>
              <a:spcBef>
                <a:spcPct val="0"/>
              </a:spcBef>
              <a:buFontTx/>
              <a:buNone/>
            </a:pPr>
            <a:r>
              <a:rPr lang="en-GB" altLang="en-US" dirty="0">
                <a:solidFill>
                  <a:schemeClr val="tx1"/>
                </a:solidFill>
              </a:rPr>
              <a:t>Some fruits and vegetables are too delicate to be harvested by a machine. They need to be carefully picked and stored so that they don’t get damaged. </a:t>
            </a:r>
          </a:p>
        </p:txBody>
      </p:sp>
      <p:pic>
        <p:nvPicPr>
          <p:cNvPr id="5" name="Picture 4">
            <a:extLst>
              <a:ext uri="{FF2B5EF4-FFF2-40B4-BE49-F238E27FC236}">
                <a16:creationId xmlns:a16="http://schemas.microsoft.com/office/drawing/2014/main" id="{E6EDD9F3-F871-4F4D-B9EC-23D94103AFC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982" t="20016" r="12390" b="14610"/>
          <a:stretch/>
        </p:blipFill>
        <p:spPr>
          <a:xfrm rot="1447967">
            <a:off x="3471736" y="3667836"/>
            <a:ext cx="2368550" cy="2400300"/>
          </a:xfrm>
          <a:prstGeom prst="ellipse">
            <a:avLst/>
          </a:prstGeom>
        </p:spPr>
      </p:pic>
      <p:sp>
        <p:nvSpPr>
          <p:cNvPr id="6" name="Oval 5">
            <a:extLst>
              <a:ext uri="{FF2B5EF4-FFF2-40B4-BE49-F238E27FC236}">
                <a16:creationId xmlns:a16="http://schemas.microsoft.com/office/drawing/2014/main" id="{EC9BC0C4-578D-4C1F-B177-C5A9C28E23BD}"/>
              </a:ext>
            </a:extLst>
          </p:cNvPr>
          <p:cNvSpPr>
            <a:spLocks noChangeAspect="1"/>
          </p:cNvSpPr>
          <p:nvPr/>
        </p:nvSpPr>
        <p:spPr>
          <a:xfrm>
            <a:off x="3457449" y="3667836"/>
            <a:ext cx="2386012" cy="2387600"/>
          </a:xfrm>
          <a:prstGeom prst="ellipse">
            <a:avLst/>
          </a:prstGeom>
          <a:solidFill>
            <a:srgbClr val="FDCF82">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solidFill>
                  <a:schemeClr val="bg1"/>
                </a:solidFill>
              </a:rPr>
              <a:t>Vanilla</a:t>
            </a:r>
          </a:p>
        </p:txBody>
      </p:sp>
      <p:pic>
        <p:nvPicPr>
          <p:cNvPr id="7" name="Picture 4">
            <a:extLst>
              <a:ext uri="{FF2B5EF4-FFF2-40B4-BE49-F238E27FC236}">
                <a16:creationId xmlns:a16="http://schemas.microsoft.com/office/drawing/2014/main" id="{61FF3228-501F-41A1-9731-7B381FC620E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l="10016" r="10016"/>
          <a:stretch/>
        </p:blipFill>
        <p:spPr bwMode="auto">
          <a:xfrm>
            <a:off x="6133343" y="2997478"/>
            <a:ext cx="2386859" cy="2386859"/>
          </a:xfrm>
          <a:prstGeom prst="ellipse">
            <a:avLst/>
          </a:prstGeom>
          <a:noFill/>
          <a:extLst>
            <a:ext uri="{909E8E84-426E-40DD-AFC4-6F175D3DCCD1}">
              <a14:hiddenFill xmlns:a14="http://schemas.microsoft.com/office/drawing/2010/main">
                <a:solidFill>
                  <a:srgbClr val="FFFFFF"/>
                </a:solidFill>
              </a14:hiddenFill>
            </a:ext>
          </a:extLst>
        </p:spPr>
      </p:pic>
      <p:sp>
        <p:nvSpPr>
          <p:cNvPr id="8" name="Oval 7">
            <a:extLst>
              <a:ext uri="{FF2B5EF4-FFF2-40B4-BE49-F238E27FC236}">
                <a16:creationId xmlns:a16="http://schemas.microsoft.com/office/drawing/2014/main" id="{6EA1A55F-CDE7-47C1-B519-B72083F9E17D}"/>
              </a:ext>
            </a:extLst>
          </p:cNvPr>
          <p:cNvSpPr>
            <a:spLocks noChangeAspect="1"/>
          </p:cNvSpPr>
          <p:nvPr/>
        </p:nvSpPr>
        <p:spPr>
          <a:xfrm>
            <a:off x="6134100" y="2996537"/>
            <a:ext cx="2386012" cy="2387600"/>
          </a:xfrm>
          <a:prstGeom prst="ellipse">
            <a:avLst/>
          </a:prstGeom>
          <a:solidFill>
            <a:srgbClr val="FDCF82">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solidFill>
                  <a:schemeClr val="bg1"/>
                </a:solidFill>
              </a:rPr>
              <a:t>Blueberries</a:t>
            </a:r>
          </a:p>
          <a:p>
            <a:pPr algn="ctr" eaLnBrk="1" fontAlgn="auto" hangingPunct="1">
              <a:spcBef>
                <a:spcPts val="0"/>
              </a:spcBef>
              <a:spcAft>
                <a:spcPts val="0"/>
              </a:spcAft>
              <a:defRPr/>
            </a:pPr>
            <a:endParaRPr lang="en-GB" dirty="0">
              <a:solidFill>
                <a:schemeClr val="tx1"/>
              </a:solidFill>
            </a:endParaRPr>
          </a:p>
        </p:txBody>
      </p:sp>
      <p:pic>
        <p:nvPicPr>
          <p:cNvPr id="9" name="Picture 2">
            <a:extLst>
              <a:ext uri="{FF2B5EF4-FFF2-40B4-BE49-F238E27FC236}">
                <a16:creationId xmlns:a16="http://schemas.microsoft.com/office/drawing/2014/main" id="{3CE1BE70-DF4E-4248-BC56-5D6AEDAAEBF0}"/>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9537" r="3823"/>
          <a:stretch/>
        </p:blipFill>
        <p:spPr bwMode="auto">
          <a:xfrm>
            <a:off x="781940" y="2997277"/>
            <a:ext cx="2386860" cy="2386860"/>
          </a:xfrm>
          <a:prstGeom prst="ellipse">
            <a:avLst/>
          </a:prstGeom>
          <a:noFill/>
          <a:extLst>
            <a:ext uri="{909E8E84-426E-40DD-AFC4-6F175D3DCCD1}">
              <a14:hiddenFill xmlns:a14="http://schemas.microsoft.com/office/drawing/2010/main">
                <a:solidFill>
                  <a:srgbClr val="FFFFFF"/>
                </a:solidFill>
              </a14:hiddenFill>
            </a:ext>
          </a:extLst>
        </p:spPr>
      </p:pic>
      <p:sp>
        <p:nvSpPr>
          <p:cNvPr id="10" name="Oval 9">
            <a:extLst>
              <a:ext uri="{FF2B5EF4-FFF2-40B4-BE49-F238E27FC236}">
                <a16:creationId xmlns:a16="http://schemas.microsoft.com/office/drawing/2014/main" id="{1B6449A5-C18A-415F-BB92-B884E8D59E39}"/>
              </a:ext>
            </a:extLst>
          </p:cNvPr>
          <p:cNvSpPr>
            <a:spLocks noChangeAspect="1"/>
          </p:cNvSpPr>
          <p:nvPr/>
        </p:nvSpPr>
        <p:spPr>
          <a:xfrm>
            <a:off x="782311" y="2999217"/>
            <a:ext cx="2386012" cy="2387600"/>
          </a:xfrm>
          <a:prstGeom prst="ellipse">
            <a:avLst/>
          </a:prstGeom>
          <a:solidFill>
            <a:srgbClr val="FDCF82">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solidFill>
                  <a:schemeClr val="bg1"/>
                </a:solidFill>
              </a:rPr>
              <a:t>Strawberries</a:t>
            </a:r>
          </a:p>
          <a:p>
            <a:pPr algn="ctr" eaLnBrk="1" fontAlgn="auto" hangingPunct="1">
              <a:spcBef>
                <a:spcPts val="0"/>
              </a:spcBef>
              <a:spcAft>
                <a:spcPts val="0"/>
              </a:spcAft>
              <a:defRPr/>
            </a:pPr>
            <a:endParaRPr lang="en-GB" b="1" dirty="0">
              <a:solidFill>
                <a:schemeClr val="tx1"/>
              </a:solidFill>
            </a:endParaRPr>
          </a:p>
        </p:txBody>
      </p:sp>
      <p:pic>
        <p:nvPicPr>
          <p:cNvPr id="20" name="Picture 19">
            <a:extLst>
              <a:ext uri="{FF2B5EF4-FFF2-40B4-BE49-F238E27FC236}">
                <a16:creationId xmlns:a16="http://schemas.microsoft.com/office/drawing/2014/main" id="{D7669BAC-A226-4525-89D6-11BC91F5EDA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227466" y="1487393"/>
            <a:ext cx="1726250" cy="1287132"/>
          </a:xfrm>
          <a:prstGeom prst="rect">
            <a:avLst/>
          </a:prstGeom>
        </p:spPr>
      </p:pic>
    </p:spTree>
    <p:extLst>
      <p:ext uri="{BB962C8B-B14F-4D97-AF65-F5344CB8AC3E}">
        <p14:creationId xmlns:p14="http://schemas.microsoft.com/office/powerpoint/2010/main" val="1937637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par>
                                <p:cTn id="8" presetID="32" presetClass="emph" presetSubtype="0" fill="hold" nodeType="withEffect">
                                  <p:stCondLst>
                                    <p:cond delay="0"/>
                                  </p:stCondLst>
                                  <p:childTnLst>
                                    <p:animRot by="120000">
                                      <p:cBhvr>
                                        <p:cTn id="9" dur="100" fill="hold">
                                          <p:stCondLst>
                                            <p:cond delay="0"/>
                                          </p:stCondLst>
                                        </p:cTn>
                                        <p:tgtEl>
                                          <p:spTgt spid="20"/>
                                        </p:tgtEl>
                                        <p:attrNameLst>
                                          <p:attrName>r</p:attrName>
                                        </p:attrNameLst>
                                      </p:cBhvr>
                                    </p:animRot>
                                    <p:animRot by="-240000">
                                      <p:cBhvr>
                                        <p:cTn id="10" dur="200" fill="hold">
                                          <p:stCondLst>
                                            <p:cond delay="200"/>
                                          </p:stCondLst>
                                        </p:cTn>
                                        <p:tgtEl>
                                          <p:spTgt spid="20"/>
                                        </p:tgtEl>
                                        <p:attrNameLst>
                                          <p:attrName>r</p:attrName>
                                        </p:attrNameLst>
                                      </p:cBhvr>
                                    </p:animRot>
                                    <p:animRot by="240000">
                                      <p:cBhvr>
                                        <p:cTn id="11" dur="200" fill="hold">
                                          <p:stCondLst>
                                            <p:cond delay="400"/>
                                          </p:stCondLst>
                                        </p:cTn>
                                        <p:tgtEl>
                                          <p:spTgt spid="20"/>
                                        </p:tgtEl>
                                        <p:attrNameLst>
                                          <p:attrName>r</p:attrName>
                                        </p:attrNameLst>
                                      </p:cBhvr>
                                    </p:animRot>
                                    <p:animRot by="-240000">
                                      <p:cBhvr>
                                        <p:cTn id="12" dur="200" fill="hold">
                                          <p:stCondLst>
                                            <p:cond delay="600"/>
                                          </p:stCondLst>
                                        </p:cTn>
                                        <p:tgtEl>
                                          <p:spTgt spid="20"/>
                                        </p:tgtEl>
                                        <p:attrNameLst>
                                          <p:attrName>r</p:attrName>
                                        </p:attrNameLst>
                                      </p:cBhvr>
                                    </p:animRot>
                                    <p:animRot by="120000">
                                      <p:cBhvr>
                                        <p:cTn id="13" dur="200" fill="hold">
                                          <p:stCondLst>
                                            <p:cond delay="800"/>
                                          </p:stCondLst>
                                        </p:cTn>
                                        <p:tgtEl>
                                          <p:spTgt spid="20"/>
                                        </p:tgtEl>
                                        <p:attrNameLst>
                                          <p:attrName>r</p:attrName>
                                        </p:attrNameLst>
                                      </p:cBhvr>
                                    </p:animRo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par>
                                <p:cTn id="19" presetID="10" presetClass="entr" presetSubtype="0"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par>
                                <p:cTn id="22" presetID="10" presetClass="entr" presetSubtype="0"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500"/>
                                        <p:tgtEl>
                                          <p:spTgt spid="5"/>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500"/>
                                        <p:tgtEl>
                                          <p:spTgt spid="10"/>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fade">
                                      <p:cBhvr>
                                        <p:cTn id="34" dur="500"/>
                                        <p:tgtEl>
                                          <p:spTgt spid="6"/>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fade">
                                      <p:cBhvr>
                                        <p:cTn id="3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864FC9-A766-450E-98FC-CF99B21010B9}"/>
              </a:ext>
            </a:extLst>
          </p:cNvPr>
          <p:cNvSpPr>
            <a:spLocks noGrp="1"/>
          </p:cNvSpPr>
          <p:nvPr>
            <p:ph type="title"/>
          </p:nvPr>
        </p:nvSpPr>
        <p:spPr>
          <a:xfrm>
            <a:off x="457198" y="461803"/>
            <a:ext cx="8220075" cy="994306"/>
          </a:xfrm>
        </p:spPr>
        <p:txBody>
          <a:bodyPr/>
          <a:lstStyle/>
          <a:p>
            <a:pPr algn="ctr"/>
            <a:r>
              <a:rPr lang="en-GB" sz="3600" dirty="0"/>
              <a:t>How Will These Foods Be Harvested?</a:t>
            </a:r>
            <a:endParaRPr lang="en-AU" sz="3600" dirty="0"/>
          </a:p>
        </p:txBody>
      </p:sp>
      <p:pic>
        <p:nvPicPr>
          <p:cNvPr id="3" name="Picture 2">
            <a:extLst>
              <a:ext uri="{FF2B5EF4-FFF2-40B4-BE49-F238E27FC236}">
                <a16:creationId xmlns:a16="http://schemas.microsoft.com/office/drawing/2014/main" id="{4C585AAE-2C63-4098-9282-5B871B3802F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6495" t="9222" r="26495" b="20207"/>
          <a:stretch/>
        </p:blipFill>
        <p:spPr>
          <a:xfrm>
            <a:off x="3526059" y="3846199"/>
            <a:ext cx="2031075" cy="2031075"/>
          </a:xfrm>
          <a:prstGeom prst="ellipse">
            <a:avLst/>
          </a:prstGeom>
        </p:spPr>
      </p:pic>
      <p:pic>
        <p:nvPicPr>
          <p:cNvPr id="4" name="Picture 2" descr="Woman, Harvesting, Tea, Person, Working, Food">
            <a:extLst>
              <a:ext uri="{FF2B5EF4-FFF2-40B4-BE49-F238E27FC236}">
                <a16:creationId xmlns:a16="http://schemas.microsoft.com/office/drawing/2014/main" id="{F4FE984A-753B-4374-928E-B5BA3B3EBCC6}"/>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8912" t="1211" r="5290" b="-1"/>
          <a:stretch/>
        </p:blipFill>
        <p:spPr bwMode="auto">
          <a:xfrm>
            <a:off x="1057180" y="1549696"/>
            <a:ext cx="2031075" cy="2023452"/>
          </a:xfrm>
          <a:prstGeom prst="ellipse">
            <a:avLst/>
          </a:prstGeom>
          <a:noFill/>
          <a:extLst>
            <a:ext uri="{909E8E84-426E-40DD-AFC4-6F175D3DCCD1}">
              <a14:hiddenFill xmlns:a14="http://schemas.microsoft.com/office/drawing/2010/main">
                <a:solidFill>
                  <a:srgbClr val="FFFFFF"/>
                </a:solidFill>
              </a14:hiddenFill>
            </a:ext>
          </a:extLst>
        </p:spPr>
      </p:pic>
      <p:pic>
        <p:nvPicPr>
          <p:cNvPr id="5" name="Picture 8" descr="Cauliflower, Vegetables, Food, Vitamins">
            <a:extLst>
              <a:ext uri="{FF2B5EF4-FFF2-40B4-BE49-F238E27FC236}">
                <a16:creationId xmlns:a16="http://schemas.microsoft.com/office/drawing/2014/main" id="{9BB96D78-719D-4D7E-A871-4B69DC1A960D}"/>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5298" r="18973"/>
          <a:stretch/>
        </p:blipFill>
        <p:spPr bwMode="auto">
          <a:xfrm>
            <a:off x="3526059" y="1542070"/>
            <a:ext cx="2031075" cy="2031078"/>
          </a:xfrm>
          <a:prstGeom prst="ellipse">
            <a:avLst/>
          </a:prstGeom>
          <a:noFill/>
          <a:extLst>
            <a:ext uri="{909E8E84-426E-40DD-AFC4-6F175D3DCCD1}">
              <a14:hiddenFill xmlns:a14="http://schemas.microsoft.com/office/drawing/2010/main">
                <a:solidFill>
                  <a:srgbClr val="FFFFFF"/>
                </a:solidFill>
              </a14:hiddenFill>
            </a:ext>
          </a:extLst>
        </p:spPr>
      </p:pic>
      <p:pic>
        <p:nvPicPr>
          <p:cNvPr id="6" name="Picture 4" descr="Apple, Tree, Fruit, Food, Branch With Apples, Apples">
            <a:extLst>
              <a:ext uri="{FF2B5EF4-FFF2-40B4-BE49-F238E27FC236}">
                <a16:creationId xmlns:a16="http://schemas.microsoft.com/office/drawing/2014/main" id="{97826155-5DF5-46E5-8B00-1EE698D715B8}"/>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24926" b="8685"/>
          <a:stretch/>
        </p:blipFill>
        <p:spPr bwMode="auto">
          <a:xfrm>
            <a:off x="5994938" y="1542070"/>
            <a:ext cx="2031077" cy="2031078"/>
          </a:xfrm>
          <a:prstGeom prst="ellipse">
            <a:avLst/>
          </a:prstGeom>
          <a:noFill/>
          <a:extLst>
            <a:ext uri="{909E8E84-426E-40DD-AFC4-6F175D3DCCD1}">
              <a14:hiddenFill xmlns:a14="http://schemas.microsoft.com/office/drawing/2010/main">
                <a:solidFill>
                  <a:srgbClr val="FFFFFF"/>
                </a:solidFill>
              </a14:hiddenFill>
            </a:ext>
          </a:extLst>
        </p:spPr>
      </p:pic>
      <p:pic>
        <p:nvPicPr>
          <p:cNvPr id="7" name="Picture 6" descr="Potatoes, Vegetable, Tubers, Tuber, Beige, Young">
            <a:extLst>
              <a:ext uri="{FF2B5EF4-FFF2-40B4-BE49-F238E27FC236}">
                <a16:creationId xmlns:a16="http://schemas.microsoft.com/office/drawing/2014/main" id="{D08C6D20-F967-45AF-BF2F-5970141B907C}"/>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100" r="33442"/>
          <a:stretch/>
        </p:blipFill>
        <p:spPr bwMode="auto">
          <a:xfrm>
            <a:off x="1057178" y="3846199"/>
            <a:ext cx="2031075" cy="2031075"/>
          </a:xfrm>
          <a:prstGeom prst="ellipse">
            <a:avLst/>
          </a:prstGeom>
          <a:noFill/>
          <a:extLst>
            <a:ext uri="{909E8E84-426E-40DD-AFC4-6F175D3DCCD1}">
              <a14:hiddenFill xmlns:a14="http://schemas.microsoft.com/office/drawing/2010/main">
                <a:solidFill>
                  <a:srgbClr val="FFFFFF"/>
                </a:solidFill>
              </a14:hiddenFill>
            </a:ext>
          </a:extLst>
        </p:spPr>
      </p:pic>
      <p:pic>
        <p:nvPicPr>
          <p:cNvPr id="8" name="Picture 10" descr="Corn On The Cob, Sweetcorn, Cob, Corn, Yellow, Food">
            <a:extLst>
              <a:ext uri="{FF2B5EF4-FFF2-40B4-BE49-F238E27FC236}">
                <a16:creationId xmlns:a16="http://schemas.microsoft.com/office/drawing/2014/main" id="{B5E6C88E-0BFA-4367-9CA6-E0C1DF868524}"/>
              </a:ext>
            </a:extLst>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23191" r="10142"/>
          <a:stretch/>
        </p:blipFill>
        <p:spPr bwMode="auto">
          <a:xfrm>
            <a:off x="5994938" y="3846199"/>
            <a:ext cx="2031077" cy="2031076"/>
          </a:xfrm>
          <a:prstGeom prst="ellipse">
            <a:avLst/>
          </a:prstGeom>
          <a:noFill/>
          <a:extLst>
            <a:ext uri="{909E8E84-426E-40DD-AFC4-6F175D3DCCD1}">
              <a14:hiddenFill xmlns:a14="http://schemas.microsoft.com/office/drawing/2010/main">
                <a:solidFill>
                  <a:srgbClr val="FFFFFF"/>
                </a:solidFill>
              </a14:hiddenFill>
            </a:ext>
          </a:extLst>
        </p:spPr>
      </p:pic>
      <p:sp>
        <p:nvSpPr>
          <p:cNvPr id="9" name="Oval 8">
            <a:extLst>
              <a:ext uri="{FF2B5EF4-FFF2-40B4-BE49-F238E27FC236}">
                <a16:creationId xmlns:a16="http://schemas.microsoft.com/office/drawing/2014/main" id="{02C1EAB5-3367-42DF-905D-E819DAE3A7CF}"/>
              </a:ext>
            </a:extLst>
          </p:cNvPr>
          <p:cNvSpPr>
            <a:spLocks noChangeAspect="1"/>
          </p:cNvSpPr>
          <p:nvPr/>
        </p:nvSpPr>
        <p:spPr>
          <a:xfrm>
            <a:off x="1057038" y="1541759"/>
            <a:ext cx="2032000" cy="2032000"/>
          </a:xfrm>
          <a:prstGeom prst="ellipse">
            <a:avLst/>
          </a:prstGeom>
          <a:solidFill>
            <a:srgbClr val="FDCF82">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solidFill>
                  <a:schemeClr val="bg1"/>
                </a:solidFill>
              </a:rPr>
              <a:t>Tea</a:t>
            </a:r>
          </a:p>
          <a:p>
            <a:pPr algn="ctr" eaLnBrk="1" fontAlgn="auto" hangingPunct="1">
              <a:spcBef>
                <a:spcPts val="0"/>
              </a:spcBef>
              <a:spcAft>
                <a:spcPts val="0"/>
              </a:spcAft>
              <a:defRPr/>
            </a:pPr>
            <a:endParaRPr lang="en-GB" b="1" dirty="0">
              <a:solidFill>
                <a:schemeClr val="bg1"/>
              </a:solidFill>
            </a:endParaRPr>
          </a:p>
          <a:p>
            <a:pPr algn="ctr" eaLnBrk="1" fontAlgn="auto" hangingPunct="1">
              <a:spcBef>
                <a:spcPts val="0"/>
              </a:spcBef>
              <a:spcAft>
                <a:spcPts val="0"/>
              </a:spcAft>
              <a:defRPr/>
            </a:pPr>
            <a:r>
              <a:rPr lang="en-GB" b="1" dirty="0">
                <a:solidFill>
                  <a:schemeClr val="bg1"/>
                </a:solidFill>
              </a:rPr>
              <a:t>by hand</a:t>
            </a:r>
            <a:endParaRPr lang="en-GB" b="1" dirty="0">
              <a:solidFill>
                <a:schemeClr val="tx1"/>
              </a:solidFill>
            </a:endParaRPr>
          </a:p>
        </p:txBody>
      </p:sp>
      <p:sp>
        <p:nvSpPr>
          <p:cNvPr id="10" name="Oval 9">
            <a:extLst>
              <a:ext uri="{FF2B5EF4-FFF2-40B4-BE49-F238E27FC236}">
                <a16:creationId xmlns:a16="http://schemas.microsoft.com/office/drawing/2014/main" id="{64325422-DE60-4C96-B746-89F973FAAF85}"/>
              </a:ext>
            </a:extLst>
          </p:cNvPr>
          <p:cNvSpPr>
            <a:spLocks noChangeAspect="1"/>
          </p:cNvSpPr>
          <p:nvPr/>
        </p:nvSpPr>
        <p:spPr>
          <a:xfrm>
            <a:off x="3525601" y="1541759"/>
            <a:ext cx="2032000" cy="2032000"/>
          </a:xfrm>
          <a:prstGeom prst="ellipse">
            <a:avLst/>
          </a:prstGeom>
          <a:solidFill>
            <a:srgbClr val="FDCF82">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solidFill>
                  <a:schemeClr val="bg1"/>
                </a:solidFill>
              </a:rPr>
              <a:t>Cauliflower</a:t>
            </a:r>
          </a:p>
          <a:p>
            <a:pPr algn="ctr" eaLnBrk="1" fontAlgn="auto" hangingPunct="1">
              <a:spcBef>
                <a:spcPts val="0"/>
              </a:spcBef>
              <a:spcAft>
                <a:spcPts val="0"/>
              </a:spcAft>
              <a:defRPr/>
            </a:pPr>
            <a:endParaRPr lang="en-GB" b="1" dirty="0">
              <a:solidFill>
                <a:schemeClr val="bg1"/>
              </a:solidFill>
            </a:endParaRPr>
          </a:p>
          <a:p>
            <a:pPr algn="ctr" eaLnBrk="1" fontAlgn="auto" hangingPunct="1">
              <a:spcBef>
                <a:spcPts val="0"/>
              </a:spcBef>
              <a:spcAft>
                <a:spcPts val="0"/>
              </a:spcAft>
              <a:defRPr/>
            </a:pPr>
            <a:r>
              <a:rPr lang="en-GB" b="1" dirty="0">
                <a:solidFill>
                  <a:schemeClr val="bg1"/>
                </a:solidFill>
              </a:rPr>
              <a:t>by machine</a:t>
            </a:r>
            <a:endParaRPr lang="en-GB" b="1" dirty="0">
              <a:solidFill>
                <a:schemeClr val="tx1"/>
              </a:solidFill>
            </a:endParaRPr>
          </a:p>
        </p:txBody>
      </p:sp>
      <p:sp>
        <p:nvSpPr>
          <p:cNvPr id="11" name="Oval 10">
            <a:extLst>
              <a:ext uri="{FF2B5EF4-FFF2-40B4-BE49-F238E27FC236}">
                <a16:creationId xmlns:a16="http://schemas.microsoft.com/office/drawing/2014/main" id="{0286ABDC-E31F-41D3-A3E3-6C3B648A6983}"/>
              </a:ext>
            </a:extLst>
          </p:cNvPr>
          <p:cNvSpPr>
            <a:spLocks noChangeAspect="1"/>
          </p:cNvSpPr>
          <p:nvPr/>
        </p:nvSpPr>
        <p:spPr>
          <a:xfrm>
            <a:off x="5994163" y="1541759"/>
            <a:ext cx="2032000" cy="2032000"/>
          </a:xfrm>
          <a:prstGeom prst="ellipse">
            <a:avLst/>
          </a:prstGeom>
          <a:solidFill>
            <a:srgbClr val="FDCF82">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solidFill>
                  <a:schemeClr val="bg1"/>
                </a:solidFill>
              </a:rPr>
              <a:t>Apple</a:t>
            </a:r>
          </a:p>
          <a:p>
            <a:pPr algn="ctr" eaLnBrk="1" fontAlgn="auto" hangingPunct="1">
              <a:spcBef>
                <a:spcPts val="0"/>
              </a:spcBef>
              <a:spcAft>
                <a:spcPts val="0"/>
              </a:spcAft>
              <a:defRPr/>
            </a:pPr>
            <a:endParaRPr lang="en-GB" b="1" dirty="0">
              <a:solidFill>
                <a:schemeClr val="bg1"/>
              </a:solidFill>
            </a:endParaRPr>
          </a:p>
          <a:p>
            <a:pPr algn="ctr" eaLnBrk="1" fontAlgn="auto" hangingPunct="1">
              <a:spcBef>
                <a:spcPts val="0"/>
              </a:spcBef>
              <a:spcAft>
                <a:spcPts val="0"/>
              </a:spcAft>
              <a:defRPr/>
            </a:pPr>
            <a:r>
              <a:rPr lang="en-GB" b="1" dirty="0">
                <a:solidFill>
                  <a:schemeClr val="bg1"/>
                </a:solidFill>
              </a:rPr>
              <a:t>by machine</a:t>
            </a:r>
            <a:endParaRPr lang="en-GB" b="1" dirty="0">
              <a:solidFill>
                <a:schemeClr val="tx1"/>
              </a:solidFill>
            </a:endParaRPr>
          </a:p>
        </p:txBody>
      </p:sp>
      <p:sp>
        <p:nvSpPr>
          <p:cNvPr id="12" name="Oval 11">
            <a:extLst>
              <a:ext uri="{FF2B5EF4-FFF2-40B4-BE49-F238E27FC236}">
                <a16:creationId xmlns:a16="http://schemas.microsoft.com/office/drawing/2014/main" id="{736BEDF0-2E1F-4571-80BF-65A19BE749E7}"/>
              </a:ext>
            </a:extLst>
          </p:cNvPr>
          <p:cNvSpPr>
            <a:spLocks noChangeAspect="1"/>
          </p:cNvSpPr>
          <p:nvPr/>
        </p:nvSpPr>
        <p:spPr>
          <a:xfrm>
            <a:off x="1057038" y="3846809"/>
            <a:ext cx="2032000" cy="2030412"/>
          </a:xfrm>
          <a:prstGeom prst="ellipse">
            <a:avLst/>
          </a:prstGeom>
          <a:solidFill>
            <a:srgbClr val="FDCF82">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solidFill>
                  <a:schemeClr val="bg1"/>
                </a:solidFill>
              </a:rPr>
              <a:t>Potatoes</a:t>
            </a:r>
          </a:p>
          <a:p>
            <a:pPr algn="ctr" eaLnBrk="1" fontAlgn="auto" hangingPunct="1">
              <a:spcBef>
                <a:spcPts val="0"/>
              </a:spcBef>
              <a:spcAft>
                <a:spcPts val="0"/>
              </a:spcAft>
              <a:defRPr/>
            </a:pPr>
            <a:endParaRPr lang="en-GB" b="1" dirty="0">
              <a:solidFill>
                <a:schemeClr val="bg1"/>
              </a:solidFill>
            </a:endParaRPr>
          </a:p>
          <a:p>
            <a:pPr algn="ctr" eaLnBrk="1" fontAlgn="auto" hangingPunct="1">
              <a:spcBef>
                <a:spcPts val="0"/>
              </a:spcBef>
              <a:spcAft>
                <a:spcPts val="0"/>
              </a:spcAft>
              <a:defRPr/>
            </a:pPr>
            <a:r>
              <a:rPr lang="en-GB" b="1" dirty="0">
                <a:solidFill>
                  <a:schemeClr val="bg1"/>
                </a:solidFill>
              </a:rPr>
              <a:t>by machine</a:t>
            </a:r>
            <a:endParaRPr lang="en-GB" b="1" dirty="0">
              <a:solidFill>
                <a:schemeClr val="tx1"/>
              </a:solidFill>
            </a:endParaRPr>
          </a:p>
        </p:txBody>
      </p:sp>
      <p:sp>
        <p:nvSpPr>
          <p:cNvPr id="13" name="Oval 12">
            <a:extLst>
              <a:ext uri="{FF2B5EF4-FFF2-40B4-BE49-F238E27FC236}">
                <a16:creationId xmlns:a16="http://schemas.microsoft.com/office/drawing/2014/main" id="{C0F1A558-7731-4D6F-8FD0-87A8F367DE1F}"/>
              </a:ext>
            </a:extLst>
          </p:cNvPr>
          <p:cNvSpPr>
            <a:spLocks noChangeAspect="1"/>
          </p:cNvSpPr>
          <p:nvPr/>
        </p:nvSpPr>
        <p:spPr>
          <a:xfrm>
            <a:off x="3525601" y="3846809"/>
            <a:ext cx="2032000" cy="2030412"/>
          </a:xfrm>
          <a:prstGeom prst="ellipse">
            <a:avLst/>
          </a:prstGeom>
          <a:solidFill>
            <a:srgbClr val="FDCF82">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solidFill>
                  <a:schemeClr val="bg1"/>
                </a:solidFill>
              </a:rPr>
              <a:t>Cocoa</a:t>
            </a:r>
          </a:p>
          <a:p>
            <a:pPr algn="ctr" eaLnBrk="1" fontAlgn="auto" hangingPunct="1">
              <a:spcBef>
                <a:spcPts val="0"/>
              </a:spcBef>
              <a:spcAft>
                <a:spcPts val="0"/>
              </a:spcAft>
              <a:defRPr/>
            </a:pPr>
            <a:endParaRPr lang="en-GB" b="1" dirty="0">
              <a:solidFill>
                <a:schemeClr val="bg1"/>
              </a:solidFill>
            </a:endParaRPr>
          </a:p>
          <a:p>
            <a:pPr algn="ctr" eaLnBrk="1" fontAlgn="auto" hangingPunct="1">
              <a:spcBef>
                <a:spcPts val="0"/>
              </a:spcBef>
              <a:spcAft>
                <a:spcPts val="0"/>
              </a:spcAft>
              <a:defRPr/>
            </a:pPr>
            <a:r>
              <a:rPr lang="en-GB" b="1" dirty="0">
                <a:solidFill>
                  <a:schemeClr val="bg1"/>
                </a:solidFill>
              </a:rPr>
              <a:t>by hand</a:t>
            </a:r>
            <a:endParaRPr lang="en-GB" b="1" dirty="0">
              <a:solidFill>
                <a:schemeClr val="tx1"/>
              </a:solidFill>
            </a:endParaRPr>
          </a:p>
        </p:txBody>
      </p:sp>
      <p:sp>
        <p:nvSpPr>
          <p:cNvPr id="14" name="Oval 13">
            <a:extLst>
              <a:ext uri="{FF2B5EF4-FFF2-40B4-BE49-F238E27FC236}">
                <a16:creationId xmlns:a16="http://schemas.microsoft.com/office/drawing/2014/main" id="{0FDE5A9E-4CB6-4A85-8647-1E148E5B8BFC}"/>
              </a:ext>
            </a:extLst>
          </p:cNvPr>
          <p:cNvSpPr>
            <a:spLocks noChangeAspect="1"/>
          </p:cNvSpPr>
          <p:nvPr/>
        </p:nvSpPr>
        <p:spPr>
          <a:xfrm>
            <a:off x="5994163" y="3846809"/>
            <a:ext cx="2032000" cy="2030412"/>
          </a:xfrm>
          <a:prstGeom prst="ellipse">
            <a:avLst/>
          </a:prstGeom>
          <a:solidFill>
            <a:srgbClr val="FDCF82">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solidFill>
                  <a:schemeClr val="bg1"/>
                </a:solidFill>
              </a:rPr>
              <a:t>Corn</a:t>
            </a:r>
          </a:p>
          <a:p>
            <a:pPr algn="ctr" eaLnBrk="1" fontAlgn="auto" hangingPunct="1">
              <a:spcBef>
                <a:spcPts val="0"/>
              </a:spcBef>
              <a:spcAft>
                <a:spcPts val="0"/>
              </a:spcAft>
              <a:defRPr/>
            </a:pPr>
            <a:endParaRPr lang="en-GB" b="1" dirty="0">
              <a:solidFill>
                <a:schemeClr val="bg1"/>
              </a:solidFill>
            </a:endParaRPr>
          </a:p>
          <a:p>
            <a:pPr algn="ctr" eaLnBrk="1" fontAlgn="auto" hangingPunct="1">
              <a:spcBef>
                <a:spcPts val="0"/>
              </a:spcBef>
              <a:spcAft>
                <a:spcPts val="0"/>
              </a:spcAft>
              <a:defRPr/>
            </a:pPr>
            <a:r>
              <a:rPr lang="en-GB" b="1" dirty="0">
                <a:solidFill>
                  <a:schemeClr val="bg1"/>
                </a:solidFill>
              </a:rPr>
              <a:t>by machine</a:t>
            </a:r>
            <a:endParaRPr lang="en-GB" b="1" dirty="0">
              <a:solidFill>
                <a:schemeClr val="tx1"/>
              </a:solidFill>
            </a:endParaRPr>
          </a:p>
        </p:txBody>
      </p:sp>
    </p:spTree>
    <p:extLst>
      <p:ext uri="{BB962C8B-B14F-4D97-AF65-F5344CB8AC3E}">
        <p14:creationId xmlns:p14="http://schemas.microsoft.com/office/powerpoint/2010/main" val="4116197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24BB52F-24C2-4656-B736-1580B6AA15E5}"/>
              </a:ext>
            </a:extLst>
          </p:cNvPr>
          <p:cNvSpPr/>
          <p:nvPr/>
        </p:nvSpPr>
        <p:spPr>
          <a:xfrm>
            <a:off x="750887" y="1603375"/>
            <a:ext cx="7632700" cy="2904782"/>
          </a:xfrm>
          <a:prstGeom prst="rect">
            <a:avLst/>
          </a:prstGeom>
          <a:solidFill>
            <a:srgbClr val="82DC5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defRPr/>
            </a:pPr>
            <a:r>
              <a:rPr lang="en-GB" sz="3600" dirty="0">
                <a:solidFill>
                  <a:srgbClr val="FFFFFF"/>
                </a:solidFill>
              </a:rPr>
              <a:t>Think about what you could put in you basket to give away to others who are less fortunate. </a:t>
            </a:r>
          </a:p>
          <a:p>
            <a:pPr lvl="0" algn="ctr">
              <a:defRPr/>
            </a:pPr>
            <a:r>
              <a:rPr lang="en-GB" sz="3600" dirty="0">
                <a:solidFill>
                  <a:srgbClr val="FFFFFF"/>
                </a:solidFill>
              </a:rPr>
              <a:t>Discuss your ideas as you create your basket. </a:t>
            </a:r>
            <a:endParaRPr kumimoji="0" lang="en-GB" sz="1800" b="0" i="0" u="none" strike="noStrike" kern="1200" cap="none" spc="0" normalizeH="0" baseline="0" noProof="0" dirty="0">
              <a:ln>
                <a:noFill/>
              </a:ln>
              <a:solidFill>
                <a:srgbClr val="FFFFFF"/>
              </a:solidFill>
              <a:effectLst/>
              <a:uLnTx/>
              <a:uFillTx/>
              <a:latin typeface="Sassoon Infant Rg"/>
              <a:ea typeface="+mn-ea"/>
              <a:cs typeface="+mn-cs"/>
            </a:endParaRPr>
          </a:p>
        </p:txBody>
      </p:sp>
      <p:sp>
        <p:nvSpPr>
          <p:cNvPr id="14339" name="Title 5">
            <a:extLst>
              <a:ext uri="{FF2B5EF4-FFF2-40B4-BE49-F238E27FC236}">
                <a16:creationId xmlns:a16="http://schemas.microsoft.com/office/drawing/2014/main" id="{B4983E92-3AAF-4CC5-B17B-C59D307CD661}"/>
              </a:ext>
            </a:extLst>
          </p:cNvPr>
          <p:cNvSpPr>
            <a:spLocks noGrp="1"/>
          </p:cNvSpPr>
          <p:nvPr>
            <p:ph type="title"/>
          </p:nvPr>
        </p:nvSpPr>
        <p:spPr>
          <a:xfrm>
            <a:off x="457200" y="485775"/>
            <a:ext cx="8220075" cy="1595438"/>
          </a:xfrm>
        </p:spPr>
        <p:txBody>
          <a:bodyPr/>
          <a:lstStyle/>
          <a:p>
            <a:pPr eaLnBrk="1" hangingPunct="1"/>
            <a:r>
              <a:rPr lang="en-US" altLang="en-US"/>
              <a:t>Harvest</a:t>
            </a:r>
            <a:endParaRPr lang="en-GB" altLang="en-US"/>
          </a:p>
        </p:txBody>
      </p:sp>
      <p:pic>
        <p:nvPicPr>
          <p:cNvPr id="14343" name="Individual Work">
            <a:extLst>
              <a:ext uri="{FF2B5EF4-FFF2-40B4-BE49-F238E27FC236}">
                <a16:creationId xmlns:a16="http://schemas.microsoft.com/office/drawing/2014/main" id="{CA5D3E09-EFF1-41CB-A6BE-A2C2BE812DF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3817BB23-300C-4A28-9B92-15E5D3DEC06B}"/>
              </a:ext>
            </a:extLst>
          </p:cNvPr>
          <p:cNvPicPr>
            <a:picLocks noChangeAspect="1"/>
          </p:cNvPicPr>
          <p:nvPr/>
        </p:nvPicPr>
        <p:blipFill>
          <a:blip r:embed="rId3"/>
          <a:stretch>
            <a:fillRect/>
          </a:stretch>
        </p:blipFill>
        <p:spPr>
          <a:xfrm>
            <a:off x="0" y="4645026"/>
            <a:ext cx="9144000" cy="1349115"/>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3" name="Individual Work">
            <a:extLst>
              <a:ext uri="{FF2B5EF4-FFF2-40B4-BE49-F238E27FC236}">
                <a16:creationId xmlns:a16="http://schemas.microsoft.com/office/drawing/2014/main" id="{CA5D3E09-EFF1-41CB-A6BE-A2C2BE812DF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35D3DDAB-F580-484C-A79D-F0F7E3892F57}"/>
              </a:ext>
            </a:extLst>
          </p:cNvPr>
          <p:cNvPicPr>
            <a:picLocks noChangeAspect="1"/>
          </p:cNvPicPr>
          <p:nvPr/>
        </p:nvPicPr>
        <p:blipFill rotWithShape="1">
          <a:blip r:embed="rId3"/>
          <a:srcRect b="8543"/>
          <a:stretch/>
        </p:blipFill>
        <p:spPr>
          <a:xfrm>
            <a:off x="444843" y="283546"/>
            <a:ext cx="6339016" cy="6088679"/>
          </a:xfrm>
          <a:prstGeom prst="rect">
            <a:avLst/>
          </a:prstGeom>
        </p:spPr>
      </p:pic>
    </p:spTree>
    <p:extLst>
      <p:ext uri="{BB962C8B-B14F-4D97-AF65-F5344CB8AC3E}">
        <p14:creationId xmlns:p14="http://schemas.microsoft.com/office/powerpoint/2010/main" val="30977021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0E8819-9A86-4353-8C76-0DEFECD370F3}"/>
              </a:ext>
            </a:extLst>
          </p:cNvPr>
          <p:cNvSpPr>
            <a:spLocks noGrp="1"/>
          </p:cNvSpPr>
          <p:nvPr>
            <p:ph type="title"/>
          </p:nvPr>
        </p:nvSpPr>
        <p:spPr/>
        <p:txBody>
          <a:bodyPr/>
          <a:lstStyle/>
          <a:p>
            <a:r>
              <a:rPr lang="en-GB" dirty="0"/>
              <a:t>Next Steps:</a:t>
            </a:r>
          </a:p>
        </p:txBody>
      </p:sp>
      <p:sp>
        <p:nvSpPr>
          <p:cNvPr id="3" name="Content Placeholder 2">
            <a:extLst>
              <a:ext uri="{FF2B5EF4-FFF2-40B4-BE49-F238E27FC236}">
                <a16:creationId xmlns:a16="http://schemas.microsoft.com/office/drawing/2014/main" id="{50B95BD6-2442-4A59-9AAC-61E82B1B7DF4}"/>
              </a:ext>
            </a:extLst>
          </p:cNvPr>
          <p:cNvSpPr>
            <a:spLocks noGrp="1"/>
          </p:cNvSpPr>
          <p:nvPr>
            <p:ph idx="1"/>
          </p:nvPr>
        </p:nvSpPr>
        <p:spPr/>
        <p:txBody>
          <a:bodyPr/>
          <a:lstStyle/>
          <a:p>
            <a:pPr marL="0" indent="0">
              <a:buNone/>
            </a:pPr>
            <a:r>
              <a:rPr lang="en-GB" dirty="0"/>
              <a:t>How to Christians show gratitude during Harvest festival?</a:t>
            </a:r>
          </a:p>
          <a:p>
            <a:pPr marL="0" indent="0">
              <a:buNone/>
            </a:pPr>
            <a:endParaRPr lang="en-GB" dirty="0"/>
          </a:p>
        </p:txBody>
      </p:sp>
    </p:spTree>
    <p:extLst>
      <p:ext uri="{BB962C8B-B14F-4D97-AF65-F5344CB8AC3E}">
        <p14:creationId xmlns:p14="http://schemas.microsoft.com/office/powerpoint/2010/main" val="27466874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951BEB-4164-4732-A8C1-5FFA29D11DFF}"/>
              </a:ext>
            </a:extLst>
          </p:cNvPr>
          <p:cNvSpPr>
            <a:spLocks noGrp="1"/>
          </p:cNvSpPr>
          <p:nvPr>
            <p:ph type="title"/>
          </p:nvPr>
        </p:nvSpPr>
        <p:spPr>
          <a:xfrm>
            <a:off x="-2273645" y="417297"/>
            <a:ext cx="8220075" cy="1595581"/>
          </a:xfrm>
        </p:spPr>
        <p:txBody>
          <a:bodyPr>
            <a:normAutofit fontScale="90000"/>
          </a:bodyPr>
          <a:lstStyle/>
          <a:p>
            <a:r>
              <a:rPr lang="en-GB" dirty="0"/>
              <a:t>Reflection…</a:t>
            </a:r>
            <a:br>
              <a:rPr lang="en-GB" dirty="0"/>
            </a:br>
            <a:endParaRPr lang="en-GB" dirty="0"/>
          </a:p>
        </p:txBody>
      </p:sp>
      <p:sp>
        <p:nvSpPr>
          <p:cNvPr id="3" name="Content Placeholder 2">
            <a:extLst>
              <a:ext uri="{FF2B5EF4-FFF2-40B4-BE49-F238E27FC236}">
                <a16:creationId xmlns:a16="http://schemas.microsoft.com/office/drawing/2014/main" id="{5DC468F6-B3BC-470F-A3FE-9A387B87F177}"/>
              </a:ext>
            </a:extLst>
          </p:cNvPr>
          <p:cNvSpPr>
            <a:spLocks noGrp="1"/>
          </p:cNvSpPr>
          <p:nvPr>
            <p:ph idx="1"/>
          </p:nvPr>
        </p:nvSpPr>
        <p:spPr>
          <a:xfrm>
            <a:off x="466728" y="1795008"/>
            <a:ext cx="2891484" cy="2888203"/>
          </a:xfrm>
        </p:spPr>
        <p:txBody>
          <a:bodyPr/>
          <a:lstStyle/>
          <a:p>
            <a:endParaRPr lang="en-GB" dirty="0"/>
          </a:p>
          <a:p>
            <a:r>
              <a:rPr lang="en-GB" dirty="0"/>
              <a:t>Why do Christians celebrate Harvest Festival?</a:t>
            </a:r>
          </a:p>
          <a:p>
            <a:endParaRPr lang="en-GB" dirty="0"/>
          </a:p>
          <a:p>
            <a:pPr marL="0" indent="0">
              <a:buNone/>
            </a:pPr>
            <a:endParaRPr lang="en-GB" dirty="0"/>
          </a:p>
          <a:p>
            <a:r>
              <a:rPr lang="en-GB" dirty="0"/>
              <a:t>How do Christians celebrate Harvest Festival?</a:t>
            </a:r>
          </a:p>
        </p:txBody>
      </p:sp>
      <p:pic>
        <p:nvPicPr>
          <p:cNvPr id="4" name="Picture 3">
            <a:extLst>
              <a:ext uri="{FF2B5EF4-FFF2-40B4-BE49-F238E27FC236}">
                <a16:creationId xmlns:a16="http://schemas.microsoft.com/office/drawing/2014/main" id="{E45B0248-89A3-411E-B6CA-41B4FEE4BB9D}"/>
              </a:ext>
            </a:extLst>
          </p:cNvPr>
          <p:cNvPicPr>
            <a:picLocks noChangeAspect="1"/>
          </p:cNvPicPr>
          <p:nvPr/>
        </p:nvPicPr>
        <p:blipFill>
          <a:blip r:embed="rId2"/>
          <a:stretch>
            <a:fillRect/>
          </a:stretch>
        </p:blipFill>
        <p:spPr>
          <a:xfrm>
            <a:off x="3543297" y="766762"/>
            <a:ext cx="5133975" cy="5324475"/>
          </a:xfrm>
          <a:prstGeom prst="rect">
            <a:avLst/>
          </a:prstGeom>
        </p:spPr>
      </p:pic>
    </p:spTree>
    <p:extLst>
      <p:ext uri="{BB962C8B-B14F-4D97-AF65-F5344CB8AC3E}">
        <p14:creationId xmlns:p14="http://schemas.microsoft.com/office/powerpoint/2010/main" val="4436825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93E4B8F-DD9B-4739-BAD6-66ED9E4B6E3B}"/>
              </a:ext>
            </a:extLst>
          </p:cNvPr>
          <p:cNvSpPr/>
          <p:nvPr/>
        </p:nvSpPr>
        <p:spPr>
          <a:xfrm>
            <a:off x="750888" y="2081213"/>
            <a:ext cx="7637462" cy="2781300"/>
          </a:xfrm>
          <a:prstGeom prst="rect">
            <a:avLst/>
          </a:prstGeom>
          <a:solidFill>
            <a:srgbClr val="82DC5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Sassoon Infant Rg"/>
              <a:ea typeface="+mn-ea"/>
              <a:cs typeface="+mn-cs"/>
            </a:endParaRPr>
          </a:p>
        </p:txBody>
      </p:sp>
      <p:sp>
        <p:nvSpPr>
          <p:cNvPr id="14" name="Freeform 13">
            <a:extLst>
              <a:ext uri="{FF2B5EF4-FFF2-40B4-BE49-F238E27FC236}">
                <a16:creationId xmlns:a16="http://schemas.microsoft.com/office/drawing/2014/main" id="{A6074EA1-B4ED-4452-8317-4AED60D59A28}"/>
              </a:ext>
            </a:extLst>
          </p:cNvPr>
          <p:cNvSpPr/>
          <p:nvPr/>
        </p:nvSpPr>
        <p:spPr>
          <a:xfrm>
            <a:off x="750888" y="3662363"/>
            <a:ext cx="7675562" cy="2381250"/>
          </a:xfrm>
          <a:custGeom>
            <a:avLst/>
            <a:gdLst>
              <a:gd name="connsiteX0" fmla="*/ 6446840 w 7637465"/>
              <a:gd name="connsiteY0" fmla="*/ 0 h 2381250"/>
              <a:gd name="connsiteX1" fmla="*/ 7637465 w 7637465"/>
              <a:gd name="connsiteY1" fmla="*/ 1190625 h 2381250"/>
              <a:gd name="connsiteX2" fmla="*/ 6446840 w 7637465"/>
              <a:gd name="connsiteY2" fmla="*/ 2381250 h 2381250"/>
              <a:gd name="connsiteX3" fmla="*/ 5349781 w 7637465"/>
              <a:gd name="connsiteY3" fmla="*/ 1654070 h 2381250"/>
              <a:gd name="connsiteX4" fmla="*/ 5291664 w 7637465"/>
              <a:gd name="connsiteY4" fmla="*/ 1466850 h 2381250"/>
              <a:gd name="connsiteX5" fmla="*/ 0 w 7637465"/>
              <a:gd name="connsiteY5" fmla="*/ 1466850 h 2381250"/>
              <a:gd name="connsiteX6" fmla="*/ 0 w 7637465"/>
              <a:gd name="connsiteY6" fmla="*/ 914400 h 2381250"/>
              <a:gd name="connsiteX7" fmla="*/ 5291664 w 7637465"/>
              <a:gd name="connsiteY7" fmla="*/ 914400 h 2381250"/>
              <a:gd name="connsiteX8" fmla="*/ 5349781 w 7637465"/>
              <a:gd name="connsiteY8" fmla="*/ 727180 h 2381250"/>
              <a:gd name="connsiteX9" fmla="*/ 6446840 w 7637465"/>
              <a:gd name="connsiteY9" fmla="*/ 0 h 2381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637465" h="2381250">
                <a:moveTo>
                  <a:pt x="6446840" y="0"/>
                </a:moveTo>
                <a:cubicBezTo>
                  <a:pt x="7104404" y="0"/>
                  <a:pt x="7637465" y="533061"/>
                  <a:pt x="7637465" y="1190625"/>
                </a:cubicBezTo>
                <a:cubicBezTo>
                  <a:pt x="7637465" y="1848189"/>
                  <a:pt x="7104404" y="2381250"/>
                  <a:pt x="6446840" y="2381250"/>
                </a:cubicBezTo>
                <a:cubicBezTo>
                  <a:pt x="5953667" y="2381250"/>
                  <a:pt x="5530527" y="2081403"/>
                  <a:pt x="5349781" y="1654070"/>
                </a:cubicBezTo>
                <a:lnTo>
                  <a:pt x="5291664" y="1466850"/>
                </a:lnTo>
                <a:lnTo>
                  <a:pt x="0" y="1466850"/>
                </a:lnTo>
                <a:lnTo>
                  <a:pt x="0" y="914400"/>
                </a:lnTo>
                <a:lnTo>
                  <a:pt x="5291664" y="914400"/>
                </a:lnTo>
                <a:lnTo>
                  <a:pt x="5349781" y="727180"/>
                </a:lnTo>
                <a:cubicBezTo>
                  <a:pt x="5530527" y="299847"/>
                  <a:pt x="5953667" y="0"/>
                  <a:pt x="6446840" y="0"/>
                </a:cubicBezTo>
                <a:close/>
              </a:path>
            </a:pathLst>
          </a:custGeom>
          <a:solidFill>
            <a:srgbClr val="C0F66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Sassoon Infant Rg"/>
              <a:ea typeface="+mn-ea"/>
              <a:cs typeface="+mn-cs"/>
            </a:endParaRPr>
          </a:p>
        </p:txBody>
      </p:sp>
      <p:sp>
        <p:nvSpPr>
          <p:cNvPr id="15364" name="Title 5">
            <a:extLst>
              <a:ext uri="{FF2B5EF4-FFF2-40B4-BE49-F238E27FC236}">
                <a16:creationId xmlns:a16="http://schemas.microsoft.com/office/drawing/2014/main" id="{894F1685-BE5F-4E84-B11F-70F918CD3AAE}"/>
              </a:ext>
            </a:extLst>
          </p:cNvPr>
          <p:cNvSpPr>
            <a:spLocks noGrp="1"/>
          </p:cNvSpPr>
          <p:nvPr>
            <p:ph type="title"/>
          </p:nvPr>
        </p:nvSpPr>
        <p:spPr>
          <a:xfrm>
            <a:off x="457200" y="485775"/>
            <a:ext cx="8220075" cy="1595438"/>
          </a:xfrm>
        </p:spPr>
        <p:txBody>
          <a:bodyPr/>
          <a:lstStyle/>
          <a:p>
            <a:pPr eaLnBrk="1" hangingPunct="1"/>
            <a:r>
              <a:rPr lang="en-US" altLang="en-US"/>
              <a:t>Harvest Produce Riddles</a:t>
            </a:r>
            <a:endParaRPr lang="en-GB" altLang="en-US"/>
          </a:p>
        </p:txBody>
      </p:sp>
      <p:sp>
        <p:nvSpPr>
          <p:cNvPr id="15365" name="TextBox 1">
            <a:extLst>
              <a:ext uri="{FF2B5EF4-FFF2-40B4-BE49-F238E27FC236}">
                <a16:creationId xmlns:a16="http://schemas.microsoft.com/office/drawing/2014/main" id="{768EDC80-7DCE-40BE-AF43-AB7B769003F7}"/>
              </a:ext>
            </a:extLst>
          </p:cNvPr>
          <p:cNvSpPr txBox="1">
            <a:spLocks noChangeArrowheads="1"/>
          </p:cNvSpPr>
          <p:nvPr/>
        </p:nvSpPr>
        <p:spPr bwMode="auto">
          <a:xfrm>
            <a:off x="1085850" y="2260600"/>
            <a:ext cx="561975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a:ln>
                  <a:noFill/>
                </a:ln>
                <a:solidFill>
                  <a:srgbClr val="1C1C1C"/>
                </a:solidFill>
                <a:effectLst/>
                <a:uLnTx/>
                <a:uFillTx/>
                <a:latin typeface="Sassoon Infant Rg" pitchFamily="50" charset="0"/>
                <a:ea typeface="+mn-ea"/>
              </a:rPr>
              <a:t>I am cut down at harvest time.</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1C1C1C"/>
              </a:solidFill>
              <a:effectLst/>
              <a:uLnTx/>
              <a:uFillTx/>
              <a:latin typeface="Sassoon Infant Rg" pitchFamily="50" charset="0"/>
              <a:ea typeface="+mn-ea"/>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a:ln>
                  <a:noFill/>
                </a:ln>
                <a:solidFill>
                  <a:srgbClr val="1C1C1C"/>
                </a:solidFill>
                <a:effectLst/>
                <a:uLnTx/>
                <a:uFillTx/>
                <a:latin typeface="Sassoon Infant Rg" pitchFamily="50" charset="0"/>
                <a:ea typeface="+mn-ea"/>
              </a:rPr>
              <a:t>I am usually ground into flour.</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1C1C1C"/>
              </a:solidFill>
              <a:effectLst/>
              <a:uLnTx/>
              <a:uFillTx/>
              <a:latin typeface="Sassoon Infant Rg" pitchFamily="50" charset="0"/>
              <a:ea typeface="+mn-ea"/>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a:ln>
                  <a:noFill/>
                </a:ln>
                <a:solidFill>
                  <a:srgbClr val="1C1C1C"/>
                </a:solidFill>
                <a:effectLst/>
                <a:uLnTx/>
                <a:uFillTx/>
                <a:latin typeface="Sassoon Infant Rg" pitchFamily="50" charset="0"/>
                <a:ea typeface="+mn-ea"/>
              </a:rPr>
              <a:t>I can then be used to make bread, pasta, cakes and biscuits.</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1C1C1C"/>
              </a:solidFill>
              <a:effectLst/>
              <a:uLnTx/>
              <a:uFillTx/>
              <a:latin typeface="Sassoon Infant Rg" pitchFamily="50" charset="0"/>
              <a:ea typeface="+mn-ea"/>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a:ln>
                  <a:noFill/>
                </a:ln>
                <a:solidFill>
                  <a:srgbClr val="1C1C1C"/>
                </a:solidFill>
                <a:effectLst/>
                <a:uLnTx/>
                <a:uFillTx/>
                <a:latin typeface="Sassoon Infant Rg" pitchFamily="50" charset="0"/>
                <a:ea typeface="+mn-ea"/>
              </a:rPr>
              <a:t>What am I?</a:t>
            </a:r>
          </a:p>
        </p:txBody>
      </p:sp>
      <p:sp>
        <p:nvSpPr>
          <p:cNvPr id="7" name="TextBox 6">
            <a:extLst>
              <a:ext uri="{FF2B5EF4-FFF2-40B4-BE49-F238E27FC236}">
                <a16:creationId xmlns:a16="http://schemas.microsoft.com/office/drawing/2014/main" id="{9ADC1DE2-8173-4731-A13A-74B21D90EBA0}"/>
              </a:ext>
            </a:extLst>
          </p:cNvPr>
          <p:cNvSpPr txBox="1"/>
          <p:nvPr/>
        </p:nvSpPr>
        <p:spPr>
          <a:xfrm>
            <a:off x="1081088" y="4676775"/>
            <a:ext cx="4926012" cy="368300"/>
          </a:xfrm>
          <a:prstGeom prst="rect">
            <a:avLst/>
          </a:prstGeom>
          <a:noFill/>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1C1C1C"/>
                </a:solidFill>
                <a:effectLst/>
                <a:uLnTx/>
                <a:uFillTx/>
                <a:latin typeface="Sassoon Infant Md"/>
                <a:ea typeface="+mn-ea"/>
                <a:cs typeface="+mn-cs"/>
              </a:rPr>
              <a:t>I am wheat!</a:t>
            </a:r>
          </a:p>
        </p:txBody>
      </p:sp>
      <p:pic>
        <p:nvPicPr>
          <p:cNvPr id="8" name="Picture 7">
            <a:extLst>
              <a:ext uri="{FF2B5EF4-FFF2-40B4-BE49-F238E27FC236}">
                <a16:creationId xmlns:a16="http://schemas.microsoft.com/office/drawing/2014/main" id="{AB4DB9AF-71C5-4722-A913-371F0635EFC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511925" y="3448050"/>
            <a:ext cx="1703388" cy="2414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8" name="Whole Class">
            <a:extLst>
              <a:ext uri="{FF2B5EF4-FFF2-40B4-BE49-F238E27FC236}">
                <a16:creationId xmlns:a16="http://schemas.microsoft.com/office/drawing/2014/main" id="{943EEA0B-2FA7-46D4-9AEB-DE0701B5742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5DB8531-FCE5-44C2-912E-1F8E15BFE0ED}"/>
              </a:ext>
            </a:extLst>
          </p:cNvPr>
          <p:cNvSpPr/>
          <p:nvPr/>
        </p:nvSpPr>
        <p:spPr>
          <a:xfrm>
            <a:off x="750888" y="2081213"/>
            <a:ext cx="7637462" cy="2781300"/>
          </a:xfrm>
          <a:prstGeom prst="rect">
            <a:avLst/>
          </a:prstGeom>
          <a:solidFill>
            <a:srgbClr val="82DC5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Sassoon Infant Rg"/>
              <a:ea typeface="+mn-ea"/>
              <a:cs typeface="+mn-cs"/>
            </a:endParaRPr>
          </a:p>
        </p:txBody>
      </p:sp>
      <p:sp>
        <p:nvSpPr>
          <p:cNvPr id="11" name="Freeform 10">
            <a:extLst>
              <a:ext uri="{FF2B5EF4-FFF2-40B4-BE49-F238E27FC236}">
                <a16:creationId xmlns:a16="http://schemas.microsoft.com/office/drawing/2014/main" id="{CADDB8AE-4154-43D8-A58C-E9549CC722C8}"/>
              </a:ext>
            </a:extLst>
          </p:cNvPr>
          <p:cNvSpPr/>
          <p:nvPr/>
        </p:nvSpPr>
        <p:spPr>
          <a:xfrm>
            <a:off x="750888" y="3662363"/>
            <a:ext cx="7675562" cy="2381250"/>
          </a:xfrm>
          <a:custGeom>
            <a:avLst/>
            <a:gdLst>
              <a:gd name="connsiteX0" fmla="*/ 6446840 w 7637465"/>
              <a:gd name="connsiteY0" fmla="*/ 0 h 2381250"/>
              <a:gd name="connsiteX1" fmla="*/ 7637465 w 7637465"/>
              <a:gd name="connsiteY1" fmla="*/ 1190625 h 2381250"/>
              <a:gd name="connsiteX2" fmla="*/ 6446840 w 7637465"/>
              <a:gd name="connsiteY2" fmla="*/ 2381250 h 2381250"/>
              <a:gd name="connsiteX3" fmla="*/ 5349781 w 7637465"/>
              <a:gd name="connsiteY3" fmla="*/ 1654070 h 2381250"/>
              <a:gd name="connsiteX4" fmla="*/ 5291664 w 7637465"/>
              <a:gd name="connsiteY4" fmla="*/ 1466850 h 2381250"/>
              <a:gd name="connsiteX5" fmla="*/ 0 w 7637465"/>
              <a:gd name="connsiteY5" fmla="*/ 1466850 h 2381250"/>
              <a:gd name="connsiteX6" fmla="*/ 0 w 7637465"/>
              <a:gd name="connsiteY6" fmla="*/ 914400 h 2381250"/>
              <a:gd name="connsiteX7" fmla="*/ 5291664 w 7637465"/>
              <a:gd name="connsiteY7" fmla="*/ 914400 h 2381250"/>
              <a:gd name="connsiteX8" fmla="*/ 5349781 w 7637465"/>
              <a:gd name="connsiteY8" fmla="*/ 727180 h 2381250"/>
              <a:gd name="connsiteX9" fmla="*/ 6446840 w 7637465"/>
              <a:gd name="connsiteY9" fmla="*/ 0 h 2381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637465" h="2381250">
                <a:moveTo>
                  <a:pt x="6446840" y="0"/>
                </a:moveTo>
                <a:cubicBezTo>
                  <a:pt x="7104404" y="0"/>
                  <a:pt x="7637465" y="533061"/>
                  <a:pt x="7637465" y="1190625"/>
                </a:cubicBezTo>
                <a:cubicBezTo>
                  <a:pt x="7637465" y="1848189"/>
                  <a:pt x="7104404" y="2381250"/>
                  <a:pt x="6446840" y="2381250"/>
                </a:cubicBezTo>
                <a:cubicBezTo>
                  <a:pt x="5953667" y="2381250"/>
                  <a:pt x="5530527" y="2081403"/>
                  <a:pt x="5349781" y="1654070"/>
                </a:cubicBezTo>
                <a:lnTo>
                  <a:pt x="5291664" y="1466850"/>
                </a:lnTo>
                <a:lnTo>
                  <a:pt x="0" y="1466850"/>
                </a:lnTo>
                <a:lnTo>
                  <a:pt x="0" y="914400"/>
                </a:lnTo>
                <a:lnTo>
                  <a:pt x="5291664" y="914400"/>
                </a:lnTo>
                <a:lnTo>
                  <a:pt x="5349781" y="727180"/>
                </a:lnTo>
                <a:cubicBezTo>
                  <a:pt x="5530527" y="299847"/>
                  <a:pt x="5953667" y="0"/>
                  <a:pt x="6446840" y="0"/>
                </a:cubicBezTo>
                <a:close/>
              </a:path>
            </a:pathLst>
          </a:custGeom>
          <a:solidFill>
            <a:srgbClr val="C0F66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Sassoon Infant Rg"/>
              <a:ea typeface="+mn-ea"/>
              <a:cs typeface="+mn-cs"/>
            </a:endParaRPr>
          </a:p>
        </p:txBody>
      </p:sp>
      <p:pic>
        <p:nvPicPr>
          <p:cNvPr id="4" name="Picture 3">
            <a:extLst>
              <a:ext uri="{FF2B5EF4-FFF2-40B4-BE49-F238E27FC236}">
                <a16:creationId xmlns:a16="http://schemas.microsoft.com/office/drawing/2014/main" id="{4D69AEA6-2D91-43D4-B07C-E298141D325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270625" y="4024313"/>
            <a:ext cx="1847850" cy="178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11">
            <a:extLst>
              <a:ext uri="{FF2B5EF4-FFF2-40B4-BE49-F238E27FC236}">
                <a16:creationId xmlns:a16="http://schemas.microsoft.com/office/drawing/2014/main" id="{EE349BAE-9AB7-447E-83EF-BC4902ECB34E}"/>
              </a:ext>
            </a:extLst>
          </p:cNvPr>
          <p:cNvSpPr txBox="1"/>
          <p:nvPr/>
        </p:nvSpPr>
        <p:spPr>
          <a:xfrm>
            <a:off x="1081088" y="4676775"/>
            <a:ext cx="4926012" cy="368300"/>
          </a:xfrm>
          <a:prstGeom prst="rect">
            <a:avLst/>
          </a:prstGeom>
          <a:noFill/>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1C1C1C"/>
                </a:solidFill>
                <a:effectLst/>
                <a:uLnTx/>
                <a:uFillTx/>
                <a:latin typeface="Sassoon Infant Md"/>
                <a:ea typeface="+mn-ea"/>
                <a:cs typeface="+mn-cs"/>
              </a:rPr>
              <a:t>I am an apple!</a:t>
            </a:r>
          </a:p>
        </p:txBody>
      </p:sp>
      <p:sp>
        <p:nvSpPr>
          <p:cNvPr id="16390" name="Title 5">
            <a:extLst>
              <a:ext uri="{FF2B5EF4-FFF2-40B4-BE49-F238E27FC236}">
                <a16:creationId xmlns:a16="http://schemas.microsoft.com/office/drawing/2014/main" id="{C8883AF0-81EB-48C2-9F29-0CEA8BC60CE6}"/>
              </a:ext>
            </a:extLst>
          </p:cNvPr>
          <p:cNvSpPr>
            <a:spLocks noGrp="1"/>
          </p:cNvSpPr>
          <p:nvPr>
            <p:ph type="title"/>
          </p:nvPr>
        </p:nvSpPr>
        <p:spPr>
          <a:xfrm>
            <a:off x="457200" y="485775"/>
            <a:ext cx="8220075" cy="1595438"/>
          </a:xfrm>
        </p:spPr>
        <p:txBody>
          <a:bodyPr/>
          <a:lstStyle/>
          <a:p>
            <a:pPr eaLnBrk="1" hangingPunct="1"/>
            <a:r>
              <a:rPr lang="en-US" altLang="en-US"/>
              <a:t>Harvest Produce Riddles</a:t>
            </a:r>
            <a:endParaRPr lang="en-GB" altLang="en-US"/>
          </a:p>
        </p:txBody>
      </p:sp>
      <p:sp>
        <p:nvSpPr>
          <p:cNvPr id="16391" name="TextBox 1">
            <a:extLst>
              <a:ext uri="{FF2B5EF4-FFF2-40B4-BE49-F238E27FC236}">
                <a16:creationId xmlns:a16="http://schemas.microsoft.com/office/drawing/2014/main" id="{8627F863-B685-4B28-A0FC-1819E9A0378A}"/>
              </a:ext>
            </a:extLst>
          </p:cNvPr>
          <p:cNvSpPr txBox="1">
            <a:spLocks noChangeArrowheads="1"/>
          </p:cNvSpPr>
          <p:nvPr/>
        </p:nvSpPr>
        <p:spPr bwMode="auto">
          <a:xfrm>
            <a:off x="1081088" y="2314575"/>
            <a:ext cx="4425950"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a:ln>
                  <a:noFill/>
                </a:ln>
                <a:solidFill>
                  <a:srgbClr val="1C1C1C"/>
                </a:solidFill>
                <a:effectLst/>
                <a:uLnTx/>
                <a:uFillTx/>
                <a:latin typeface="Sassoon Infant Rg" pitchFamily="50" charset="0"/>
                <a:ea typeface="+mn-ea"/>
              </a:rPr>
              <a:t>I am picked from trees at harvest time.</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1C1C1C"/>
              </a:solidFill>
              <a:effectLst/>
              <a:uLnTx/>
              <a:uFillTx/>
              <a:latin typeface="Sassoon Infant Rg" pitchFamily="50" charset="0"/>
              <a:ea typeface="+mn-ea"/>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a:ln>
                  <a:noFill/>
                </a:ln>
                <a:solidFill>
                  <a:srgbClr val="1C1C1C"/>
                </a:solidFill>
                <a:effectLst/>
                <a:uLnTx/>
                <a:uFillTx/>
                <a:latin typeface="Sassoon Infant Rg" pitchFamily="50" charset="0"/>
                <a:ea typeface="+mn-ea"/>
              </a:rPr>
              <a:t>I can be eaten raw or cooked.</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1C1C1C"/>
              </a:solidFill>
              <a:effectLst/>
              <a:uLnTx/>
              <a:uFillTx/>
              <a:latin typeface="Sassoon Infant Rg" pitchFamily="50" charset="0"/>
              <a:ea typeface="+mn-ea"/>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a:ln>
                  <a:noFill/>
                </a:ln>
                <a:solidFill>
                  <a:srgbClr val="1C1C1C"/>
                </a:solidFill>
                <a:effectLst/>
                <a:uLnTx/>
                <a:uFillTx/>
                <a:latin typeface="Sassoon Infant Rg" pitchFamily="50" charset="0"/>
                <a:ea typeface="+mn-ea"/>
              </a:rPr>
              <a:t>I can also be made into juice.</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1C1C1C"/>
              </a:solidFill>
              <a:effectLst/>
              <a:uLnTx/>
              <a:uFillTx/>
              <a:latin typeface="Sassoon Infant Rg" pitchFamily="50" charset="0"/>
              <a:ea typeface="+mn-ea"/>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a:ln>
                  <a:noFill/>
                </a:ln>
                <a:solidFill>
                  <a:srgbClr val="1C1C1C"/>
                </a:solidFill>
                <a:effectLst/>
                <a:uLnTx/>
                <a:uFillTx/>
                <a:latin typeface="Sassoon Infant Rg" pitchFamily="50" charset="0"/>
                <a:ea typeface="+mn-ea"/>
              </a:rPr>
              <a:t>What am I?</a:t>
            </a:r>
          </a:p>
        </p:txBody>
      </p:sp>
      <p:pic>
        <p:nvPicPr>
          <p:cNvPr id="16392" name="Whole Class">
            <a:extLst>
              <a:ext uri="{FF2B5EF4-FFF2-40B4-BE49-F238E27FC236}">
                <a16:creationId xmlns:a16="http://schemas.microsoft.com/office/drawing/2014/main" id="{F55C3DE2-7F09-4C90-BB63-1CAF0AE39A8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A8CFF-8324-4A61-891D-C1AE0B3631DE}"/>
              </a:ext>
            </a:extLst>
          </p:cNvPr>
          <p:cNvSpPr/>
          <p:nvPr/>
        </p:nvSpPr>
        <p:spPr>
          <a:xfrm>
            <a:off x="750888" y="2081213"/>
            <a:ext cx="7637462" cy="2781300"/>
          </a:xfrm>
          <a:prstGeom prst="rect">
            <a:avLst/>
          </a:prstGeom>
          <a:solidFill>
            <a:srgbClr val="82DC5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Sassoon Infant Rg"/>
              <a:ea typeface="+mn-ea"/>
              <a:cs typeface="+mn-cs"/>
            </a:endParaRPr>
          </a:p>
        </p:txBody>
      </p:sp>
      <p:sp>
        <p:nvSpPr>
          <p:cNvPr id="10" name="Freeform 9">
            <a:extLst>
              <a:ext uri="{FF2B5EF4-FFF2-40B4-BE49-F238E27FC236}">
                <a16:creationId xmlns:a16="http://schemas.microsoft.com/office/drawing/2014/main" id="{0773B080-AA3F-4D39-B26E-B00849A1A042}"/>
              </a:ext>
            </a:extLst>
          </p:cNvPr>
          <p:cNvSpPr/>
          <p:nvPr/>
        </p:nvSpPr>
        <p:spPr>
          <a:xfrm>
            <a:off x="750888" y="3662363"/>
            <a:ext cx="7675562" cy="2381250"/>
          </a:xfrm>
          <a:custGeom>
            <a:avLst/>
            <a:gdLst>
              <a:gd name="connsiteX0" fmla="*/ 6446840 w 7637465"/>
              <a:gd name="connsiteY0" fmla="*/ 0 h 2381250"/>
              <a:gd name="connsiteX1" fmla="*/ 7637465 w 7637465"/>
              <a:gd name="connsiteY1" fmla="*/ 1190625 h 2381250"/>
              <a:gd name="connsiteX2" fmla="*/ 6446840 w 7637465"/>
              <a:gd name="connsiteY2" fmla="*/ 2381250 h 2381250"/>
              <a:gd name="connsiteX3" fmla="*/ 5349781 w 7637465"/>
              <a:gd name="connsiteY3" fmla="*/ 1654070 h 2381250"/>
              <a:gd name="connsiteX4" fmla="*/ 5291664 w 7637465"/>
              <a:gd name="connsiteY4" fmla="*/ 1466850 h 2381250"/>
              <a:gd name="connsiteX5" fmla="*/ 0 w 7637465"/>
              <a:gd name="connsiteY5" fmla="*/ 1466850 h 2381250"/>
              <a:gd name="connsiteX6" fmla="*/ 0 w 7637465"/>
              <a:gd name="connsiteY6" fmla="*/ 914400 h 2381250"/>
              <a:gd name="connsiteX7" fmla="*/ 5291664 w 7637465"/>
              <a:gd name="connsiteY7" fmla="*/ 914400 h 2381250"/>
              <a:gd name="connsiteX8" fmla="*/ 5349781 w 7637465"/>
              <a:gd name="connsiteY8" fmla="*/ 727180 h 2381250"/>
              <a:gd name="connsiteX9" fmla="*/ 6446840 w 7637465"/>
              <a:gd name="connsiteY9" fmla="*/ 0 h 2381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637465" h="2381250">
                <a:moveTo>
                  <a:pt x="6446840" y="0"/>
                </a:moveTo>
                <a:cubicBezTo>
                  <a:pt x="7104404" y="0"/>
                  <a:pt x="7637465" y="533061"/>
                  <a:pt x="7637465" y="1190625"/>
                </a:cubicBezTo>
                <a:cubicBezTo>
                  <a:pt x="7637465" y="1848189"/>
                  <a:pt x="7104404" y="2381250"/>
                  <a:pt x="6446840" y="2381250"/>
                </a:cubicBezTo>
                <a:cubicBezTo>
                  <a:pt x="5953667" y="2381250"/>
                  <a:pt x="5530527" y="2081403"/>
                  <a:pt x="5349781" y="1654070"/>
                </a:cubicBezTo>
                <a:lnTo>
                  <a:pt x="5291664" y="1466850"/>
                </a:lnTo>
                <a:lnTo>
                  <a:pt x="0" y="1466850"/>
                </a:lnTo>
                <a:lnTo>
                  <a:pt x="0" y="914400"/>
                </a:lnTo>
                <a:lnTo>
                  <a:pt x="5291664" y="914400"/>
                </a:lnTo>
                <a:lnTo>
                  <a:pt x="5349781" y="727180"/>
                </a:lnTo>
                <a:cubicBezTo>
                  <a:pt x="5530527" y="299847"/>
                  <a:pt x="5953667" y="0"/>
                  <a:pt x="6446840" y="0"/>
                </a:cubicBezTo>
                <a:close/>
              </a:path>
            </a:pathLst>
          </a:custGeom>
          <a:solidFill>
            <a:srgbClr val="C0F66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Sassoon Infant Rg"/>
              <a:ea typeface="+mn-ea"/>
              <a:cs typeface="+mn-cs"/>
            </a:endParaRPr>
          </a:p>
        </p:txBody>
      </p:sp>
      <p:sp>
        <p:nvSpPr>
          <p:cNvPr id="11" name="TextBox 10">
            <a:extLst>
              <a:ext uri="{FF2B5EF4-FFF2-40B4-BE49-F238E27FC236}">
                <a16:creationId xmlns:a16="http://schemas.microsoft.com/office/drawing/2014/main" id="{5C4D0CB9-D5EE-4D52-AD90-15D805F3A4A3}"/>
              </a:ext>
            </a:extLst>
          </p:cNvPr>
          <p:cNvSpPr txBox="1"/>
          <p:nvPr/>
        </p:nvSpPr>
        <p:spPr>
          <a:xfrm>
            <a:off x="1081088" y="4676775"/>
            <a:ext cx="4926012" cy="368300"/>
          </a:xfrm>
          <a:prstGeom prst="rect">
            <a:avLst/>
          </a:prstGeom>
          <a:noFill/>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1C1C1C"/>
                </a:solidFill>
                <a:effectLst/>
                <a:uLnTx/>
                <a:uFillTx/>
                <a:latin typeface="Sassoon Infant Md"/>
                <a:ea typeface="+mn-ea"/>
                <a:cs typeface="+mn-cs"/>
              </a:rPr>
              <a:t>I am a potato!</a:t>
            </a:r>
          </a:p>
        </p:txBody>
      </p:sp>
      <p:sp>
        <p:nvSpPr>
          <p:cNvPr id="17413" name="Title 5">
            <a:extLst>
              <a:ext uri="{FF2B5EF4-FFF2-40B4-BE49-F238E27FC236}">
                <a16:creationId xmlns:a16="http://schemas.microsoft.com/office/drawing/2014/main" id="{64B62971-FFE7-4FD7-AA5E-909C00561212}"/>
              </a:ext>
            </a:extLst>
          </p:cNvPr>
          <p:cNvSpPr>
            <a:spLocks noGrp="1"/>
          </p:cNvSpPr>
          <p:nvPr>
            <p:ph type="title"/>
          </p:nvPr>
        </p:nvSpPr>
        <p:spPr>
          <a:xfrm>
            <a:off x="457200" y="485775"/>
            <a:ext cx="8220075" cy="1595438"/>
          </a:xfrm>
        </p:spPr>
        <p:txBody>
          <a:bodyPr/>
          <a:lstStyle/>
          <a:p>
            <a:pPr eaLnBrk="1" hangingPunct="1"/>
            <a:r>
              <a:rPr lang="en-US" altLang="en-US"/>
              <a:t>Harvest Produce Riddles</a:t>
            </a:r>
            <a:endParaRPr lang="en-GB" altLang="en-US"/>
          </a:p>
        </p:txBody>
      </p:sp>
      <p:sp>
        <p:nvSpPr>
          <p:cNvPr id="17414" name="TextBox 1">
            <a:extLst>
              <a:ext uri="{FF2B5EF4-FFF2-40B4-BE49-F238E27FC236}">
                <a16:creationId xmlns:a16="http://schemas.microsoft.com/office/drawing/2014/main" id="{8ADBF685-1089-47B4-83C4-1C1AC37B5F49}"/>
              </a:ext>
            </a:extLst>
          </p:cNvPr>
          <p:cNvSpPr txBox="1">
            <a:spLocks noChangeArrowheads="1"/>
          </p:cNvSpPr>
          <p:nvPr/>
        </p:nvSpPr>
        <p:spPr bwMode="auto">
          <a:xfrm>
            <a:off x="1081088" y="2308225"/>
            <a:ext cx="5092700"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a:ln>
                  <a:noFill/>
                </a:ln>
                <a:solidFill>
                  <a:srgbClr val="1C1C1C"/>
                </a:solidFill>
                <a:effectLst/>
                <a:uLnTx/>
                <a:uFillTx/>
                <a:latin typeface="Sassoon Infant Rg" pitchFamily="50" charset="0"/>
                <a:ea typeface="+mn-ea"/>
              </a:rPr>
              <a:t>I am dug out from the ground at harvest time.</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1C1C1C"/>
              </a:solidFill>
              <a:effectLst/>
              <a:uLnTx/>
              <a:uFillTx/>
              <a:latin typeface="Sassoon Infant Rg" pitchFamily="50" charset="0"/>
              <a:ea typeface="+mn-ea"/>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a:ln>
                  <a:noFill/>
                </a:ln>
                <a:solidFill>
                  <a:srgbClr val="1C1C1C"/>
                </a:solidFill>
                <a:effectLst/>
                <a:uLnTx/>
                <a:uFillTx/>
                <a:latin typeface="Sassoon Infant Rg" pitchFamily="50" charset="0"/>
                <a:ea typeface="+mn-ea"/>
              </a:rPr>
              <a:t>I can be cooked in lots of different ways.</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1C1C1C"/>
              </a:solidFill>
              <a:effectLst/>
              <a:uLnTx/>
              <a:uFillTx/>
              <a:latin typeface="Sassoon Infant Rg" pitchFamily="50" charset="0"/>
              <a:ea typeface="+mn-ea"/>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a:ln>
                  <a:noFill/>
                </a:ln>
                <a:solidFill>
                  <a:srgbClr val="1C1C1C"/>
                </a:solidFill>
                <a:effectLst/>
                <a:uLnTx/>
                <a:uFillTx/>
                <a:latin typeface="Sassoon Infant Rg" pitchFamily="50" charset="0"/>
                <a:ea typeface="+mn-ea"/>
              </a:rPr>
              <a:t>I can also be made into chips and crisps.</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1C1C1C"/>
              </a:solidFill>
              <a:effectLst/>
              <a:uLnTx/>
              <a:uFillTx/>
              <a:latin typeface="Sassoon Infant Rg" pitchFamily="50" charset="0"/>
              <a:ea typeface="+mn-ea"/>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a:ln>
                  <a:noFill/>
                </a:ln>
                <a:solidFill>
                  <a:srgbClr val="1C1C1C"/>
                </a:solidFill>
                <a:effectLst/>
                <a:uLnTx/>
                <a:uFillTx/>
                <a:latin typeface="Sassoon Infant Rg" pitchFamily="50" charset="0"/>
                <a:ea typeface="+mn-ea"/>
              </a:rPr>
              <a:t>What am I?</a:t>
            </a:r>
          </a:p>
        </p:txBody>
      </p:sp>
      <p:pic>
        <p:nvPicPr>
          <p:cNvPr id="3" name="Picture 2">
            <a:extLst>
              <a:ext uri="{FF2B5EF4-FFF2-40B4-BE49-F238E27FC236}">
                <a16:creationId xmlns:a16="http://schemas.microsoft.com/office/drawing/2014/main" id="{387A5ED3-CEF1-4CF8-A3D2-589E8EF7330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02338" y="4200525"/>
            <a:ext cx="2462212" cy="1506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6" name="Whole Class">
            <a:extLst>
              <a:ext uri="{FF2B5EF4-FFF2-40B4-BE49-F238E27FC236}">
                <a16:creationId xmlns:a16="http://schemas.microsoft.com/office/drawing/2014/main" id="{9C4BDCC5-DDA2-4D4F-8016-BA1FDBC5091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1B37D4A5-90BB-4844-98B2-369F398C181C}" vid="{00783449-5817-44E1-8606-1A7DF4C9CE72}"/>
    </a:ext>
  </a:extLst>
</a:theme>
</file>

<file path=ppt/theme/theme2.xml><?xml version="1.0" encoding="utf-8"?>
<a:theme xmlns:a="http://schemas.openxmlformats.org/drawingml/2006/main" name="1_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E68B9EAC81D3349B56385EF90FB5E66" ma:contentTypeVersion="13" ma:contentTypeDescription="Create a new document." ma:contentTypeScope="" ma:versionID="9a7d41a2c158f06f657e0823ce387b7f">
  <xsd:schema xmlns:xsd="http://www.w3.org/2001/XMLSchema" xmlns:xs="http://www.w3.org/2001/XMLSchema" xmlns:p="http://schemas.microsoft.com/office/2006/metadata/properties" xmlns:ns2="b561d3cc-3f8f-4588-a568-be861ce13085" xmlns:ns3="a0c7fa71-570b-4d2e-a005-0d34dc952117" targetNamespace="http://schemas.microsoft.com/office/2006/metadata/properties" ma:root="true" ma:fieldsID="4c734954345243be7738907af8f63054" ns2:_="" ns3:_="">
    <xsd:import namespace="b561d3cc-3f8f-4588-a568-be861ce13085"/>
    <xsd:import namespace="a0c7fa71-570b-4d2e-a005-0d34dc95211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561d3cc-3f8f-4588-a568-be861ce1308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a0c7fa71-570b-4d2e-a005-0d34dc952117"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EF32388-E7E2-483B-AA52-48CE2E5FA591}">
  <ds:schemaRefs>
    <ds:schemaRef ds:uri="http://schemas.microsoft.com/sharepoint/v3/contenttype/forms"/>
  </ds:schemaRefs>
</ds:datastoreItem>
</file>

<file path=customXml/itemProps2.xml><?xml version="1.0" encoding="utf-8"?>
<ds:datastoreItem xmlns:ds="http://schemas.openxmlformats.org/officeDocument/2006/customXml" ds:itemID="{6D4550F3-74BC-408B-9BAF-C417FE753A54}">
  <ds:schemaRefs>
    <ds:schemaRef ds:uri="http://purl.org/dc/elements/1.1/"/>
    <ds:schemaRef ds:uri="http://schemas.microsoft.com/office/2006/metadata/propertie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a0c7fa71-570b-4d2e-a005-0d34dc952117"/>
    <ds:schemaRef ds:uri="b561d3cc-3f8f-4588-a568-be861ce13085"/>
    <ds:schemaRef ds:uri="http://www.w3.org/XML/1998/namespace"/>
    <ds:schemaRef ds:uri="http://purl.org/dc/dcmitype/"/>
  </ds:schemaRefs>
</ds:datastoreItem>
</file>

<file path=customXml/itemProps3.xml><?xml version="1.0" encoding="utf-8"?>
<ds:datastoreItem xmlns:ds="http://schemas.openxmlformats.org/officeDocument/2006/customXml" ds:itemID="{77BDF160-F170-407A-A586-24773A50921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561d3cc-3f8f-4588-a568-be861ce13085"/>
    <ds:schemaRef ds:uri="a0c7fa71-570b-4d2e-a005-0d34dc95211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PowerPoint Template</Template>
  <TotalTime>198</TotalTime>
  <Words>821</Words>
  <Application>Microsoft Office PowerPoint</Application>
  <PresentationFormat>On-screen Show (4:3)</PresentationFormat>
  <Paragraphs>101</Paragraphs>
  <Slides>18</Slides>
  <Notes>0</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18</vt:i4>
      </vt:variant>
    </vt:vector>
  </HeadingPairs>
  <TitlesOfParts>
    <vt:vector size="26" baseType="lpstr">
      <vt:lpstr>BPreplay</vt:lpstr>
      <vt:lpstr>Sassoon Infant Md</vt:lpstr>
      <vt:lpstr>Twinkl</vt:lpstr>
      <vt:lpstr>Arial</vt:lpstr>
      <vt:lpstr>Calibri</vt:lpstr>
      <vt:lpstr>Sassoon Infant Rg</vt:lpstr>
      <vt:lpstr>Office Theme</vt:lpstr>
      <vt:lpstr>1_Office Theme</vt:lpstr>
      <vt:lpstr>PowerPoint Presentation</vt:lpstr>
      <vt:lpstr>What Is Harvesting?</vt:lpstr>
      <vt:lpstr>What is Harvest Festival?</vt:lpstr>
      <vt:lpstr>Harvest in the Past</vt:lpstr>
      <vt:lpstr>Why is Harvest Celebrated?</vt:lpstr>
      <vt:lpstr>Harvest Festivals</vt:lpstr>
      <vt:lpstr>When is Harvest Festival?</vt:lpstr>
      <vt:lpstr>How Do We Harvest Our Food?</vt:lpstr>
      <vt:lpstr>How Do We Harvest Our Food?</vt:lpstr>
      <vt:lpstr>How Do We Harvest Our Food?</vt:lpstr>
      <vt:lpstr>How Will These Foods Be Harvested?</vt:lpstr>
      <vt:lpstr>Harvest</vt:lpstr>
      <vt:lpstr>PowerPoint Presentation</vt:lpstr>
      <vt:lpstr>Next Steps:</vt:lpstr>
      <vt:lpstr>Reflection… </vt:lpstr>
      <vt:lpstr>Harvest Produce Riddles</vt:lpstr>
      <vt:lpstr>Harvest Produce Riddles</vt:lpstr>
      <vt:lpstr>Harvest Produce Riddles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Twinkl A5</dc:creator>
  <cp:lastModifiedBy>Laura MacRae</cp:lastModifiedBy>
  <cp:revision>19</cp:revision>
  <dcterms:created xsi:type="dcterms:W3CDTF">2020-09-30T02:23:01Z</dcterms:created>
  <dcterms:modified xsi:type="dcterms:W3CDTF">2022-01-21T09:55:29Z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0x0101008E68B9EAC81D3349B56385EF90FB5E66</vt:lpwstr>
  </property>
</Properties>
</file>