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7"/>
  </p:notesMasterIdLst>
  <p:sldIdLst>
    <p:sldId id="256" r:id="rId5"/>
    <p:sldId id="301" r:id="rId6"/>
    <p:sldId id="302" r:id="rId7"/>
    <p:sldId id="299" r:id="rId8"/>
    <p:sldId id="300" r:id="rId9"/>
    <p:sldId id="297" r:id="rId10"/>
    <p:sldId id="295" r:id="rId11"/>
    <p:sldId id="296" r:id="rId12"/>
    <p:sldId id="283" r:id="rId13"/>
    <p:sldId id="294" r:id="rId14"/>
    <p:sldId id="292" r:id="rId15"/>
    <p:sldId id="268" r:id="rId16"/>
    <p:sldId id="269" r:id="rId17"/>
    <p:sldId id="278" r:id="rId18"/>
    <p:sldId id="276" r:id="rId19"/>
    <p:sldId id="275" r:id="rId20"/>
    <p:sldId id="285" r:id="rId21"/>
    <p:sldId id="284" r:id="rId22"/>
    <p:sldId id="272" r:id="rId23"/>
    <p:sldId id="273" r:id="rId24"/>
    <p:sldId id="274" r:id="rId25"/>
    <p:sldId id="298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96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F78510-F5AB-491B-A224-B922D2BCE8D1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CD90DB-7B87-4B20-85A3-86EA19BE6B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19511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 image is the symbol for</a:t>
            </a:r>
            <a:r>
              <a:rPr lang="en-GB" baseline="0" dirty="0"/>
              <a:t> Allah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CD90DB-7B87-4B20-85A3-86EA19BE6BE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5354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Give a simple explanation</a:t>
            </a:r>
            <a:r>
              <a:rPr lang="en-GB" baseline="0" dirty="0"/>
              <a:t> of</a:t>
            </a:r>
            <a:r>
              <a:rPr lang="en-GB" dirty="0"/>
              <a:t> BC / AD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CD90DB-7B87-4B20-85A3-86EA19BE6BE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4327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CD90DB-7B87-4B20-85A3-86EA19BE6BE0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5354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CD90DB-7B87-4B20-85A3-86EA19BE6BE0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5354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lickr.com/photos/emeryjl/499799081" TargetMode="External"/><Relationship Id="rId13" Type="http://schemas.openxmlformats.org/officeDocument/2006/relationships/hyperlink" Target="http://www.clker.com/" TargetMode="External"/><Relationship Id="rId3" Type="http://schemas.openxmlformats.org/officeDocument/2006/relationships/hyperlink" Target="https://commons.wikimedia.org/wiki/File:Canaan_(PSF).jpg" TargetMode="External"/><Relationship Id="rId7" Type="http://schemas.openxmlformats.org/officeDocument/2006/relationships/hyperlink" Target="https://commons.wikimedia.org/wiki/File:MinhagYerushalayim3909.JPG" TargetMode="External"/><Relationship Id="rId12" Type="http://schemas.openxmlformats.org/officeDocument/2006/relationships/hyperlink" Target="http://www.clipart.com/" TargetMode="External"/><Relationship Id="rId2" Type="http://schemas.openxmlformats.org/officeDocument/2006/relationships/hyperlink" Target="https://en.wikipedia.org/wiki/List_of_religious_populations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commons.wikimedia.org/wiki/File:Bar_Mitzvah_is_important_for_jewish_boys.JPG" TargetMode="External"/><Relationship Id="rId11" Type="http://schemas.openxmlformats.org/officeDocument/2006/relationships/hyperlink" Target="https://commons.wikimedia.org/wiki/File:Prayers_at_the_Western_Wall_2.jpg" TargetMode="External"/><Relationship Id="rId5" Type="http://schemas.openxmlformats.org/officeDocument/2006/relationships/hyperlink" Target="https://commons.wikimedia.org/wiki/File:Jewish_distrib_country.png" TargetMode="External"/><Relationship Id="rId10" Type="http://schemas.openxmlformats.org/officeDocument/2006/relationships/hyperlink" Target="https://commons.wikimedia.org/wiki/File:Yad.jpg" TargetMode="External"/><Relationship Id="rId4" Type="http://schemas.openxmlformats.org/officeDocument/2006/relationships/hyperlink" Target="https://commons.wikimedia.org/wiki/File:Hebrew_alphabet.png" TargetMode="External"/><Relationship Id="rId9" Type="http://schemas.openxmlformats.org/officeDocument/2006/relationships/hyperlink" Target="https://en.wikipedia.org/wiki/File:Tefillin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492375"/>
            <a:ext cx="7772400" cy="1470025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Judaism</a:t>
            </a:r>
          </a:p>
        </p:txBody>
      </p:sp>
      <p:sp>
        <p:nvSpPr>
          <p:cNvPr id="4" name="Rectangle 3"/>
          <p:cNvSpPr/>
          <p:nvPr/>
        </p:nvSpPr>
        <p:spPr>
          <a:xfrm>
            <a:off x="3190923" y="6629400"/>
            <a:ext cx="275267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>
                <a:latin typeface="Comic Sans MS" pitchFamily="66" charset="0"/>
              </a:rPr>
              <a:t>© www.SaveTeachersSundays 2016</a:t>
            </a:r>
            <a:endParaRPr lang="en-GB" sz="1200" dirty="0">
              <a:latin typeface="Comic Sans MS" pitchFamily="66" charset="0"/>
            </a:endParaRPr>
          </a:p>
        </p:txBody>
      </p:sp>
      <p:pic>
        <p:nvPicPr>
          <p:cNvPr id="1026" name="Picture 2" descr="http://downloads.clipart.com/21395806.jpg?t=1478092944&amp;h=772ca8f47d8e8f51cd78a0bd5feac71e&amp;u=SaveTeachersSunday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393" y="228600"/>
            <a:ext cx="2093407" cy="228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downloads.clipart.com/20054525.jpg?t=1478093039&amp;h=c41195203f1368f2e35fb66b76894e7b&amp;u=SaveTeachersSunday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228600"/>
            <a:ext cx="1754814" cy="281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downloads.clipart.com/21356919.jpg?t=1478093125&amp;h=57313c8a370157964bb0d5cd2702f31b&amp;u=SaveTeachersSunday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04801"/>
            <a:ext cx="1941989" cy="2133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downloads.clipart.com/21474003.jpg?t=1478093191&amp;h=412b23291021276bd9fb4c7c50ee7cb3&amp;u=SaveTeachersSunday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4287571"/>
            <a:ext cx="2124539" cy="2079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downloads.clipart.com/20711554.jpg?t=1478093264&amp;h=aedce6ec74ed4021ddc9fae9fc0eb743&amp;u=SaveTeachersSunday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6270" y="4287571"/>
            <a:ext cx="2390530" cy="2113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://downloads.clipart.com/21074954.jpg?t=1478093438&amp;h=e8fc97ba8c9f7eecaf696659d23b4dbf&amp;u=SaveTeachersSundays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4296787"/>
            <a:ext cx="2321092" cy="184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81243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04800"/>
            <a:ext cx="7772400" cy="1143000"/>
          </a:xfrm>
        </p:spPr>
        <p:txBody>
          <a:bodyPr>
            <a:normAutofit/>
          </a:bodyPr>
          <a:lstStyle/>
          <a:p>
            <a:r>
              <a:rPr lang="en-GB" b="1" dirty="0">
                <a:latin typeface="Comic Sans MS" panose="030F0702030302020204" pitchFamily="66" charset="0"/>
              </a:rPr>
              <a:t>What is Judaism?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457200" y="1828800"/>
            <a:ext cx="5334000" cy="14097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dirty="0">
                <a:latin typeface="Comic Sans MS" panose="030F0702030302020204" pitchFamily="66" charset="0"/>
              </a:rPr>
              <a:t>Judaism is a religion</a:t>
            </a:r>
          </a:p>
        </p:txBody>
      </p:sp>
      <p:pic>
        <p:nvPicPr>
          <p:cNvPr id="2050" name="Picture 2" descr="http://downloads.clipart.com/20640482.jpg?t=1478093855&amp;h=64d2e8f67c7a902d11dffe516f707525&amp;u=SaveTeachersSunday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0" y="1905000"/>
            <a:ext cx="1726007" cy="411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457200" y="3048000"/>
            <a:ext cx="5334000" cy="2819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dirty="0">
                <a:latin typeface="Comic Sans MS" panose="030F0702030302020204" pitchFamily="66" charset="0"/>
              </a:rPr>
              <a:t>People who follow the religion of Judaism are known as Jews</a:t>
            </a:r>
          </a:p>
        </p:txBody>
      </p:sp>
      <p:sp>
        <p:nvSpPr>
          <p:cNvPr id="7" name="Rectangle 6"/>
          <p:cNvSpPr/>
          <p:nvPr/>
        </p:nvSpPr>
        <p:spPr>
          <a:xfrm>
            <a:off x="3190923" y="6629400"/>
            <a:ext cx="275267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>
                <a:latin typeface="Comic Sans MS" pitchFamily="66" charset="0"/>
              </a:rPr>
              <a:t>© www.SaveTeachersSundays 2016</a:t>
            </a:r>
            <a:endParaRPr lang="en-GB" sz="1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8212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28600"/>
            <a:ext cx="7772400" cy="1143000"/>
          </a:xfrm>
        </p:spPr>
        <p:txBody>
          <a:bodyPr>
            <a:normAutofit/>
          </a:bodyPr>
          <a:lstStyle/>
          <a:p>
            <a:r>
              <a:rPr lang="en-GB" sz="4000" b="1" dirty="0">
                <a:latin typeface="Comic Sans MS" panose="030F0702030302020204" pitchFamily="66" charset="0"/>
              </a:rPr>
              <a:t>When did Judaism begin?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533400" y="1524000"/>
            <a:ext cx="79248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dirty="0">
                <a:latin typeface="Comic Sans MS" panose="030F0702030302020204" pitchFamily="66" charset="0"/>
              </a:rPr>
              <a:t>Judaism began in 2000 BC (about 2,000 years before Jesus was born)</a:t>
            </a:r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953400" y="4800600"/>
            <a:ext cx="7200000" cy="0"/>
          </a:xfrm>
          <a:prstGeom prst="straightConnector1">
            <a:avLst/>
          </a:prstGeom>
          <a:ln w="57150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itle 1"/>
          <p:cNvSpPr txBox="1">
            <a:spLocks/>
          </p:cNvSpPr>
          <p:nvPr/>
        </p:nvSpPr>
        <p:spPr>
          <a:xfrm>
            <a:off x="3657600" y="4876800"/>
            <a:ext cx="1828800" cy="6858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Comic Sans MS" panose="030F0702030302020204" pitchFamily="66" charset="0"/>
              </a:rPr>
              <a:t>0BC / AD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934200" y="4876800"/>
            <a:ext cx="1828800" cy="6858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Comic Sans MS" panose="030F0702030302020204" pitchFamily="66" charset="0"/>
              </a:rPr>
              <a:t>2000 AD</a:t>
            </a: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457200" y="4876800"/>
            <a:ext cx="1828800" cy="6858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Comic Sans MS" panose="030F0702030302020204" pitchFamily="66" charset="0"/>
              </a:rPr>
              <a:t>2000 BC</a:t>
            </a: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3581400" y="3352800"/>
            <a:ext cx="1981200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Comic Sans MS" panose="030F0702030302020204" pitchFamily="66" charset="0"/>
              </a:rPr>
              <a:t>Christianity begins</a:t>
            </a: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1066800" y="3352800"/>
            <a:ext cx="1981200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Comic Sans MS" panose="030F0702030302020204" pitchFamily="66" charset="0"/>
              </a:rPr>
              <a:t>Judaism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begins</a:t>
            </a:r>
          </a:p>
        </p:txBody>
      </p:sp>
      <p:cxnSp>
        <p:nvCxnSpPr>
          <p:cNvPr id="9" name="Straight Arrow Connector 8"/>
          <p:cNvCxnSpPr>
            <a:stCxn id="14" idx="2"/>
          </p:cNvCxnSpPr>
          <p:nvPr/>
        </p:nvCxnSpPr>
        <p:spPr>
          <a:xfrm>
            <a:off x="4572000" y="4191000"/>
            <a:ext cx="0" cy="60960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stCxn id="15" idx="2"/>
          </p:cNvCxnSpPr>
          <p:nvPr/>
        </p:nvCxnSpPr>
        <p:spPr>
          <a:xfrm flipH="1">
            <a:off x="1104900" y="4191000"/>
            <a:ext cx="952500" cy="60960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/>
          <p:cNvSpPr/>
          <p:nvPr/>
        </p:nvSpPr>
        <p:spPr>
          <a:xfrm>
            <a:off x="3190923" y="6629400"/>
            <a:ext cx="275267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>
                <a:latin typeface="Comic Sans MS" pitchFamily="66" charset="0"/>
              </a:rPr>
              <a:t>© www.SaveTeachersSundays 2016</a:t>
            </a:r>
            <a:endParaRPr lang="en-GB" sz="1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7231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0" grpId="0"/>
      <p:bldP spid="12" grpId="0"/>
      <p:bldP spid="13" grpId="0"/>
      <p:bldP spid="14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04800"/>
            <a:ext cx="7772400" cy="1143000"/>
          </a:xfrm>
        </p:spPr>
        <p:txBody>
          <a:bodyPr>
            <a:normAutofit/>
          </a:bodyPr>
          <a:lstStyle/>
          <a:p>
            <a:r>
              <a:rPr lang="en-GB" b="1" dirty="0">
                <a:latin typeface="Comic Sans MS" panose="030F0702030302020204" pitchFamily="66" charset="0"/>
              </a:rPr>
              <a:t>How did Judaism begin?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3810000" y="1905000"/>
            <a:ext cx="4800600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600" dirty="0">
                <a:latin typeface="Comic Sans MS" panose="030F0702030302020204" pitchFamily="66" charset="0"/>
              </a:rPr>
              <a:t>Jews believe that around 4,000 years ago, God spoke to a man named Abram</a:t>
            </a:r>
          </a:p>
          <a:p>
            <a:r>
              <a:rPr lang="en-GB" sz="2600" dirty="0">
                <a:latin typeface="Comic Sans MS" panose="030F0702030302020204" pitchFamily="66" charset="0"/>
              </a:rPr>
              <a:t>(who was renamed Abraham)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3810000" y="3962400"/>
            <a:ext cx="4800600" cy="1600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600" dirty="0">
                <a:latin typeface="Comic Sans MS" panose="030F0702030302020204" pitchFamily="66" charset="0"/>
              </a:rPr>
              <a:t>Jews believe that God</a:t>
            </a:r>
          </a:p>
          <a:p>
            <a:r>
              <a:rPr lang="en-GB" sz="2600" dirty="0">
                <a:latin typeface="Comic Sans MS" panose="030F0702030302020204" pitchFamily="66" charset="0"/>
              </a:rPr>
              <a:t>told Abraham to search</a:t>
            </a:r>
          </a:p>
          <a:p>
            <a:r>
              <a:rPr lang="en-GB" sz="2600" dirty="0">
                <a:latin typeface="Comic Sans MS" panose="030F0702030302020204" pitchFamily="66" charset="0"/>
              </a:rPr>
              <a:t>for a ‘promised land’</a:t>
            </a:r>
          </a:p>
        </p:txBody>
      </p:sp>
      <p:pic>
        <p:nvPicPr>
          <p:cNvPr id="1026" name="Picture 2" descr="http://downloads.clipart.com/15194026.jpg?t=1478506293&amp;h=16c1b19ab809e351d23c2a114a9d5375&amp;u=SaveTeachersSunday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2438400"/>
            <a:ext cx="2805875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609600" y="5753100"/>
            <a:ext cx="7924800" cy="800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600" dirty="0">
                <a:latin typeface="Comic Sans MS" panose="030F0702030302020204" pitchFamily="66" charset="0"/>
              </a:rPr>
              <a:t>This time is when Jews believe that Judaism began</a:t>
            </a:r>
          </a:p>
        </p:txBody>
      </p:sp>
      <p:sp>
        <p:nvSpPr>
          <p:cNvPr id="8" name="Rectangle 7"/>
          <p:cNvSpPr/>
          <p:nvPr/>
        </p:nvSpPr>
        <p:spPr>
          <a:xfrm>
            <a:off x="3190923" y="6629400"/>
            <a:ext cx="275267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>
                <a:latin typeface="Comic Sans MS" pitchFamily="66" charset="0"/>
              </a:rPr>
              <a:t>© www.SaveTeachersSundays 2016</a:t>
            </a:r>
            <a:endParaRPr lang="en-GB" sz="1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2313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304800"/>
            <a:ext cx="8534400" cy="1143000"/>
          </a:xfrm>
        </p:spPr>
        <p:txBody>
          <a:bodyPr>
            <a:noAutofit/>
          </a:bodyPr>
          <a:lstStyle/>
          <a:p>
            <a:r>
              <a:rPr lang="en-GB" sz="3200" b="1" dirty="0">
                <a:latin typeface="Comic Sans MS" panose="030F0702030302020204" pitchFamily="66" charset="0"/>
              </a:rPr>
              <a:t>Other important Jewish historical figures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457200" y="1600200"/>
            <a:ext cx="8077200" cy="1295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600" dirty="0">
                <a:latin typeface="Comic Sans MS" panose="030F0702030302020204" pitchFamily="66" charset="0"/>
              </a:rPr>
              <a:t>There are a number of other important figures in the early history of Judaism, such as: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228600" y="3200400"/>
            <a:ext cx="86868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600" dirty="0">
                <a:latin typeface="Comic Sans MS" panose="030F0702030302020204" pitchFamily="66" charset="0"/>
              </a:rPr>
              <a:t>Moses (who led the Jews to freedom from slavery)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905377" y="4343400"/>
            <a:ext cx="5409823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600" dirty="0">
                <a:latin typeface="Comic Sans MS" panose="030F0702030302020204" pitchFamily="66" charset="0"/>
              </a:rPr>
              <a:t>Jacob (Abraham’s grandson)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457200" y="5410200"/>
            <a:ext cx="84582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600" dirty="0">
                <a:latin typeface="Comic Sans MS" panose="030F0702030302020204" pitchFamily="66" charset="0"/>
              </a:rPr>
              <a:t>Elijah, Isaiah and Jeremiah (important prophets)</a:t>
            </a:r>
          </a:p>
        </p:txBody>
      </p:sp>
      <p:sp>
        <p:nvSpPr>
          <p:cNvPr id="9" name="Rectangle 8"/>
          <p:cNvSpPr/>
          <p:nvPr/>
        </p:nvSpPr>
        <p:spPr>
          <a:xfrm>
            <a:off x="3190923" y="6629400"/>
            <a:ext cx="275267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>
                <a:latin typeface="Comic Sans MS" pitchFamily="66" charset="0"/>
              </a:rPr>
              <a:t>© www.SaveTeachersSundays 2016</a:t>
            </a:r>
            <a:endParaRPr lang="en-GB" sz="1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6719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6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04800"/>
            <a:ext cx="7772400" cy="838200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Comic Sans MS" panose="030F0702030302020204" pitchFamily="66" charset="0"/>
              </a:rPr>
              <a:t>What do Jews believe?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85800" y="1676400"/>
            <a:ext cx="77724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that there is only one God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685800" y="2667000"/>
            <a:ext cx="7772400" cy="1676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that God made a covenant (special agreement) with them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685800" y="4495800"/>
            <a:ext cx="7772400" cy="1676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that God gave them the Torah and the Ten Commandments to tell them how to live their lives the right way</a:t>
            </a:r>
          </a:p>
        </p:txBody>
      </p:sp>
      <p:sp>
        <p:nvSpPr>
          <p:cNvPr id="8" name="Rectangle 7"/>
          <p:cNvSpPr/>
          <p:nvPr/>
        </p:nvSpPr>
        <p:spPr>
          <a:xfrm>
            <a:off x="3190923" y="6629400"/>
            <a:ext cx="275267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>
                <a:latin typeface="Comic Sans MS" pitchFamily="66" charset="0"/>
              </a:rPr>
              <a:t>© www.SaveTeachersSundays 2016</a:t>
            </a:r>
            <a:endParaRPr lang="en-GB" sz="1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3208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7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04800"/>
            <a:ext cx="7772400" cy="838200"/>
          </a:xfrm>
        </p:spPr>
        <p:txBody>
          <a:bodyPr>
            <a:normAutofit/>
          </a:bodyPr>
          <a:lstStyle/>
          <a:p>
            <a:r>
              <a:rPr lang="en-GB" sz="3000" b="1" dirty="0">
                <a:latin typeface="Comic Sans MS" panose="030F0702030302020204" pitchFamily="66" charset="0"/>
              </a:rPr>
              <a:t>Do Jews have a holy book?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304800" y="1371600"/>
            <a:ext cx="85344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dirty="0">
                <a:latin typeface="Comic Sans MS" panose="030F0702030302020204" pitchFamily="66" charset="0"/>
              </a:rPr>
              <a:t>Jews have 3 main holy books: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304800" y="2514600"/>
            <a:ext cx="85344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dirty="0">
                <a:latin typeface="Comic Sans MS" panose="030F0702030302020204" pitchFamily="66" charset="0"/>
              </a:rPr>
              <a:t>1) The Torah (the Books of Teaching)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304800" y="3429000"/>
            <a:ext cx="85344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dirty="0">
                <a:latin typeface="Comic Sans MS" panose="030F0702030302020204" pitchFamily="66" charset="0"/>
              </a:rPr>
              <a:t>2) The Nevi’im (the Books of the Prophets)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304800" y="4419600"/>
            <a:ext cx="85344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dirty="0">
                <a:latin typeface="Comic Sans MS" panose="030F0702030302020204" pitchFamily="66" charset="0"/>
              </a:rPr>
              <a:t>3) The Ketuvim (the Books of Writings)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304800" y="5562600"/>
            <a:ext cx="85344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dirty="0">
                <a:latin typeface="Comic Sans MS" panose="030F0702030302020204" pitchFamily="66" charset="0"/>
              </a:rPr>
              <a:t>Together these books are called the </a:t>
            </a:r>
            <a:r>
              <a:rPr lang="en-GB" sz="3000" dirty="0" err="1">
                <a:latin typeface="Comic Sans MS" panose="030F0702030302020204" pitchFamily="66" charset="0"/>
              </a:rPr>
              <a:t>Tenakh</a:t>
            </a:r>
            <a:endParaRPr lang="en-GB" sz="3000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190923" y="6629400"/>
            <a:ext cx="275267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>
                <a:latin typeface="Comic Sans MS" pitchFamily="66" charset="0"/>
              </a:rPr>
              <a:t>© www.SaveTeachersSundays 2016</a:t>
            </a:r>
            <a:endParaRPr lang="en-GB" sz="1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567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8" grpId="0"/>
      <p:bldP spid="9" grpId="0"/>
      <p:bldP spid="10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04800"/>
            <a:ext cx="7772400" cy="838200"/>
          </a:xfrm>
        </p:spPr>
        <p:txBody>
          <a:bodyPr>
            <a:normAutofit/>
          </a:bodyPr>
          <a:lstStyle/>
          <a:p>
            <a:r>
              <a:rPr lang="en-GB" sz="3000" b="1" dirty="0">
                <a:latin typeface="Comic Sans MS" panose="030F0702030302020204" pitchFamily="66" charset="0"/>
              </a:rPr>
              <a:t>What language do Jews use?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304800" y="1371600"/>
            <a:ext cx="85344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600" dirty="0">
                <a:latin typeface="Comic Sans MS" panose="030F0702030302020204" pitchFamily="66" charset="0"/>
              </a:rPr>
              <a:t>The main Jewish language is Hebrew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304800" y="5334000"/>
            <a:ext cx="8534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dirty="0">
                <a:latin typeface="Comic Sans MS" panose="030F0702030302020204" pitchFamily="66" charset="0"/>
              </a:rPr>
              <a:t>Hebrew is the ancient language of the Jews</a:t>
            </a:r>
          </a:p>
          <a:p>
            <a:endParaRPr lang="en-GB" sz="3000" dirty="0">
              <a:latin typeface="Comic Sans MS" panose="030F0702030302020204" pitchFamily="66" charset="0"/>
            </a:endParaRPr>
          </a:p>
          <a:p>
            <a:r>
              <a:rPr lang="en-GB" sz="3000" dirty="0">
                <a:latin typeface="Comic Sans MS" panose="030F0702030302020204" pitchFamily="66" charset="0"/>
              </a:rPr>
              <a:t>Hebrew is used for prayer</a:t>
            </a:r>
          </a:p>
        </p:txBody>
      </p:sp>
      <p:pic>
        <p:nvPicPr>
          <p:cNvPr id="9220" name="Picture 4" descr="File:Hebrew alphabet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5036"/>
          <a:stretch/>
        </p:blipFill>
        <p:spPr bwMode="auto">
          <a:xfrm>
            <a:off x="533400" y="2389801"/>
            <a:ext cx="8208796" cy="1343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File:Hebrew alphabet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951" b="21332"/>
          <a:stretch/>
        </p:blipFill>
        <p:spPr bwMode="auto">
          <a:xfrm>
            <a:off x="533400" y="3810000"/>
            <a:ext cx="8208796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3190923" y="6629400"/>
            <a:ext cx="275267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>
                <a:latin typeface="Comic Sans MS" pitchFamily="66" charset="0"/>
              </a:rPr>
              <a:t>© www.SaveTeachersSundays 2016</a:t>
            </a:r>
            <a:endParaRPr lang="en-GB" sz="1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1332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8305800" cy="838200"/>
          </a:xfrm>
        </p:spPr>
        <p:txBody>
          <a:bodyPr>
            <a:normAutofit/>
          </a:bodyPr>
          <a:lstStyle/>
          <a:p>
            <a:r>
              <a:rPr lang="en-GB" sz="2800" b="1" dirty="0">
                <a:latin typeface="Comic Sans MS" panose="030F0702030302020204" pitchFamily="66" charset="0"/>
              </a:rPr>
              <a:t>What festivals do Jews celebrate?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762000" y="1143000"/>
            <a:ext cx="77724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dirty="0">
                <a:latin typeface="Comic Sans MS" panose="030F0702030302020204" pitchFamily="66" charset="0"/>
              </a:rPr>
              <a:t>There is at least one Jewish fast or festival in all but one month of the Jewish calendar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762000" y="2819400"/>
            <a:ext cx="7772400" cy="3276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GB" sz="2800" dirty="0">
                <a:latin typeface="Comic Sans MS" panose="030F0702030302020204" pitchFamily="66" charset="0"/>
              </a:rPr>
              <a:t>Some of these are: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i="1" dirty="0">
                <a:latin typeface="Comic Sans MS" panose="030F0702030302020204" pitchFamily="66" charset="0"/>
              </a:rPr>
              <a:t>Rosh Hashanah</a:t>
            </a:r>
            <a:r>
              <a:rPr lang="en-GB" sz="2800" dirty="0">
                <a:latin typeface="Comic Sans MS" panose="030F0702030302020204" pitchFamily="66" charset="0"/>
              </a:rPr>
              <a:t> (New Year)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i="1" dirty="0">
                <a:latin typeface="Comic Sans MS" panose="030F0702030302020204" pitchFamily="66" charset="0"/>
              </a:rPr>
              <a:t>Yom Kippur</a:t>
            </a:r>
            <a:r>
              <a:rPr lang="en-GB" sz="2800" dirty="0">
                <a:latin typeface="Comic Sans MS" panose="030F0702030302020204" pitchFamily="66" charset="0"/>
              </a:rPr>
              <a:t> (the Day for Atonement)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i="1" dirty="0">
                <a:latin typeface="Comic Sans MS" panose="030F0702030302020204" pitchFamily="66" charset="0"/>
              </a:rPr>
              <a:t>Pesach</a:t>
            </a:r>
            <a:r>
              <a:rPr lang="en-GB" sz="2800" dirty="0">
                <a:latin typeface="Comic Sans MS" panose="030F0702030302020204" pitchFamily="66" charset="0"/>
              </a:rPr>
              <a:t> (Passover)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i="1" dirty="0">
                <a:latin typeface="Comic Sans MS" panose="030F0702030302020204" pitchFamily="66" charset="0"/>
              </a:rPr>
              <a:t>Shavuot </a:t>
            </a:r>
            <a:r>
              <a:rPr lang="en-GB" sz="2800" dirty="0">
                <a:latin typeface="Comic Sans MS" panose="030F0702030302020204" pitchFamily="66" charset="0"/>
              </a:rPr>
              <a:t>(celebrating receiving the Torah)</a:t>
            </a:r>
          </a:p>
        </p:txBody>
      </p:sp>
      <p:sp>
        <p:nvSpPr>
          <p:cNvPr id="6" name="Rectangle 5"/>
          <p:cNvSpPr/>
          <p:nvPr/>
        </p:nvSpPr>
        <p:spPr>
          <a:xfrm>
            <a:off x="3190923" y="6629400"/>
            <a:ext cx="275267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>
                <a:latin typeface="Comic Sans MS" pitchFamily="66" charset="0"/>
              </a:rPr>
              <a:t>© www.SaveTeachersSundays 2016</a:t>
            </a:r>
            <a:endParaRPr lang="en-GB" sz="1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8685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304800"/>
            <a:ext cx="8305800" cy="838200"/>
          </a:xfrm>
        </p:spPr>
        <p:txBody>
          <a:bodyPr>
            <a:normAutofit/>
          </a:bodyPr>
          <a:lstStyle/>
          <a:p>
            <a:r>
              <a:rPr lang="en-GB" sz="2800" b="1" dirty="0">
                <a:latin typeface="Comic Sans MS" panose="030F0702030302020204" pitchFamily="66" charset="0"/>
              </a:rPr>
              <a:t>What festivals do Jews celebrate?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762000" y="1143000"/>
            <a:ext cx="77724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dirty="0">
                <a:latin typeface="Comic Sans MS" panose="030F0702030302020204" pitchFamily="66" charset="0"/>
              </a:rPr>
              <a:t>Shabbat (in Hebrew) / Sabbath (in English) is the most important Jewish festival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762000" y="2667000"/>
            <a:ext cx="7772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dirty="0">
                <a:latin typeface="Comic Sans MS" panose="030F0702030302020204" pitchFamily="66" charset="0"/>
              </a:rPr>
              <a:t>Shabbat lasts from before sunset on Friday to after sunset on Saturday every week</a:t>
            </a:r>
          </a:p>
        </p:txBody>
      </p:sp>
      <p:pic>
        <p:nvPicPr>
          <p:cNvPr id="3" name="Picture 2" descr="http://downloads.clipart.com/20677362.jpg?t=1478512406&amp;h=14373a90eb94a8912e1f1cbcbd667c7b&amp;u=SaveTeachersSunday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3715" y="4179738"/>
            <a:ext cx="1930085" cy="1605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itle 1"/>
          <p:cNvSpPr txBox="1">
            <a:spLocks/>
          </p:cNvSpPr>
          <p:nvPr/>
        </p:nvSpPr>
        <p:spPr>
          <a:xfrm>
            <a:off x="1828800" y="5785569"/>
            <a:ext cx="1905000" cy="685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dirty="0">
                <a:solidFill>
                  <a:srgbClr val="A50021"/>
                </a:solidFill>
                <a:latin typeface="Comic Sans MS" panose="030F0702030302020204" pitchFamily="66" charset="0"/>
              </a:rPr>
              <a:t>Friday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5181600" y="5791200"/>
            <a:ext cx="1905000" cy="685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dirty="0">
                <a:solidFill>
                  <a:srgbClr val="A50021"/>
                </a:solidFill>
                <a:latin typeface="Comic Sans MS" panose="030F0702030302020204" pitchFamily="66" charset="0"/>
              </a:rPr>
              <a:t>Saturday</a:t>
            </a:r>
          </a:p>
        </p:txBody>
      </p:sp>
      <p:pic>
        <p:nvPicPr>
          <p:cNvPr id="6" name="Picture 4" descr="http://downloads.clipart.com/14526949.jpg?t=1478512572&amp;h=8b64f60de21522ae5d353ff532b2becf&amp;u=SaveTeachersSunday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7568" y="4179738"/>
            <a:ext cx="1877215" cy="1666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ight Arrow 6"/>
          <p:cNvSpPr/>
          <p:nvPr/>
        </p:nvSpPr>
        <p:spPr>
          <a:xfrm>
            <a:off x="3886200" y="4794969"/>
            <a:ext cx="1219200" cy="533400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3190923" y="6629400"/>
            <a:ext cx="275267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>
                <a:latin typeface="Comic Sans MS" pitchFamily="66" charset="0"/>
              </a:rPr>
              <a:t>© www.SaveTeachersSundays 2016</a:t>
            </a:r>
            <a:endParaRPr lang="en-GB" sz="1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1497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0" grpId="0"/>
      <p:bldP spid="12" grpId="0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381000"/>
            <a:ext cx="8305800" cy="838200"/>
          </a:xfrm>
        </p:spPr>
        <p:txBody>
          <a:bodyPr>
            <a:normAutofit/>
          </a:bodyPr>
          <a:lstStyle/>
          <a:p>
            <a:r>
              <a:rPr lang="en-GB" sz="2800" b="1" dirty="0">
                <a:latin typeface="Comic Sans MS" panose="030F0702030302020204" pitchFamily="66" charset="0"/>
              </a:rPr>
              <a:t>What do Jews do on Shabbat?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381000" y="1371600"/>
            <a:ext cx="84582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dirty="0">
                <a:latin typeface="Comic Sans MS" panose="030F0702030302020204" pitchFamily="66" charset="0"/>
              </a:rPr>
              <a:t>On Shabbat Jews rest, because they believe that this is what God did when he created the world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381000" y="2667000"/>
            <a:ext cx="84582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dirty="0">
                <a:latin typeface="Comic Sans MS" panose="030F0702030302020204" pitchFamily="66" charset="0"/>
              </a:rPr>
              <a:t>They also light a special candle, say special prayers and share a special meal</a:t>
            </a:r>
          </a:p>
        </p:txBody>
      </p:sp>
      <p:pic>
        <p:nvPicPr>
          <p:cNvPr id="7170" name="Picture 2" descr="http://downloads.clipart.com/20078388.jpg?t=1478512098&amp;h=a99849f9085fe06d1517e82c03f9da84&amp;u=SaveTeachersSunday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4558" y="4149572"/>
            <a:ext cx="2634042" cy="2251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http://downloads.clipart.com/21774262.jpg?t=1478512204&amp;h=e81887ba9d47574ed81a75a4c94f7d83&amp;u=SaveTeachersSunday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4149573"/>
            <a:ext cx="2847253" cy="2251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3190923" y="6629400"/>
            <a:ext cx="275267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>
                <a:latin typeface="Comic Sans MS" pitchFamily="66" charset="0"/>
              </a:rPr>
              <a:t>© www.SaveTeachersSundays 2016</a:t>
            </a:r>
            <a:endParaRPr lang="en-GB" sz="1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0607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1600" y="304800"/>
            <a:ext cx="8471400" cy="838200"/>
          </a:xfrm>
        </p:spPr>
        <p:txBody>
          <a:bodyPr>
            <a:normAutofit/>
          </a:bodyPr>
          <a:lstStyle/>
          <a:p>
            <a:r>
              <a:rPr lang="en-GB" sz="2800" b="1" dirty="0">
                <a:latin typeface="Comic Sans MS" panose="030F0702030302020204" pitchFamily="66" charset="0"/>
              </a:rPr>
              <a:t>What other times do Jews celebrate?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152400" y="1295400"/>
            <a:ext cx="8839200" cy="1752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600" dirty="0">
                <a:latin typeface="Comic Sans MS" panose="030F0702030302020204" pitchFamily="66" charset="0"/>
              </a:rPr>
              <a:t>Jews also have events for special times in people’s lives</a:t>
            </a:r>
          </a:p>
          <a:p>
            <a:endParaRPr lang="en-GB" sz="2600" dirty="0">
              <a:latin typeface="Comic Sans MS" panose="030F0702030302020204" pitchFamily="66" charset="0"/>
            </a:endParaRPr>
          </a:p>
          <a:p>
            <a:r>
              <a:rPr lang="en-GB" sz="2600" dirty="0">
                <a:latin typeface="Comic Sans MS" panose="030F0702030302020204" pitchFamily="66" charset="0"/>
              </a:rPr>
              <a:t>Some of these events are for naming a baby, ‘coming of age’ at 12 or 13 years old, marriage and death</a:t>
            </a:r>
            <a:endParaRPr lang="en-GB" sz="2600" i="1" dirty="0">
              <a:latin typeface="Comic Sans MS" panose="030F0702030302020204" pitchFamily="66" charset="0"/>
            </a:endParaRPr>
          </a:p>
        </p:txBody>
      </p:sp>
      <p:pic>
        <p:nvPicPr>
          <p:cNvPr id="3074" name="Picture 2" descr="File:MinhagYerushalayim39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9662" y="3429000"/>
            <a:ext cx="3309938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File:Bar Mitzvah is important for jewish boy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3429000"/>
            <a:ext cx="3334545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3190923" y="6629400"/>
            <a:ext cx="275267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>
                <a:latin typeface="Comic Sans MS" pitchFamily="66" charset="0"/>
              </a:rPr>
              <a:t>© www.SaveTeachersSundays 2016</a:t>
            </a:r>
            <a:endParaRPr lang="en-GB" sz="1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15604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7700" y="381000"/>
            <a:ext cx="7772400" cy="609600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Comic Sans MS" panose="030F0702030302020204" pitchFamily="66" charset="0"/>
              </a:rPr>
              <a:t>Where do Jews live?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228600" y="914400"/>
            <a:ext cx="8610600" cy="1676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dirty="0">
                <a:latin typeface="Comic Sans MS" panose="030F0702030302020204" pitchFamily="66" charset="0"/>
              </a:rPr>
              <a:t>There are Jews all over the world, but the places where the most Jews live are Israel and the USA</a:t>
            </a:r>
          </a:p>
        </p:txBody>
      </p:sp>
      <p:pic>
        <p:nvPicPr>
          <p:cNvPr id="1026" name="Picture 2" descr="File:Jewish distrib countr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2514599"/>
            <a:ext cx="8001000" cy="3820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3190923" y="6629400"/>
            <a:ext cx="275267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>
                <a:latin typeface="Comic Sans MS" pitchFamily="66" charset="0"/>
              </a:rPr>
              <a:t>© www.SaveTeachersSundays 2016</a:t>
            </a:r>
            <a:endParaRPr lang="en-GB" sz="1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15604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7700" y="381000"/>
            <a:ext cx="7772400" cy="609600"/>
          </a:xfrm>
        </p:spPr>
        <p:txBody>
          <a:bodyPr>
            <a:normAutofit/>
          </a:bodyPr>
          <a:lstStyle/>
          <a:p>
            <a:r>
              <a:rPr lang="en-GB" sz="2800" b="1" dirty="0">
                <a:latin typeface="Comic Sans MS" panose="030F0702030302020204" pitchFamily="66" charset="0"/>
              </a:rPr>
              <a:t>How many Jews are there?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533400" y="1219200"/>
            <a:ext cx="8001000" cy="106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dirty="0">
                <a:latin typeface="Comic Sans MS" panose="030F0702030302020204" pitchFamily="66" charset="0"/>
              </a:rPr>
              <a:t>There are around 14 million (14,000,000)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Jews all over the word!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720" t="40000" r="3367" b="28958"/>
          <a:stretch/>
        </p:blipFill>
        <p:spPr bwMode="auto">
          <a:xfrm>
            <a:off x="2260941" y="2514600"/>
            <a:ext cx="4520859" cy="396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3190923" y="6629400"/>
            <a:ext cx="275267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>
                <a:latin typeface="Comic Sans MS" pitchFamily="66" charset="0"/>
              </a:rPr>
              <a:t>© www.SaveTeachersSundays 2016</a:t>
            </a:r>
            <a:endParaRPr lang="en-GB" sz="1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73891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304800"/>
            <a:ext cx="8382000" cy="838200"/>
          </a:xfrm>
        </p:spPr>
        <p:txBody>
          <a:bodyPr>
            <a:normAutofit/>
          </a:bodyPr>
          <a:lstStyle/>
          <a:p>
            <a:r>
              <a:rPr lang="en-GB" sz="2800" b="1" dirty="0">
                <a:latin typeface="Comic Sans MS" panose="030F0702030302020204" pitchFamily="66" charset="0"/>
              </a:rPr>
              <a:t>Are there different types of Jews?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85800" y="1219200"/>
            <a:ext cx="7772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600" dirty="0">
                <a:latin typeface="Comic Sans MS" panose="030F0702030302020204" pitchFamily="66" charset="0"/>
              </a:rPr>
              <a:t>There are different types of Jews: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04800" y="2438400"/>
            <a:ext cx="5105400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600" dirty="0">
                <a:latin typeface="Comic Sans MS" panose="030F0702030302020204" pitchFamily="66" charset="0"/>
              </a:rPr>
              <a:t>Orthodox Jews: the biggest group – they follow all of the laws of the Torah to the letter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304800" y="4572000"/>
            <a:ext cx="8534400" cy="2057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600" dirty="0">
                <a:latin typeface="Comic Sans MS" panose="030F0702030302020204" pitchFamily="66" charset="0"/>
              </a:rPr>
              <a:t>Progressive Jews – they believe that they do not need to obey </a:t>
            </a:r>
            <a:r>
              <a:rPr lang="en-GB" sz="2600" b="1" dirty="0">
                <a:latin typeface="Comic Sans MS" panose="030F0702030302020204" pitchFamily="66" charset="0"/>
              </a:rPr>
              <a:t>all</a:t>
            </a:r>
            <a:r>
              <a:rPr lang="en-GB" sz="2600" dirty="0">
                <a:latin typeface="Comic Sans MS" panose="030F0702030302020204" pitchFamily="66" charset="0"/>
              </a:rPr>
              <a:t> of the laws of the Torah, and that the laws for Jews can be changed or ignored if they no longer fit with modern life and ideas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548" t="20860" b="13764"/>
          <a:stretch/>
        </p:blipFill>
        <p:spPr>
          <a:xfrm>
            <a:off x="5574890" y="2262650"/>
            <a:ext cx="2045109" cy="2158726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3190923" y="6629400"/>
            <a:ext cx="275267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>
                <a:latin typeface="Comic Sans MS" pitchFamily="66" charset="0"/>
              </a:rPr>
              <a:t>© www.SaveTeachersSundays 2016</a:t>
            </a:r>
            <a:endParaRPr lang="en-GB" sz="1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1145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04800"/>
            <a:ext cx="7772400" cy="838200"/>
          </a:xfrm>
        </p:spPr>
        <p:txBody>
          <a:bodyPr>
            <a:normAutofit/>
          </a:bodyPr>
          <a:lstStyle/>
          <a:p>
            <a:r>
              <a:rPr lang="en-GB" sz="2800" b="1" dirty="0">
                <a:latin typeface="Comic Sans MS" panose="030F0702030302020204" pitchFamily="66" charset="0"/>
              </a:rPr>
              <a:t>Where do Jews go to pray?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381000" y="1219200"/>
            <a:ext cx="8382000" cy="9866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600" dirty="0">
                <a:latin typeface="Comic Sans MS" panose="030F0702030302020204" pitchFamily="66" charset="0"/>
              </a:rPr>
              <a:t>Jews often go to synagogues to pray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81000" y="5033169"/>
            <a:ext cx="8382000" cy="152003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600" dirty="0">
                <a:latin typeface="Comic Sans MS" panose="030F0702030302020204" pitchFamily="66" charset="0"/>
              </a:rPr>
              <a:t>However Jews pray elsewhere too – they have special prayers after getting up, before going</a:t>
            </a:r>
          </a:p>
          <a:p>
            <a:r>
              <a:rPr lang="en-GB" sz="2600" dirty="0">
                <a:latin typeface="Comic Sans MS" panose="030F0702030302020204" pitchFamily="66" charset="0"/>
              </a:rPr>
              <a:t>to bed, and before and after eating</a:t>
            </a:r>
          </a:p>
        </p:txBody>
      </p:sp>
      <p:pic>
        <p:nvPicPr>
          <p:cNvPr id="4098" name="Picture 2" descr="http://downloads.clipart.com/21654382.jpg?t=1478540955&amp;h=d00c9653600c8086bd7b9167d6acd89c&amp;u=SaveTeachersSunday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2209800"/>
            <a:ext cx="2707068" cy="2747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3190923" y="6629400"/>
            <a:ext cx="275267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>
                <a:latin typeface="Comic Sans MS" pitchFamily="66" charset="0"/>
              </a:rPr>
              <a:t>© www.SaveTeachersSundays 2016</a:t>
            </a:r>
            <a:endParaRPr lang="en-GB" sz="1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7427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28600"/>
            <a:ext cx="7772400" cy="838200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Comic Sans MS" panose="030F0702030302020204" pitchFamily="66" charset="0"/>
              </a:rPr>
              <a:t>What clothes do Jews wear?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381000" y="1295400"/>
            <a:ext cx="83820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600" dirty="0">
                <a:latin typeface="Comic Sans MS" panose="030F0702030302020204" pitchFamily="66" charset="0"/>
              </a:rPr>
              <a:t>Different types of Jews dress differently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52400" y="4495800"/>
            <a:ext cx="25908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600" dirty="0">
                <a:latin typeface="Comic Sans MS" panose="030F0702030302020204" pitchFamily="66" charset="0"/>
              </a:rPr>
              <a:t>Orthodox Jew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548" t="20860" b="13764"/>
          <a:stretch/>
        </p:blipFill>
        <p:spPr>
          <a:xfrm>
            <a:off x="421482" y="2286000"/>
            <a:ext cx="2093495" cy="2209800"/>
          </a:xfrm>
          <a:prstGeom prst="rect">
            <a:avLst/>
          </a:prstGeom>
        </p:spPr>
      </p:pic>
      <p:pic>
        <p:nvPicPr>
          <p:cNvPr id="6146" name="Picture 2" descr="File:Hasidic Family in Street - Borough Park - Hasidic District - Brookly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2286000"/>
            <a:ext cx="2515489" cy="220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3124200" y="4495800"/>
            <a:ext cx="2515489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600" dirty="0">
                <a:latin typeface="Comic Sans MS" panose="030F0702030302020204" pitchFamily="66" charset="0"/>
              </a:rPr>
              <a:t>Hasidic Jews</a:t>
            </a:r>
          </a:p>
        </p:txBody>
      </p:sp>
      <p:pic>
        <p:nvPicPr>
          <p:cNvPr id="10" name="Picture 4" descr="http://downloads.clipart.com/21277900.jpg?t=1478541283&amp;h=e02d192dcffc4157a986a919904e856c&amp;u=SaveTeachersSundays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042"/>
          <a:stretch/>
        </p:blipFill>
        <p:spPr bwMode="auto">
          <a:xfrm>
            <a:off x="6362171" y="2286000"/>
            <a:ext cx="1867429" cy="220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itle 1"/>
          <p:cNvSpPr txBox="1">
            <a:spLocks/>
          </p:cNvSpPr>
          <p:nvPr/>
        </p:nvSpPr>
        <p:spPr>
          <a:xfrm>
            <a:off x="5715000" y="4495800"/>
            <a:ext cx="3048889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600" dirty="0">
                <a:latin typeface="Comic Sans MS" panose="030F0702030302020204" pitchFamily="66" charset="0"/>
              </a:rPr>
              <a:t>Progressive Jews</a:t>
            </a: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381000" y="5410200"/>
            <a:ext cx="8382000" cy="106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600" dirty="0">
                <a:latin typeface="Comic Sans MS" panose="030F0702030302020204" pitchFamily="66" charset="0"/>
              </a:rPr>
              <a:t>However all Jewish men cover their heads during prayer as a sign of respect to God</a:t>
            </a:r>
          </a:p>
        </p:txBody>
      </p:sp>
      <p:sp>
        <p:nvSpPr>
          <p:cNvPr id="14" name="Rectangle 13"/>
          <p:cNvSpPr/>
          <p:nvPr/>
        </p:nvSpPr>
        <p:spPr>
          <a:xfrm>
            <a:off x="3190923" y="6629400"/>
            <a:ext cx="275267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>
                <a:latin typeface="Comic Sans MS" pitchFamily="66" charset="0"/>
              </a:rPr>
              <a:t>© www.SaveTeachersSundays 2016</a:t>
            </a:r>
            <a:endParaRPr lang="en-GB" sz="1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098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2" grpId="0"/>
      <p:bldP spid="1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838200"/>
          </a:xfrm>
        </p:spPr>
        <p:txBody>
          <a:bodyPr>
            <a:normAutofit/>
          </a:bodyPr>
          <a:lstStyle/>
          <a:p>
            <a:r>
              <a:rPr lang="en-GB" sz="2800" b="1" dirty="0">
                <a:latin typeface="Comic Sans MS" panose="030F0702030302020204" pitchFamily="66" charset="0"/>
              </a:rPr>
              <a:t>Who are Jewish religious leaders?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381000" y="1371600"/>
            <a:ext cx="83820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600" dirty="0">
                <a:latin typeface="Comic Sans MS" panose="030F0702030302020204" pitchFamily="66" charset="0"/>
              </a:rPr>
              <a:t>Jewish religious leaders are called Rabbis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81000" y="2362200"/>
            <a:ext cx="8382000" cy="1033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600" dirty="0">
                <a:latin typeface="Comic Sans MS" panose="030F0702030302020204" pitchFamily="66" charset="0"/>
              </a:rPr>
              <a:t>Rabbis lead prayers in synagogues and help other Jews to learn more about being a good Jew</a:t>
            </a:r>
          </a:p>
        </p:txBody>
      </p:sp>
      <p:pic>
        <p:nvPicPr>
          <p:cNvPr id="5122" name="Picture 2" descr="http://downloads.clipart.com/20281951.jpg?t=1478541224&amp;h=75b087853eb3941dfacd6cbc2b9d58f4&amp;u=SaveTeachersSunday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5026" y="3852576"/>
            <a:ext cx="3225974" cy="2395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downloads.clipart.com/21277900.jpg?t=1478541283&amp;h=e02d192dcffc4157a986a919904e856c&amp;u=SaveTeachersSunday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3852576"/>
            <a:ext cx="2936058" cy="2395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3190923" y="6629400"/>
            <a:ext cx="275267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>
                <a:latin typeface="Comic Sans MS" pitchFamily="66" charset="0"/>
              </a:rPr>
              <a:t>© www.SaveTeachersSundays 2016</a:t>
            </a:r>
            <a:endParaRPr lang="en-GB" sz="1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4534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 txBox="1">
            <a:spLocks/>
          </p:cNvSpPr>
          <p:nvPr/>
        </p:nvSpPr>
        <p:spPr>
          <a:xfrm>
            <a:off x="533400" y="1537519"/>
            <a:ext cx="5486400" cy="12056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600" dirty="0">
                <a:latin typeface="Comic Sans MS" panose="030F0702030302020204" pitchFamily="66" charset="0"/>
              </a:rPr>
              <a:t>The Star of David</a:t>
            </a:r>
          </a:p>
          <a:p>
            <a:r>
              <a:rPr lang="en-GB" sz="2600" dirty="0">
                <a:latin typeface="Comic Sans MS" panose="030F0702030302020204" pitchFamily="66" charset="0"/>
              </a:rPr>
              <a:t>(recalls a great Jewish leader) 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812390" y="3124200"/>
            <a:ext cx="497881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600" dirty="0" err="1">
                <a:latin typeface="Comic Sans MS" panose="030F0702030302020204" pitchFamily="66" charset="0"/>
              </a:rPr>
              <a:t>Yad</a:t>
            </a:r>
            <a:r>
              <a:rPr lang="en-GB" sz="2600" dirty="0">
                <a:latin typeface="Comic Sans MS" panose="030F0702030302020204" pitchFamily="66" charset="0"/>
              </a:rPr>
              <a:t> (a pointer used when reading a Torah scroll, to avoid touching it with the hands)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304800" y="4876800"/>
            <a:ext cx="57150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600" dirty="0">
                <a:latin typeface="Comic Sans MS" panose="030F0702030302020204" pitchFamily="66" charset="0"/>
              </a:rPr>
              <a:t>Shofar (a ram’s horn that is used to call people on Rosh Hashanah)</a:t>
            </a:r>
          </a:p>
        </p:txBody>
      </p:sp>
      <p:pic>
        <p:nvPicPr>
          <p:cNvPr id="1026" name="Picture 2" descr="http://downloads.clipart.com/21328649.jpg?t=1478596130&amp;h=a453a5074e0d0a0df49ade51aec26c09&amp;u=SaveTeachersSunday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0" y="1447800"/>
            <a:ext cx="1460454" cy="1505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downloads.clipart.com/21752341.jpg?t=1478597187&amp;h=80d4815440ab9361497fd856d2f56efd&amp;u=SaveTeachersSunday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0" y="5029200"/>
            <a:ext cx="15240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itle 1"/>
          <p:cNvSpPr>
            <a:spLocks noGrp="1"/>
          </p:cNvSpPr>
          <p:nvPr>
            <p:ph type="ctrTitle"/>
          </p:nvPr>
        </p:nvSpPr>
        <p:spPr>
          <a:xfrm>
            <a:off x="228600" y="304800"/>
            <a:ext cx="8686800" cy="838200"/>
          </a:xfrm>
        </p:spPr>
        <p:txBody>
          <a:bodyPr>
            <a:normAutofit/>
          </a:bodyPr>
          <a:lstStyle/>
          <a:p>
            <a:r>
              <a:rPr lang="en-GB" sz="2800" b="1" dirty="0">
                <a:latin typeface="Comic Sans MS" panose="030F0702030302020204" pitchFamily="66" charset="0"/>
              </a:rPr>
              <a:t>What special symbols and objects do Jews use?</a:t>
            </a:r>
          </a:p>
        </p:txBody>
      </p:sp>
      <p:pic>
        <p:nvPicPr>
          <p:cNvPr id="1034" name="Picture 10" descr="File:Yad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9620" y="3481848"/>
            <a:ext cx="1913780" cy="937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/>
        </p:nvSpPr>
        <p:spPr>
          <a:xfrm>
            <a:off x="3190923" y="6629400"/>
            <a:ext cx="275267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>
                <a:latin typeface="Comic Sans MS" pitchFamily="66" charset="0"/>
              </a:rPr>
              <a:t>© www.SaveTeachersSundays 2016</a:t>
            </a:r>
            <a:endParaRPr lang="en-GB" sz="1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2522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7" grpId="0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304800"/>
            <a:ext cx="8686800" cy="838200"/>
          </a:xfrm>
        </p:spPr>
        <p:txBody>
          <a:bodyPr>
            <a:normAutofit/>
          </a:bodyPr>
          <a:lstStyle/>
          <a:p>
            <a:r>
              <a:rPr lang="en-GB" sz="2800" b="1" dirty="0">
                <a:latin typeface="Comic Sans MS" panose="030F0702030302020204" pitchFamily="66" charset="0"/>
              </a:rPr>
              <a:t>What special symbols and objects do Jews use?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533400" y="1537519"/>
            <a:ext cx="5486400" cy="12056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600" dirty="0" err="1">
                <a:latin typeface="Comic Sans MS" panose="030F0702030302020204" pitchFamily="66" charset="0"/>
              </a:rPr>
              <a:t>Tefillin</a:t>
            </a:r>
            <a:endParaRPr lang="en-GB" sz="2600" dirty="0">
              <a:latin typeface="Comic Sans MS" panose="030F0702030302020204" pitchFamily="66" charset="0"/>
            </a:endParaRPr>
          </a:p>
          <a:p>
            <a:r>
              <a:rPr lang="en-GB" sz="2600" dirty="0">
                <a:latin typeface="Comic Sans MS" panose="030F0702030302020204" pitchFamily="66" charset="0"/>
              </a:rPr>
              <a:t>(small leather boxes that contain a special prayer that can be worn) 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812390" y="3390900"/>
            <a:ext cx="4978810" cy="8763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600" dirty="0">
                <a:latin typeface="Comic Sans MS" panose="030F0702030302020204" pitchFamily="66" charset="0"/>
              </a:rPr>
              <a:t>Menorah</a:t>
            </a:r>
          </a:p>
          <a:p>
            <a:r>
              <a:rPr lang="en-GB" sz="2600" dirty="0">
                <a:latin typeface="Comic Sans MS" panose="030F0702030302020204" pitchFamily="66" charset="0"/>
              </a:rPr>
              <a:t>(a special candle holder)</a:t>
            </a: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304800" y="4876800"/>
            <a:ext cx="57150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600" dirty="0">
                <a:latin typeface="Comic Sans MS" panose="030F0702030302020204" pitchFamily="66" charset="0"/>
              </a:rPr>
              <a:t>Mezuzah (small container with a small scroll inside it with a summary of what Jews should believe, which is fixed to door frames in homes)</a:t>
            </a:r>
          </a:p>
        </p:txBody>
      </p:sp>
      <p:pic>
        <p:nvPicPr>
          <p:cNvPr id="14" name="Picture 6" descr="http://downloads.clipart.com/21312575.jpg?t=1478596479&amp;h=4139aa1792083673e32ce288d668ddba&amp;u=SaveTeachersSunday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199" y="4724400"/>
            <a:ext cx="1229561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http://downloads.clipart.com/21752990.jpg?t=1478596377&amp;h=588b9dbfde74144076f30380e644afa4&amp;u=SaveTeachersSunday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8662" y="3048000"/>
            <a:ext cx="1243738" cy="1474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File:Tefilli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2676" y="1651257"/>
            <a:ext cx="1455924" cy="1091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3190923" y="6629400"/>
            <a:ext cx="275267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>
                <a:latin typeface="Comic Sans MS" pitchFamily="66" charset="0"/>
              </a:rPr>
              <a:t>© www.SaveTeachersSundays 2016</a:t>
            </a:r>
            <a:endParaRPr lang="en-GB" sz="1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2522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304800"/>
            <a:ext cx="8382000" cy="838200"/>
          </a:xfrm>
        </p:spPr>
        <p:txBody>
          <a:bodyPr>
            <a:normAutofit/>
          </a:bodyPr>
          <a:lstStyle/>
          <a:p>
            <a:r>
              <a:rPr lang="en-GB" sz="3600" b="1" dirty="0">
                <a:latin typeface="Comic Sans MS" panose="030F0702030302020204" pitchFamily="66" charset="0"/>
              </a:rPr>
              <a:t>Which places are special for Jews?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09600" y="4830097"/>
            <a:ext cx="2514600" cy="15707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Comic Sans MS" panose="030F0702030302020204" pitchFamily="66" charset="0"/>
              </a:rPr>
              <a:t>Jerusalem is the most holy city for Jews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3352800" y="4830098"/>
            <a:ext cx="5257800" cy="16469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Comic Sans MS" panose="030F0702030302020204" pitchFamily="66" charset="0"/>
              </a:rPr>
              <a:t>The Western Wall (part of a destroyed temple) in Jerusalem is the most holy site for Jews</a:t>
            </a: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228600" y="1295400"/>
            <a:ext cx="8686800" cy="7239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Comic Sans MS" panose="030F0702030302020204" pitchFamily="66" charset="0"/>
              </a:rPr>
              <a:t>These are some of the special places for Jews:</a:t>
            </a:r>
          </a:p>
        </p:txBody>
      </p:sp>
      <p:sp>
        <p:nvSpPr>
          <p:cNvPr id="3" name="AutoShape 2" descr="Mosquée Masjid el Haram à la Mecque.jp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8" descr="https://upload.wikimedia.org/wikipedia/commons/6/60/Israel-2013%282%29-Jerusalem-Temple_Mount-Dome_of_the_Rock_%28SE_exposure%29.jpg"/>
          <p:cNvSpPr>
            <a:spLocks noChangeAspect="1" noChangeArrowheads="1"/>
          </p:cNvSpPr>
          <p:nvPr/>
        </p:nvSpPr>
        <p:spPr bwMode="auto">
          <a:xfrm>
            <a:off x="215900" y="158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74" name="Picture 2" descr="File:Prayers at the Western Wall 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7662" y="2235916"/>
            <a:ext cx="4008076" cy="2670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downloads.clipart.com/3994769.jpg?t=1478599465&amp;h=7576f7256e410d11c16354e4c41eb647&amp;u=SaveTeachersSunday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350" y="2235915"/>
            <a:ext cx="1746874" cy="2670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3190923" y="6629400"/>
            <a:ext cx="275267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>
                <a:latin typeface="Comic Sans MS" pitchFamily="66" charset="0"/>
              </a:rPr>
              <a:t>© www.SaveTeachersSundays 2016</a:t>
            </a:r>
            <a:endParaRPr lang="en-GB" sz="1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2522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>
          <a:xfrm>
            <a:off x="228600" y="152400"/>
            <a:ext cx="8686800" cy="632460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100" b="1" dirty="0">
                <a:latin typeface="Comic Sans MS" pitchFamily="66" charset="0"/>
              </a:rPr>
              <a:t>References</a:t>
            </a:r>
          </a:p>
          <a:p>
            <a:pPr algn="l"/>
            <a:endParaRPr lang="en-GB" sz="1100" b="1" dirty="0">
              <a:latin typeface="Comic Sans MS" pitchFamily="66" charset="0"/>
            </a:endParaRPr>
          </a:p>
          <a:p>
            <a:pPr algn="l"/>
            <a:r>
              <a:rPr lang="en-GB" sz="1100" dirty="0">
                <a:latin typeface="Comic Sans MS" pitchFamily="66" charset="0"/>
              </a:rPr>
              <a:t>Living Religions: Judaism by Cavan Wood</a:t>
            </a:r>
          </a:p>
          <a:p>
            <a:pPr algn="l"/>
            <a:endParaRPr lang="en-GB" sz="1100" dirty="0">
              <a:latin typeface="Comic Sans MS" pitchFamily="66" charset="0"/>
            </a:endParaRPr>
          </a:p>
          <a:p>
            <a:pPr algn="l"/>
            <a:r>
              <a:rPr lang="en-GB" sz="1100" dirty="0">
                <a:latin typeface="Comic Sans MS" pitchFamily="66" charset="0"/>
              </a:rPr>
              <a:t>World Beliefs and Cultures: Judaism by Sue Penney</a:t>
            </a:r>
          </a:p>
          <a:p>
            <a:pPr algn="l"/>
            <a:endParaRPr lang="en-GB" sz="1100" dirty="0">
              <a:latin typeface="Comic Sans MS" pitchFamily="66" charset="0"/>
            </a:endParaRPr>
          </a:p>
          <a:p>
            <a:pPr algn="l"/>
            <a:r>
              <a:rPr lang="en-GB" sz="1100" dirty="0">
                <a:latin typeface="Comic Sans MS" pitchFamily="66" charset="0"/>
              </a:rPr>
              <a:t>World Faiths: Judaism by Trevor </a:t>
            </a:r>
            <a:r>
              <a:rPr lang="en-GB" sz="1100" dirty="0" err="1">
                <a:latin typeface="Comic Sans MS" pitchFamily="66" charset="0"/>
              </a:rPr>
              <a:t>Banres</a:t>
            </a:r>
            <a:endParaRPr lang="en-GB" sz="1100" dirty="0">
              <a:latin typeface="Comic Sans MS" pitchFamily="66" charset="0"/>
            </a:endParaRPr>
          </a:p>
          <a:p>
            <a:pPr algn="l"/>
            <a:endParaRPr lang="en-GB" sz="1100" dirty="0">
              <a:latin typeface="Comic Sans MS" pitchFamily="66" charset="0"/>
            </a:endParaRPr>
          </a:p>
          <a:p>
            <a:pPr algn="l"/>
            <a:r>
              <a:rPr lang="en-GB" sz="1100" dirty="0">
                <a:latin typeface="Comic Sans MS" pitchFamily="66" charset="0"/>
              </a:rPr>
              <a:t>World Religions: Judaism by Angela Wood</a:t>
            </a:r>
          </a:p>
          <a:p>
            <a:pPr algn="l"/>
            <a:endParaRPr lang="en-GB" sz="1100" dirty="0">
              <a:latin typeface="Comic Sans MS" pitchFamily="66" charset="0"/>
            </a:endParaRPr>
          </a:p>
          <a:p>
            <a:pPr algn="l"/>
            <a:r>
              <a:rPr lang="en-GB" sz="1100" dirty="0">
                <a:latin typeface="Comic Sans MS" pitchFamily="66" charset="0"/>
                <a:hlinkClick r:id="rId2"/>
              </a:rPr>
              <a:t>https://en.wikipedia.org/wiki/List_of_religious_populations</a:t>
            </a:r>
            <a:endParaRPr lang="en-GB" sz="1100" dirty="0">
              <a:latin typeface="Comic Sans MS" pitchFamily="66" charset="0"/>
            </a:endParaRPr>
          </a:p>
          <a:p>
            <a:pPr algn="l"/>
            <a:endParaRPr lang="en-GB" sz="1100" dirty="0">
              <a:latin typeface="Comic Sans MS" pitchFamily="66" charset="0"/>
            </a:endParaRPr>
          </a:p>
          <a:p>
            <a:pPr algn="l"/>
            <a:endParaRPr lang="en-GB" sz="1100" dirty="0">
              <a:latin typeface="Comic Sans MS" pitchFamily="66" charset="0"/>
            </a:endParaRPr>
          </a:p>
          <a:p>
            <a:pPr algn="l"/>
            <a:endParaRPr lang="en-GB" sz="1100" b="1" dirty="0">
              <a:latin typeface="Comic Sans MS" pitchFamily="66" charset="0"/>
            </a:endParaRPr>
          </a:p>
          <a:p>
            <a:pPr algn="l"/>
            <a:r>
              <a:rPr lang="en-GB" sz="1100" b="1" dirty="0">
                <a:latin typeface="Comic Sans MS" pitchFamily="66" charset="0"/>
              </a:rPr>
              <a:t>Source of images</a:t>
            </a:r>
          </a:p>
          <a:p>
            <a:pPr algn="l"/>
            <a:endParaRPr lang="en-GB" sz="1100" b="1" dirty="0">
              <a:latin typeface="Comic Sans MS" pitchFamily="66" charset="0"/>
            </a:endParaRPr>
          </a:p>
          <a:p>
            <a:pPr algn="l"/>
            <a:r>
              <a:rPr lang="en-GB" sz="1100" dirty="0">
                <a:latin typeface="Comic Sans MS" pitchFamily="66" charset="0"/>
              </a:rPr>
              <a:t>Map of Canaan - </a:t>
            </a:r>
            <a:r>
              <a:rPr lang="en-GB" sz="1100" dirty="0">
                <a:latin typeface="Comic Sans MS" pitchFamily="66" charset="0"/>
                <a:hlinkClick r:id="rId3"/>
              </a:rPr>
              <a:t>https://commons.wikimedia.org/wiki/File:Canaan_(PSF).jpg</a:t>
            </a:r>
            <a:r>
              <a:rPr lang="en-GB" sz="1100" dirty="0">
                <a:latin typeface="Comic Sans MS" pitchFamily="66" charset="0"/>
              </a:rPr>
              <a:t> </a:t>
            </a:r>
          </a:p>
          <a:p>
            <a:pPr algn="l"/>
            <a:endParaRPr lang="en-GB" sz="1100" dirty="0">
              <a:latin typeface="Comic Sans MS" pitchFamily="66" charset="0"/>
            </a:endParaRPr>
          </a:p>
          <a:p>
            <a:pPr algn="l"/>
            <a:r>
              <a:rPr lang="en-GB" sz="1100" dirty="0">
                <a:latin typeface="Comic Sans MS" pitchFamily="66" charset="0"/>
              </a:rPr>
              <a:t>Hebrew alphabet - </a:t>
            </a:r>
            <a:r>
              <a:rPr lang="en-GB" sz="1100" dirty="0">
                <a:latin typeface="Comic Sans MS" pitchFamily="66" charset="0"/>
                <a:hlinkClick r:id="rId4"/>
              </a:rPr>
              <a:t>https://commons.wikimedia.org/wiki/File:Hebrew_alphabet.png</a:t>
            </a:r>
            <a:r>
              <a:rPr lang="en-GB" sz="1100" dirty="0">
                <a:latin typeface="Comic Sans MS" pitchFamily="66" charset="0"/>
              </a:rPr>
              <a:t> </a:t>
            </a:r>
          </a:p>
          <a:p>
            <a:pPr algn="l"/>
            <a:endParaRPr lang="en-GB" sz="1100" dirty="0">
              <a:latin typeface="Comic Sans MS" pitchFamily="66" charset="0"/>
            </a:endParaRPr>
          </a:p>
          <a:p>
            <a:pPr algn="l"/>
            <a:r>
              <a:rPr lang="en-GB" sz="1100" dirty="0">
                <a:latin typeface="Comic Sans MS" pitchFamily="66" charset="0"/>
              </a:rPr>
              <a:t>Religious populations graph - </a:t>
            </a:r>
            <a:r>
              <a:rPr lang="en-GB" sz="1100" dirty="0">
                <a:latin typeface="Comic Sans MS" pitchFamily="66" charset="0"/>
                <a:hlinkClick r:id="rId2"/>
              </a:rPr>
              <a:t>https://en.wikipedia.org/wiki/List_of_religious_populations</a:t>
            </a:r>
            <a:r>
              <a:rPr lang="en-GB" sz="1100" dirty="0">
                <a:latin typeface="Comic Sans MS" pitchFamily="66" charset="0"/>
              </a:rPr>
              <a:t> </a:t>
            </a:r>
          </a:p>
          <a:p>
            <a:pPr algn="l"/>
            <a:endParaRPr lang="en-GB" sz="1100" dirty="0">
              <a:latin typeface="Comic Sans MS" pitchFamily="66" charset="0"/>
            </a:endParaRPr>
          </a:p>
          <a:p>
            <a:pPr algn="l"/>
            <a:r>
              <a:rPr lang="en-GB" sz="1100" dirty="0">
                <a:latin typeface="Comic Sans MS" pitchFamily="66" charset="0"/>
              </a:rPr>
              <a:t>Distribution of Jews map - </a:t>
            </a:r>
            <a:r>
              <a:rPr lang="en-GB" sz="1100" dirty="0">
                <a:latin typeface="Comic Sans MS" pitchFamily="66" charset="0"/>
                <a:hlinkClick r:id="rId5"/>
              </a:rPr>
              <a:t>https://commons.wikimedia.org/wiki/File:Jewish_distrib_country.png</a:t>
            </a:r>
            <a:endParaRPr lang="en-GB" sz="1100" dirty="0">
              <a:latin typeface="Comic Sans MS" pitchFamily="66" charset="0"/>
            </a:endParaRPr>
          </a:p>
          <a:p>
            <a:pPr algn="l"/>
            <a:endParaRPr lang="en-GB" sz="1100" dirty="0">
              <a:latin typeface="Comic Sans MS" pitchFamily="66" charset="0"/>
            </a:endParaRPr>
          </a:p>
          <a:p>
            <a:pPr algn="l"/>
            <a:r>
              <a:rPr lang="en-GB" sz="1100" dirty="0">
                <a:latin typeface="Comic Sans MS" pitchFamily="66" charset="0"/>
              </a:rPr>
              <a:t>Bar Mitzvah - </a:t>
            </a:r>
            <a:r>
              <a:rPr lang="en-GB" sz="1100" dirty="0">
                <a:latin typeface="Comic Sans MS" pitchFamily="66" charset="0"/>
                <a:hlinkClick r:id="rId6"/>
              </a:rPr>
              <a:t>https://commons.wikimedia.org/wiki/File:Bar_Mitzvah_is_important_for_jewish_boys.JPG</a:t>
            </a:r>
            <a:r>
              <a:rPr lang="en-GB" sz="1100" dirty="0">
                <a:latin typeface="Comic Sans MS" pitchFamily="66" charset="0"/>
              </a:rPr>
              <a:t> </a:t>
            </a:r>
          </a:p>
          <a:p>
            <a:pPr algn="l"/>
            <a:endParaRPr lang="en-GB" sz="1100" dirty="0">
              <a:latin typeface="Comic Sans MS" pitchFamily="66" charset="0"/>
            </a:endParaRPr>
          </a:p>
          <a:p>
            <a:pPr algn="l"/>
            <a:r>
              <a:rPr lang="en-GB" sz="1100" dirty="0">
                <a:latin typeface="Comic Sans MS" pitchFamily="66" charset="0"/>
              </a:rPr>
              <a:t>Jewish wedding - </a:t>
            </a:r>
            <a:r>
              <a:rPr lang="en-GB" sz="1100" dirty="0">
                <a:latin typeface="Comic Sans MS" pitchFamily="66" charset="0"/>
                <a:hlinkClick r:id="rId7"/>
              </a:rPr>
              <a:t>https://commons.wikimedia.org/wiki/File:MinhagYerushalayim3909.JPG</a:t>
            </a:r>
            <a:endParaRPr lang="en-GB" sz="1100" dirty="0">
              <a:latin typeface="Comic Sans MS" pitchFamily="66" charset="0"/>
            </a:endParaRPr>
          </a:p>
          <a:p>
            <a:pPr algn="l"/>
            <a:endParaRPr lang="en-GB" sz="1100" dirty="0">
              <a:latin typeface="Comic Sans MS" pitchFamily="66" charset="0"/>
            </a:endParaRPr>
          </a:p>
          <a:p>
            <a:pPr algn="l"/>
            <a:r>
              <a:rPr lang="en-GB" sz="1100" dirty="0">
                <a:latin typeface="Comic Sans MS" pitchFamily="66" charset="0"/>
              </a:rPr>
              <a:t>Orthodox Jew - </a:t>
            </a:r>
            <a:r>
              <a:rPr lang="en-GB" sz="1100" dirty="0">
                <a:latin typeface="Comic Sans MS" pitchFamily="66" charset="0"/>
                <a:hlinkClick r:id="rId8"/>
              </a:rPr>
              <a:t>https://www.flickr.com/photos/emeryjl/499799081</a:t>
            </a:r>
            <a:endParaRPr lang="en-GB" sz="1100" dirty="0">
              <a:latin typeface="Comic Sans MS" pitchFamily="66" charset="0"/>
            </a:endParaRPr>
          </a:p>
          <a:p>
            <a:pPr algn="l"/>
            <a:endParaRPr lang="en-GB" sz="1100" dirty="0">
              <a:latin typeface="Comic Sans MS" pitchFamily="66" charset="0"/>
            </a:endParaRPr>
          </a:p>
          <a:p>
            <a:pPr algn="l"/>
            <a:r>
              <a:rPr lang="en-GB" sz="1100" dirty="0" err="1">
                <a:latin typeface="Comic Sans MS" pitchFamily="66" charset="0"/>
              </a:rPr>
              <a:t>Tefillin</a:t>
            </a:r>
            <a:r>
              <a:rPr lang="en-GB" sz="1100" dirty="0">
                <a:latin typeface="Comic Sans MS" pitchFamily="66" charset="0"/>
              </a:rPr>
              <a:t> - </a:t>
            </a:r>
            <a:r>
              <a:rPr lang="en-GB" sz="1100" dirty="0">
                <a:latin typeface="Comic Sans MS" pitchFamily="66" charset="0"/>
                <a:hlinkClick r:id="rId9"/>
              </a:rPr>
              <a:t>https://en.wikipedia.org/wiki/File:Tefillin.JPG</a:t>
            </a:r>
            <a:endParaRPr lang="en-GB" sz="1100" dirty="0">
              <a:latin typeface="Comic Sans MS" pitchFamily="66" charset="0"/>
            </a:endParaRPr>
          </a:p>
          <a:p>
            <a:pPr algn="l"/>
            <a:endParaRPr lang="en-GB" sz="1100" dirty="0">
              <a:latin typeface="Comic Sans MS" pitchFamily="66" charset="0"/>
            </a:endParaRPr>
          </a:p>
          <a:p>
            <a:pPr algn="l"/>
            <a:r>
              <a:rPr lang="en-GB" sz="1100" dirty="0" err="1">
                <a:latin typeface="Comic Sans MS" pitchFamily="66" charset="0"/>
              </a:rPr>
              <a:t>Yad</a:t>
            </a:r>
            <a:r>
              <a:rPr lang="en-GB" sz="1100" dirty="0">
                <a:latin typeface="Comic Sans MS" pitchFamily="66" charset="0"/>
              </a:rPr>
              <a:t> - </a:t>
            </a:r>
            <a:r>
              <a:rPr lang="en-GB" sz="1100" dirty="0">
                <a:latin typeface="Comic Sans MS" pitchFamily="66" charset="0"/>
                <a:hlinkClick r:id="rId10"/>
              </a:rPr>
              <a:t>https://commons.wikimedia.org/wiki/File:Yad.jpg</a:t>
            </a:r>
            <a:endParaRPr lang="en-GB" sz="1100" dirty="0">
              <a:latin typeface="Comic Sans MS" pitchFamily="66" charset="0"/>
            </a:endParaRPr>
          </a:p>
          <a:p>
            <a:pPr algn="l"/>
            <a:endParaRPr lang="en-GB" sz="1100" dirty="0">
              <a:latin typeface="Comic Sans MS" pitchFamily="66" charset="0"/>
            </a:endParaRPr>
          </a:p>
          <a:p>
            <a:pPr algn="l"/>
            <a:r>
              <a:rPr lang="en-GB" sz="1100" dirty="0">
                <a:latin typeface="Comic Sans MS" pitchFamily="66" charset="0"/>
              </a:rPr>
              <a:t>Western wall - </a:t>
            </a:r>
            <a:r>
              <a:rPr lang="en-GB" sz="1100" dirty="0">
                <a:latin typeface="Comic Sans MS" pitchFamily="66" charset="0"/>
                <a:hlinkClick r:id="rId11"/>
              </a:rPr>
              <a:t>https://commons.wikimedia.org/wiki/File:Prayers_at_the_Western_Wall_2.jpg</a:t>
            </a:r>
            <a:endParaRPr lang="en-GB" sz="1100" dirty="0">
              <a:latin typeface="Comic Sans MS" pitchFamily="66" charset="0"/>
            </a:endParaRPr>
          </a:p>
          <a:p>
            <a:pPr algn="l"/>
            <a:endParaRPr lang="en-GB" sz="1100" dirty="0">
              <a:latin typeface="Comic Sans MS" pitchFamily="66" charset="0"/>
            </a:endParaRPr>
          </a:p>
          <a:p>
            <a:pPr algn="l"/>
            <a:endParaRPr lang="en-GB" sz="1100" dirty="0">
              <a:latin typeface="Comic Sans MS" pitchFamily="66" charset="0"/>
            </a:endParaRPr>
          </a:p>
          <a:p>
            <a:pPr algn="l"/>
            <a:r>
              <a:rPr lang="en-GB" sz="1100" dirty="0">
                <a:latin typeface="Comic Sans MS" pitchFamily="66" charset="0"/>
              </a:rPr>
              <a:t>All other images </a:t>
            </a:r>
            <a:r>
              <a:rPr lang="en-GB" sz="1100" dirty="0">
                <a:latin typeface="Comic Sans MS" pitchFamily="66" charset="0"/>
                <a:hlinkClick r:id="rId12"/>
              </a:rPr>
              <a:t>www.clipart.com</a:t>
            </a:r>
            <a:r>
              <a:rPr lang="en-GB" sz="1100" dirty="0">
                <a:latin typeface="Comic Sans MS" pitchFamily="66" charset="0"/>
              </a:rPr>
              <a:t> or </a:t>
            </a:r>
            <a:r>
              <a:rPr lang="en-GB" sz="1100" dirty="0">
                <a:latin typeface="Comic Sans MS" pitchFamily="66" charset="0"/>
                <a:hlinkClick r:id="rId13"/>
              </a:rPr>
              <a:t>www.clker.com</a:t>
            </a:r>
            <a:r>
              <a:rPr lang="en-GB" sz="1100" dirty="0">
                <a:latin typeface="Comic Sans MS" pitchFamily="66" charset="0"/>
              </a:rPr>
              <a:t> </a:t>
            </a:r>
          </a:p>
        </p:txBody>
      </p:sp>
      <p:sp>
        <p:nvSpPr>
          <p:cNvPr id="4" name="Rectangle 3"/>
          <p:cNvSpPr/>
          <p:nvPr/>
        </p:nvSpPr>
        <p:spPr>
          <a:xfrm>
            <a:off x="3190923" y="6629400"/>
            <a:ext cx="275267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>
                <a:latin typeface="Comic Sans MS" pitchFamily="66" charset="0"/>
              </a:rPr>
              <a:t>© www.SaveTeachersSundays 2016</a:t>
            </a:r>
            <a:endParaRPr lang="en-GB" sz="1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43706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87B29E6-4A5C-4843-94C5-2FBFA35975A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A341509-D2B9-4AA4-A513-4CE8C35D3CE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6AEF490-756A-4B7F-BB75-191ADD587CF6}">
  <ds:schemaRefs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a0c7fa71-570b-4d2e-a005-0d34dc952117"/>
    <ds:schemaRef ds:uri="b561d3cc-3f8f-4588-a568-be861ce13085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2281</TotalTime>
  <Words>1227</Words>
  <Application>Microsoft Office PowerPoint</Application>
  <PresentationFormat>On-screen Show (4:3)</PresentationFormat>
  <Paragraphs>161</Paragraphs>
  <Slides>22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Arial</vt:lpstr>
      <vt:lpstr>Calibri</vt:lpstr>
      <vt:lpstr>Comic Sans MS</vt:lpstr>
      <vt:lpstr>Office Theme</vt:lpstr>
      <vt:lpstr>Judaism</vt:lpstr>
      <vt:lpstr>What is Judaism?</vt:lpstr>
      <vt:lpstr>When did Judaism begin?</vt:lpstr>
      <vt:lpstr>How did Judaism begin?</vt:lpstr>
      <vt:lpstr>Other important Jewish historical figures</vt:lpstr>
      <vt:lpstr>What do Jews believe?</vt:lpstr>
      <vt:lpstr>Do Jews have a holy book?</vt:lpstr>
      <vt:lpstr>What language do Jews use?</vt:lpstr>
      <vt:lpstr>What festivals do Jews celebrate?</vt:lpstr>
      <vt:lpstr>What festivals do Jews celebrate?</vt:lpstr>
      <vt:lpstr>What do Jews do on Shabbat?</vt:lpstr>
      <vt:lpstr>What other times do Jews celebrate?</vt:lpstr>
      <vt:lpstr>Where do Jews live?</vt:lpstr>
      <vt:lpstr>How many Jews are there?</vt:lpstr>
      <vt:lpstr>Are there different types of Jews?</vt:lpstr>
      <vt:lpstr>Where do Jews go to pray?</vt:lpstr>
      <vt:lpstr>What clothes do Jews wear?</vt:lpstr>
      <vt:lpstr>Who are Jewish religious leaders?</vt:lpstr>
      <vt:lpstr>What special symbols and objects do Jews use?</vt:lpstr>
      <vt:lpstr>What special symbols and objects do Jews use?</vt:lpstr>
      <vt:lpstr>Which places are special for Jews?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Judaism</dc:title>
  <dc:creator>SaveTeachersSundays</dc:creator>
  <cp:lastModifiedBy>Laura MacRae</cp:lastModifiedBy>
  <cp:revision>123</cp:revision>
  <dcterms:created xsi:type="dcterms:W3CDTF">2006-08-16T00:00:00Z</dcterms:created>
  <dcterms:modified xsi:type="dcterms:W3CDTF">2021-02-18T12:23:27Z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