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Layouts/slideLayout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3" r:id="rId3"/>
    <p:sldId id="294" r:id="rId4"/>
    <p:sldId id="308" r:id="rId5"/>
    <p:sldId id="309" r:id="rId6"/>
    <p:sldId id="310" r:id="rId7"/>
    <p:sldId id="312" r:id="rId8"/>
    <p:sldId id="313" r:id="rId9"/>
    <p:sldId id="314" r:id="rId10"/>
    <p:sldId id="315" r:id="rId11"/>
    <p:sldId id="316" r:id="rId12"/>
    <p:sldId id="317" r:id="rId13"/>
    <p:sldId id="322" r:id="rId14"/>
    <p:sldId id="318" r:id="rId15"/>
    <p:sldId id="319" r:id="rId16"/>
    <p:sldId id="320" r:id="rId17"/>
  </p:sldIdLst>
  <p:sldSz cx="9144000" cy="6858000" type="screen4x3"/>
  <p:notesSz cx="6858000" cy="9144000"/>
  <p:embeddedFontLst>
    <p:embeddedFont>
      <p:font typeface="Sassoon Infant Rg" panose="02000503030000020003" charset="0"/>
      <p:regular r:id="rId20"/>
      <p:bold r:id="rId21"/>
    </p:embeddedFont>
    <p:embeddedFont>
      <p:font typeface="Tuffy-TTF" panose="020B0603060100000000" charset="0"/>
      <p:regular r:id="rId22"/>
      <p:bold r:id="rId23"/>
      <p:italic r:id="rId24"/>
      <p:boldItalic r:id="rId25"/>
    </p:embeddedFont>
    <p:embeddedFont>
      <p:font typeface="Twinkl" pitchFamily="2" charset="0"/>
      <p:regular r:id="rId26"/>
      <p:bold r:id="rId27"/>
    </p:embeddedFont>
    <p:embeddedFont>
      <p:font typeface="Twinkl SemiBold" charset="0"/>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EBF4"/>
    <a:srgbClr val="FFFBFA"/>
    <a:srgbClr val="31B7BC"/>
    <a:srgbClr val="63469B"/>
    <a:srgbClr val="C59857"/>
    <a:srgbClr val="8D358B"/>
    <a:srgbClr val="FAB001"/>
    <a:srgbClr val="2DB6BC"/>
    <a:srgbClr val="F08115"/>
    <a:srgbClr val="0195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868" autoAdjust="0"/>
    <p:restoredTop sz="94660"/>
  </p:normalViewPr>
  <p:slideViewPr>
    <p:cSldViewPr snapToGrid="0" showGuides="1">
      <p:cViewPr varScale="1">
        <p:scale>
          <a:sx n="72" d="100"/>
          <a:sy n="72" d="100"/>
        </p:scale>
        <p:origin x="1230" y="5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7" d="100"/>
          <a:sy n="87" d="100"/>
        </p:scale>
        <p:origin x="3840"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viewProps" Target="viewProps.xml"/><Relationship Id="rId35" Type="http://schemas.openxmlformats.org/officeDocument/2006/relationships/customXml" Target="../customXml/item3.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10/02/2021</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10/02/2021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7.png"/><Relationship Id="rId2" Type="http://schemas.openxmlformats.org/officeDocument/2006/relationships/image" Target="../media/image43.png"/><Relationship Id="rId1" Type="http://schemas.openxmlformats.org/officeDocument/2006/relationships/slideLayout" Target="../slideLayouts/slideLayout3.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48.png"/><Relationship Id="rId4" Type="http://schemas.openxmlformats.org/officeDocument/2006/relationships/image" Target="../media/image7.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1"/>
          </p:nvPr>
        </p:nvSpPr>
        <p:spPr/>
        <p:txBody>
          <a:bodyPr>
            <a:normAutofit/>
          </a:bodyPr>
          <a:lstStyle/>
          <a:p>
            <a:r>
              <a:rPr lang="en-GB" dirty="0"/>
              <a:t>I can discuss how change and loss make me feel. </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describe a time of change in my life.</a:t>
            </a:r>
          </a:p>
          <a:p>
            <a:r>
              <a:rPr lang="en-GB" dirty="0">
                <a:latin typeface="Twinkl" pitchFamily="50" charset="0"/>
              </a:rPr>
              <a:t>I can talk about how I can help myself and others in times of change. </a:t>
            </a: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Big Questions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10" name="Group 9"/>
          <p:cNvGrpSpPr/>
          <p:nvPr/>
        </p:nvGrpSpPr>
        <p:grpSpPr>
          <a:xfrm>
            <a:off x="2292507" y="1421546"/>
            <a:ext cx="4355470" cy="838804"/>
            <a:chOff x="3200276" y="1798108"/>
            <a:chExt cx="1841800" cy="838804"/>
          </a:xfrm>
        </p:grpSpPr>
        <p:sp>
          <p:nvSpPr>
            <p:cNvPr id="6" name="Rounded Rectangular Callout 5"/>
            <p:cNvSpPr/>
            <p:nvPr/>
          </p:nvSpPr>
          <p:spPr>
            <a:xfrm>
              <a:off x="3200276" y="1798108"/>
              <a:ext cx="1752389" cy="838804"/>
            </a:xfrm>
            <a:prstGeom prst="wedgeRoundRectCallout">
              <a:avLst>
                <a:gd name="adj1" fmla="val -31571"/>
                <a:gd name="adj2" fmla="val 79690"/>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279631" y="1881698"/>
              <a:ext cx="1762445" cy="646331"/>
            </a:xfrm>
            <a:prstGeom prst="rect">
              <a:avLst/>
            </a:prstGeom>
          </p:spPr>
          <p:txBody>
            <a:bodyPr wrap="square">
              <a:spAutoFit/>
            </a:bodyPr>
            <a:lstStyle/>
            <a:p>
              <a:r>
                <a:rPr lang="en-GB" dirty="0"/>
                <a:t>How does it feel when things change or we lose something precious?</a:t>
              </a:r>
            </a:p>
          </p:txBody>
        </p:sp>
      </p:grpSp>
      <p:grpSp>
        <p:nvGrpSpPr>
          <p:cNvPr id="11" name="Group 10"/>
          <p:cNvGrpSpPr/>
          <p:nvPr/>
        </p:nvGrpSpPr>
        <p:grpSpPr>
          <a:xfrm>
            <a:off x="4314578" y="2392721"/>
            <a:ext cx="2936763" cy="1099712"/>
            <a:chOff x="3043134" y="2852936"/>
            <a:chExt cx="2936763" cy="1099712"/>
          </a:xfrm>
        </p:grpSpPr>
        <p:sp>
          <p:nvSpPr>
            <p:cNvPr id="8" name="Rounded Rectangular Callout 7"/>
            <p:cNvSpPr/>
            <p:nvPr/>
          </p:nvSpPr>
          <p:spPr>
            <a:xfrm>
              <a:off x="3043134" y="2852936"/>
              <a:ext cx="2793416" cy="1099712"/>
            </a:xfrm>
            <a:prstGeom prst="wedgeRoundRectCallout">
              <a:avLst>
                <a:gd name="adj1" fmla="val 59613"/>
                <a:gd name="adj2" fmla="val 41265"/>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3150091" y="2936527"/>
              <a:ext cx="2829806" cy="923330"/>
            </a:xfrm>
            <a:prstGeom prst="rect">
              <a:avLst/>
            </a:prstGeom>
          </p:spPr>
          <p:txBody>
            <a:bodyPr wrap="square">
              <a:spAutoFit/>
            </a:bodyPr>
            <a:lstStyle/>
            <a:p>
              <a:r>
                <a:rPr lang="en-GB" dirty="0"/>
                <a:t>What can we do to help ourselves and others when this happens?</a:t>
              </a:r>
            </a:p>
          </p:txBody>
        </p:sp>
      </p:gr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97264" y="321638"/>
            <a:ext cx="2789771" cy="6858000"/>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5527" y="2703811"/>
            <a:ext cx="2883286" cy="4559417"/>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674104" y="3171039"/>
            <a:ext cx="2375415" cy="3938050"/>
          </a:xfrm>
          <a:prstGeom prst="rect">
            <a:avLst/>
          </a:prstGeom>
        </p:spPr>
      </p:pic>
      <p:pic>
        <p:nvPicPr>
          <p:cNvPr id="15" name="Picture 14"/>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194374" y="5249058"/>
            <a:ext cx="3363985" cy="2119334"/>
          </a:xfrm>
          <a:prstGeom prst="rect">
            <a:avLst/>
          </a:prstGeom>
        </p:spPr>
      </p:pic>
      <p:pic>
        <p:nvPicPr>
          <p:cNvPr id="16" name="Picture 15"/>
          <p:cNvPicPr>
            <a:picLocks noChangeAspect="1"/>
          </p:cNvPicPr>
          <p:nvPr/>
        </p:nvPicPr>
        <p:blipFill rotWithShape="1">
          <a:blip r:embed="rId8" cstate="print">
            <a:extLst>
              <a:ext uri="{28A0092B-C50C-407E-A947-70E740481C1C}">
                <a14:useLocalDpi xmlns:a14="http://schemas.microsoft.com/office/drawing/2010/main" val="0"/>
              </a:ext>
            </a:extLst>
          </a:blip>
          <a:srcRect b="58484"/>
          <a:stretch/>
        </p:blipFill>
        <p:spPr>
          <a:xfrm rot="21295212" flipH="1">
            <a:off x="3424407" y="4641168"/>
            <a:ext cx="2188011" cy="997791"/>
          </a:xfrm>
          <a:prstGeom prst="rect">
            <a:avLst/>
          </a:prstGeom>
        </p:spPr>
      </p:pic>
      <p:pic>
        <p:nvPicPr>
          <p:cNvPr id="17" name="Picture 16"/>
          <p:cNvPicPr>
            <a:picLocks noChangeAspect="1"/>
          </p:cNvPicPr>
          <p:nvPr/>
        </p:nvPicPr>
        <p:blipFill rotWithShape="1">
          <a:blip r:embed="rId9" cstate="print">
            <a:extLst>
              <a:ext uri="{28A0092B-C50C-407E-A947-70E740481C1C}">
                <a14:useLocalDpi xmlns:a14="http://schemas.microsoft.com/office/drawing/2010/main" val="0"/>
              </a:ext>
            </a:extLst>
          </a:blip>
          <a:srcRect b="34561"/>
          <a:stretch/>
        </p:blipFill>
        <p:spPr>
          <a:xfrm rot="1416151">
            <a:off x="5270474" y="4845542"/>
            <a:ext cx="884758" cy="1413581"/>
          </a:xfrm>
          <a:prstGeom prst="rect">
            <a:avLst/>
          </a:prstGeom>
        </p:spPr>
      </p:pic>
      <p:pic>
        <p:nvPicPr>
          <p:cNvPr id="18" name="Picture 17"/>
          <p:cNvPicPr>
            <a:picLocks noChangeAspect="1"/>
          </p:cNvPicPr>
          <p:nvPr/>
        </p:nvPicPr>
        <p:blipFill rotWithShape="1">
          <a:blip r:embed="rId6" cstate="print">
            <a:extLst>
              <a:ext uri="{BEBA8EAE-BF5A-486C-A8C5-ECC9F3942E4B}">
                <a14:imgProps xmlns:a14="http://schemas.microsoft.com/office/drawing/2010/main">
                  <a14:imgLayer r:embed="rId7">
                    <a14:imgEffect>
                      <a14:colorTemperature colorTemp="11200"/>
                    </a14:imgEffect>
                  </a14:imgLayer>
                </a14:imgProps>
              </a:ext>
              <a:ext uri="{28A0092B-C50C-407E-A947-70E740481C1C}">
                <a14:useLocalDpi xmlns:a14="http://schemas.microsoft.com/office/drawing/2010/main" val="0"/>
              </a:ext>
            </a:extLst>
          </a:blip>
          <a:srcRect t="10899"/>
          <a:stretch/>
        </p:blipFill>
        <p:spPr>
          <a:xfrm>
            <a:off x="3194374" y="5480050"/>
            <a:ext cx="3363985" cy="1888342"/>
          </a:xfrm>
          <a:prstGeom prst="rect">
            <a:avLst/>
          </a:prstGeom>
        </p:spPr>
      </p:pic>
      <p:grpSp>
        <p:nvGrpSpPr>
          <p:cNvPr id="19" name="Group 18"/>
          <p:cNvGrpSpPr/>
          <p:nvPr/>
        </p:nvGrpSpPr>
        <p:grpSpPr>
          <a:xfrm>
            <a:off x="3261435" y="3622491"/>
            <a:ext cx="3296924" cy="838804"/>
            <a:chOff x="3200276" y="1798108"/>
            <a:chExt cx="1394172" cy="838804"/>
          </a:xfrm>
        </p:grpSpPr>
        <p:sp>
          <p:nvSpPr>
            <p:cNvPr id="20" name="Rounded Rectangular Callout 19"/>
            <p:cNvSpPr/>
            <p:nvPr/>
          </p:nvSpPr>
          <p:spPr>
            <a:xfrm>
              <a:off x="3200276" y="1798108"/>
              <a:ext cx="1281275" cy="838804"/>
            </a:xfrm>
            <a:prstGeom prst="wedgeRoundRectCallout">
              <a:avLst>
                <a:gd name="adj1" fmla="val 11972"/>
                <a:gd name="adj2" fmla="val 75148"/>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79631" y="1881698"/>
              <a:ext cx="1314817" cy="646331"/>
            </a:xfrm>
            <a:prstGeom prst="rect">
              <a:avLst/>
            </a:prstGeom>
          </p:spPr>
          <p:txBody>
            <a:bodyPr wrap="square">
              <a:spAutoFit/>
            </a:bodyPr>
            <a:lstStyle/>
            <a:p>
              <a:r>
                <a:rPr lang="en-GB" dirty="0"/>
                <a:t>What do these questions make you think about?</a:t>
              </a:r>
            </a:p>
          </p:txBody>
        </p:sp>
      </p:gr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Group 59"/>
          <p:cNvGrpSpPr/>
          <p:nvPr/>
        </p:nvGrpSpPr>
        <p:grpSpPr>
          <a:xfrm>
            <a:off x="2081014" y="5012647"/>
            <a:ext cx="190559" cy="685886"/>
            <a:chOff x="2226970" y="4748213"/>
            <a:chExt cx="190559" cy="685886"/>
          </a:xfrm>
        </p:grpSpPr>
        <p:cxnSp>
          <p:nvCxnSpPr>
            <p:cNvPr id="57" name="Straight Connector 56"/>
            <p:cNvCxnSpPr/>
            <p:nvPr/>
          </p:nvCxnSpPr>
          <p:spPr>
            <a:xfrm>
              <a:off x="2322250" y="4748213"/>
              <a:ext cx="0" cy="557819"/>
            </a:xfrm>
            <a:prstGeom prst="line">
              <a:avLst/>
            </a:prstGeom>
            <a:ln w="571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58" name="Oval 57"/>
            <p:cNvSpPr/>
            <p:nvPr/>
          </p:nvSpPr>
          <p:spPr>
            <a:xfrm>
              <a:off x="2226970" y="5243540"/>
              <a:ext cx="190559" cy="190559"/>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1" name="Group 60"/>
          <p:cNvGrpSpPr/>
          <p:nvPr/>
        </p:nvGrpSpPr>
        <p:grpSpPr>
          <a:xfrm>
            <a:off x="3078057" y="5055067"/>
            <a:ext cx="190559" cy="685886"/>
            <a:chOff x="2226970" y="4748213"/>
            <a:chExt cx="190559" cy="685886"/>
          </a:xfrm>
        </p:grpSpPr>
        <p:cxnSp>
          <p:nvCxnSpPr>
            <p:cNvPr id="62" name="Straight Connector 61"/>
            <p:cNvCxnSpPr/>
            <p:nvPr/>
          </p:nvCxnSpPr>
          <p:spPr>
            <a:xfrm>
              <a:off x="2322250" y="4748213"/>
              <a:ext cx="0" cy="557819"/>
            </a:xfrm>
            <a:prstGeom prst="line">
              <a:avLst/>
            </a:prstGeom>
            <a:ln w="571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63" name="Oval 62"/>
            <p:cNvSpPr/>
            <p:nvPr/>
          </p:nvSpPr>
          <p:spPr>
            <a:xfrm>
              <a:off x="2226970" y="5243540"/>
              <a:ext cx="190559" cy="190559"/>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5" name="Group 64"/>
          <p:cNvGrpSpPr/>
          <p:nvPr/>
        </p:nvGrpSpPr>
        <p:grpSpPr>
          <a:xfrm>
            <a:off x="4676099" y="5083676"/>
            <a:ext cx="190559" cy="685886"/>
            <a:chOff x="2226970" y="4748213"/>
            <a:chExt cx="190559" cy="685886"/>
          </a:xfrm>
        </p:grpSpPr>
        <p:cxnSp>
          <p:nvCxnSpPr>
            <p:cNvPr id="66" name="Straight Connector 65"/>
            <p:cNvCxnSpPr/>
            <p:nvPr/>
          </p:nvCxnSpPr>
          <p:spPr>
            <a:xfrm>
              <a:off x="2322250" y="4748213"/>
              <a:ext cx="0" cy="557819"/>
            </a:xfrm>
            <a:prstGeom prst="line">
              <a:avLst/>
            </a:prstGeom>
            <a:ln w="571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67" name="Oval 66"/>
            <p:cNvSpPr/>
            <p:nvPr/>
          </p:nvSpPr>
          <p:spPr>
            <a:xfrm>
              <a:off x="2226970" y="5243540"/>
              <a:ext cx="190559" cy="190559"/>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9" name="Group 68"/>
          <p:cNvGrpSpPr/>
          <p:nvPr/>
        </p:nvGrpSpPr>
        <p:grpSpPr>
          <a:xfrm>
            <a:off x="6243852" y="5012301"/>
            <a:ext cx="190559" cy="685886"/>
            <a:chOff x="2226970" y="4748213"/>
            <a:chExt cx="190559" cy="685886"/>
          </a:xfrm>
        </p:grpSpPr>
        <p:cxnSp>
          <p:nvCxnSpPr>
            <p:cNvPr id="70" name="Straight Connector 69"/>
            <p:cNvCxnSpPr/>
            <p:nvPr/>
          </p:nvCxnSpPr>
          <p:spPr>
            <a:xfrm>
              <a:off x="2322250" y="4748213"/>
              <a:ext cx="0" cy="557819"/>
            </a:xfrm>
            <a:prstGeom prst="line">
              <a:avLst/>
            </a:prstGeom>
            <a:ln w="571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71" name="Oval 70"/>
            <p:cNvSpPr/>
            <p:nvPr/>
          </p:nvSpPr>
          <p:spPr>
            <a:xfrm>
              <a:off x="2226970" y="5243540"/>
              <a:ext cx="190559" cy="190559"/>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7405979" y="5043592"/>
            <a:ext cx="190559" cy="685886"/>
            <a:chOff x="2226970" y="4748213"/>
            <a:chExt cx="190559" cy="685886"/>
          </a:xfrm>
        </p:grpSpPr>
        <p:cxnSp>
          <p:nvCxnSpPr>
            <p:cNvPr id="74" name="Straight Connector 73"/>
            <p:cNvCxnSpPr/>
            <p:nvPr/>
          </p:nvCxnSpPr>
          <p:spPr>
            <a:xfrm>
              <a:off x="2322250" y="4748213"/>
              <a:ext cx="0" cy="557819"/>
            </a:xfrm>
            <a:prstGeom prst="line">
              <a:avLst/>
            </a:prstGeom>
            <a:ln w="571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75" name="Oval 74"/>
            <p:cNvSpPr/>
            <p:nvPr/>
          </p:nvSpPr>
          <p:spPr>
            <a:xfrm>
              <a:off x="2226970" y="5243540"/>
              <a:ext cx="190559" cy="190559"/>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 name="Group 7"/>
          <p:cNvGrpSpPr/>
          <p:nvPr/>
        </p:nvGrpSpPr>
        <p:grpSpPr>
          <a:xfrm>
            <a:off x="451799" y="1562281"/>
            <a:ext cx="8178901" cy="734035"/>
            <a:chOff x="1607820" y="2362200"/>
            <a:chExt cx="4960620" cy="982980"/>
          </a:xfrm>
        </p:grpSpPr>
        <p:sp>
          <p:nvSpPr>
            <p:cNvPr id="6" name="Round Same Side Corner Rectangle 5"/>
            <p:cNvSpPr/>
            <p:nvPr/>
          </p:nvSpPr>
          <p:spPr>
            <a:xfrm rot="16200000">
              <a:off x="3596640" y="373380"/>
              <a:ext cx="982980" cy="4960620"/>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1677008" y="2392680"/>
              <a:ext cx="4868906" cy="646331"/>
            </a:xfrm>
            <a:prstGeom prst="rect">
              <a:avLst/>
            </a:prstGeom>
          </p:spPr>
          <p:txBody>
            <a:bodyPr wrap="square">
              <a:spAutoFit/>
            </a:bodyPr>
            <a:lstStyle/>
            <a:p>
              <a:r>
                <a:rPr lang="en-GB" dirty="0"/>
                <a:t>This is a timeline of Shannon’s life. She is eight years old. It shows some of the big changes that have happened in her life.</a:t>
              </a:r>
            </a:p>
          </p:txBody>
        </p:sp>
      </p:grpSp>
      <p:sp>
        <p:nvSpPr>
          <p:cNvPr id="2" name="Title 1"/>
          <p:cNvSpPr>
            <a:spLocks noGrp="1"/>
          </p:cNvSpPr>
          <p:nvPr>
            <p:ph type="title"/>
          </p:nvPr>
        </p:nvSpPr>
        <p:spPr>
          <a:xfrm>
            <a:off x="457198" y="478895"/>
            <a:ext cx="8220075" cy="726174"/>
          </a:xfrm>
        </p:spPr>
        <p:txBody>
          <a:bodyPr/>
          <a:lstStyle/>
          <a:p>
            <a:r>
              <a:rPr lang="en-GB" dirty="0">
                <a:latin typeface="+mn-lt"/>
              </a:rPr>
              <a:t>Life Changes</a:t>
            </a:r>
          </a:p>
        </p:txBody>
      </p:sp>
      <p:pic>
        <p:nvPicPr>
          <p:cNvPr id="3"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4" name="Rectangle 3"/>
          <p:cNvSpPr/>
          <p:nvPr/>
        </p:nvSpPr>
        <p:spPr>
          <a:xfrm>
            <a:off x="550440" y="957033"/>
            <a:ext cx="6903720" cy="646331"/>
          </a:xfrm>
          <a:prstGeom prst="rect">
            <a:avLst/>
          </a:prstGeom>
        </p:spPr>
        <p:txBody>
          <a:bodyPr wrap="square">
            <a:spAutoFit/>
          </a:bodyPr>
          <a:lstStyle/>
          <a:p>
            <a:pPr algn="ctr"/>
            <a:r>
              <a:rPr lang="en-GB" dirty="0"/>
              <a:t>Life changes for us all. These can be happy changes. They might also be changes which make us feel a bit worried or sad.</a:t>
            </a:r>
          </a:p>
        </p:txBody>
      </p:sp>
      <p:pic>
        <p:nvPicPr>
          <p:cNvPr id="44" name="Picture 43"/>
          <p:cNvPicPr>
            <a:picLocks noChangeAspect="1"/>
          </p:cNvPicPr>
          <p:nvPr/>
        </p:nvPicPr>
        <p:blipFill rotWithShape="1">
          <a:blip r:embed="rId3" cstate="print">
            <a:extLst>
              <a:ext uri="{28A0092B-C50C-407E-A947-70E740481C1C}">
                <a14:useLocalDpi xmlns:a14="http://schemas.microsoft.com/office/drawing/2010/main" val="0"/>
              </a:ext>
            </a:extLst>
          </a:blip>
          <a:srcRect l="2441" t="30053" r="265" b="1000"/>
          <a:stretch/>
        </p:blipFill>
        <p:spPr>
          <a:xfrm>
            <a:off x="1315760" y="4022045"/>
            <a:ext cx="1421552" cy="1420878"/>
          </a:xfrm>
          <a:prstGeom prst="ellipse">
            <a:avLst/>
          </a:prstGeom>
          <a:solidFill>
            <a:schemeClr val="accent3">
              <a:lumMod val="40000"/>
              <a:lumOff val="60000"/>
            </a:schemeClr>
          </a:solidFill>
          <a:ln w="28575">
            <a:solidFill>
              <a:schemeClr val="accent3">
                <a:lumMod val="75000"/>
              </a:schemeClr>
            </a:solidFill>
          </a:ln>
        </p:spPr>
      </p:pic>
      <p:pic>
        <p:nvPicPr>
          <p:cNvPr id="45" name="Picture 44"/>
          <p:cNvPicPr>
            <a:picLocks noChangeAspect="1"/>
          </p:cNvPicPr>
          <p:nvPr/>
        </p:nvPicPr>
        <p:blipFill rotWithShape="1">
          <a:blip r:embed="rId4" cstate="print">
            <a:extLst>
              <a:ext uri="{28A0092B-C50C-407E-A947-70E740481C1C}">
                <a14:useLocalDpi xmlns:a14="http://schemas.microsoft.com/office/drawing/2010/main" val="0"/>
              </a:ext>
            </a:extLst>
          </a:blip>
          <a:srcRect l="5460" t="-11132" r="1934" b="8864"/>
          <a:stretch/>
        </p:blipFill>
        <p:spPr>
          <a:xfrm>
            <a:off x="2845098" y="4021374"/>
            <a:ext cx="1421551" cy="1421549"/>
          </a:xfrm>
          <a:prstGeom prst="ellipse">
            <a:avLst/>
          </a:prstGeom>
          <a:solidFill>
            <a:schemeClr val="accent3">
              <a:lumMod val="40000"/>
              <a:lumOff val="60000"/>
            </a:schemeClr>
          </a:solidFill>
          <a:ln w="28575">
            <a:solidFill>
              <a:schemeClr val="accent3">
                <a:lumMod val="75000"/>
              </a:schemeClr>
            </a:solidFill>
          </a:ln>
        </p:spPr>
      </p:pic>
      <p:pic>
        <p:nvPicPr>
          <p:cNvPr id="47" name="Picture 46"/>
          <p:cNvPicPr>
            <a:picLocks noChangeAspect="1"/>
          </p:cNvPicPr>
          <p:nvPr/>
        </p:nvPicPr>
        <p:blipFill rotWithShape="1">
          <a:blip r:embed="rId5" cstate="print">
            <a:extLst>
              <a:ext uri="{28A0092B-C50C-407E-A947-70E740481C1C}">
                <a14:useLocalDpi xmlns:a14="http://schemas.microsoft.com/office/drawing/2010/main" val="0"/>
              </a:ext>
            </a:extLst>
          </a:blip>
          <a:srcRect l="-24038" t="-5594" r="-38693" b="36892"/>
          <a:stretch/>
        </p:blipFill>
        <p:spPr>
          <a:xfrm>
            <a:off x="7238140" y="3926640"/>
            <a:ext cx="1421551" cy="1421549"/>
          </a:xfrm>
          <a:prstGeom prst="ellipse">
            <a:avLst/>
          </a:prstGeom>
          <a:solidFill>
            <a:schemeClr val="accent3">
              <a:lumMod val="40000"/>
              <a:lumOff val="60000"/>
            </a:schemeClr>
          </a:solidFill>
          <a:ln w="28575">
            <a:solidFill>
              <a:schemeClr val="accent3">
                <a:lumMod val="75000"/>
              </a:schemeClr>
            </a:solidFill>
          </a:ln>
        </p:spPr>
      </p:pic>
      <p:pic>
        <p:nvPicPr>
          <p:cNvPr id="48" name="Picture 47"/>
          <p:cNvPicPr>
            <a:picLocks noChangeAspect="1"/>
          </p:cNvPicPr>
          <p:nvPr/>
        </p:nvPicPr>
        <p:blipFill rotWithShape="1">
          <a:blip r:embed="rId6" cstate="print">
            <a:extLst>
              <a:ext uri="{28A0092B-C50C-407E-A947-70E740481C1C}">
                <a14:useLocalDpi xmlns:a14="http://schemas.microsoft.com/office/drawing/2010/main" val="0"/>
              </a:ext>
            </a:extLst>
          </a:blip>
          <a:srcRect l="24163" t="13095" r="20076" b="2936"/>
          <a:stretch/>
        </p:blipFill>
        <p:spPr>
          <a:xfrm>
            <a:off x="4457637" y="4005632"/>
            <a:ext cx="1421551" cy="1421550"/>
          </a:xfrm>
          <a:prstGeom prst="ellipse">
            <a:avLst/>
          </a:prstGeom>
          <a:ln w="28575">
            <a:solidFill>
              <a:schemeClr val="accent3">
                <a:lumMod val="75000"/>
              </a:schemeClr>
            </a:solidFill>
          </a:ln>
        </p:spPr>
      </p:pic>
      <p:pic>
        <p:nvPicPr>
          <p:cNvPr id="49" name="Picture 48"/>
          <p:cNvPicPr>
            <a:picLocks noChangeAspect="1"/>
          </p:cNvPicPr>
          <p:nvPr/>
        </p:nvPicPr>
        <p:blipFill rotWithShape="1">
          <a:blip r:embed="rId7" cstate="print">
            <a:extLst>
              <a:ext uri="{28A0092B-C50C-407E-A947-70E740481C1C}">
                <a14:useLocalDpi xmlns:a14="http://schemas.microsoft.com/office/drawing/2010/main" val="0"/>
              </a:ext>
            </a:extLst>
          </a:blip>
          <a:srcRect l="37891" r="2622" b="15876"/>
          <a:stretch/>
        </p:blipFill>
        <p:spPr>
          <a:xfrm>
            <a:off x="5738224" y="3965086"/>
            <a:ext cx="1421551" cy="1421550"/>
          </a:xfrm>
          <a:prstGeom prst="ellipse">
            <a:avLst/>
          </a:prstGeom>
          <a:ln w="28575">
            <a:solidFill>
              <a:schemeClr val="accent3">
                <a:lumMod val="75000"/>
              </a:schemeClr>
            </a:solidFill>
          </a:ln>
        </p:spPr>
      </p:pic>
      <p:grpSp>
        <p:nvGrpSpPr>
          <p:cNvPr id="11" name="Group 10"/>
          <p:cNvGrpSpPr/>
          <p:nvPr/>
        </p:nvGrpSpPr>
        <p:grpSpPr>
          <a:xfrm>
            <a:off x="7826924" y="3488036"/>
            <a:ext cx="803777" cy="774787"/>
            <a:chOff x="2697480" y="4649211"/>
            <a:chExt cx="980234" cy="944880"/>
          </a:xfrm>
        </p:grpSpPr>
        <p:sp>
          <p:nvSpPr>
            <p:cNvPr id="9" name="Oval 8"/>
            <p:cNvSpPr/>
            <p:nvPr/>
          </p:nvSpPr>
          <p:spPr>
            <a:xfrm>
              <a:off x="2732834" y="4649211"/>
              <a:ext cx="944880" cy="94488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2697480" y="4746213"/>
              <a:ext cx="944880" cy="788223"/>
            </a:xfrm>
            <a:prstGeom prst="rect">
              <a:avLst/>
            </a:prstGeom>
            <a:noFill/>
          </p:spPr>
          <p:txBody>
            <a:bodyPr wrap="square" rtlCol="0">
              <a:spAutoFit/>
            </a:bodyPr>
            <a:lstStyle/>
            <a:p>
              <a:pPr algn="ctr"/>
              <a:r>
                <a:rPr lang="en-GB" dirty="0">
                  <a:solidFill>
                    <a:schemeClr val="bg1"/>
                  </a:solidFill>
                </a:rPr>
                <a:t>aged</a:t>
              </a:r>
              <a:br>
                <a:rPr lang="en-GB" dirty="0">
                  <a:solidFill>
                    <a:schemeClr val="bg1"/>
                  </a:solidFill>
                </a:rPr>
              </a:br>
              <a:r>
                <a:rPr lang="en-GB" dirty="0">
                  <a:solidFill>
                    <a:schemeClr val="bg1"/>
                  </a:solidFill>
                </a:rPr>
                <a:t>seven</a:t>
              </a:r>
            </a:p>
          </p:txBody>
        </p:sp>
      </p:grpSp>
      <p:grpSp>
        <p:nvGrpSpPr>
          <p:cNvPr id="32" name="Group 31"/>
          <p:cNvGrpSpPr/>
          <p:nvPr/>
        </p:nvGrpSpPr>
        <p:grpSpPr>
          <a:xfrm>
            <a:off x="6195789" y="3460777"/>
            <a:ext cx="823791" cy="774787"/>
            <a:chOff x="2504648" y="4615968"/>
            <a:chExt cx="1004642" cy="944880"/>
          </a:xfrm>
        </p:grpSpPr>
        <p:sp>
          <p:nvSpPr>
            <p:cNvPr id="33" name="Oval 32"/>
            <p:cNvSpPr/>
            <p:nvPr/>
          </p:nvSpPr>
          <p:spPr>
            <a:xfrm>
              <a:off x="2504648" y="4615968"/>
              <a:ext cx="944880" cy="94488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p:cNvSpPr txBox="1"/>
            <p:nvPr/>
          </p:nvSpPr>
          <p:spPr>
            <a:xfrm>
              <a:off x="2564410" y="4637259"/>
              <a:ext cx="944880" cy="788223"/>
            </a:xfrm>
            <a:prstGeom prst="rect">
              <a:avLst/>
            </a:prstGeom>
            <a:noFill/>
          </p:spPr>
          <p:txBody>
            <a:bodyPr wrap="square" rtlCol="0">
              <a:spAutoFit/>
            </a:bodyPr>
            <a:lstStyle/>
            <a:p>
              <a:pPr algn="ctr"/>
              <a:r>
                <a:rPr lang="en-GB" dirty="0">
                  <a:solidFill>
                    <a:schemeClr val="bg1"/>
                  </a:solidFill>
                </a:rPr>
                <a:t>aged</a:t>
              </a:r>
              <a:br>
                <a:rPr lang="en-GB" dirty="0">
                  <a:solidFill>
                    <a:schemeClr val="bg1"/>
                  </a:solidFill>
                </a:rPr>
              </a:br>
              <a:r>
                <a:rPr lang="en-GB" dirty="0">
                  <a:solidFill>
                    <a:schemeClr val="bg1"/>
                  </a:solidFill>
                </a:rPr>
                <a:t>five</a:t>
              </a:r>
            </a:p>
          </p:txBody>
        </p:sp>
      </p:grpSp>
      <p:grpSp>
        <p:nvGrpSpPr>
          <p:cNvPr id="35" name="Group 34"/>
          <p:cNvGrpSpPr/>
          <p:nvPr/>
        </p:nvGrpSpPr>
        <p:grpSpPr>
          <a:xfrm>
            <a:off x="4854495" y="3499284"/>
            <a:ext cx="801182" cy="774787"/>
            <a:chOff x="2665290" y="4662928"/>
            <a:chExt cx="977070" cy="944880"/>
          </a:xfrm>
        </p:grpSpPr>
        <p:sp>
          <p:nvSpPr>
            <p:cNvPr id="36" name="Oval 35"/>
            <p:cNvSpPr/>
            <p:nvPr/>
          </p:nvSpPr>
          <p:spPr>
            <a:xfrm>
              <a:off x="2665290" y="4662928"/>
              <a:ext cx="944880" cy="94488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TextBox 36"/>
            <p:cNvSpPr txBox="1"/>
            <p:nvPr/>
          </p:nvSpPr>
          <p:spPr>
            <a:xfrm>
              <a:off x="2697480" y="4703557"/>
              <a:ext cx="944880" cy="788223"/>
            </a:xfrm>
            <a:prstGeom prst="rect">
              <a:avLst/>
            </a:prstGeom>
            <a:noFill/>
          </p:spPr>
          <p:txBody>
            <a:bodyPr wrap="square" rtlCol="0">
              <a:spAutoFit/>
            </a:bodyPr>
            <a:lstStyle/>
            <a:p>
              <a:pPr algn="ctr"/>
              <a:r>
                <a:rPr lang="en-GB" dirty="0">
                  <a:solidFill>
                    <a:schemeClr val="bg1"/>
                  </a:solidFill>
                </a:rPr>
                <a:t>aged</a:t>
              </a:r>
              <a:br>
                <a:rPr lang="en-GB" dirty="0">
                  <a:solidFill>
                    <a:schemeClr val="bg1"/>
                  </a:solidFill>
                </a:rPr>
              </a:br>
              <a:r>
                <a:rPr lang="en-GB" dirty="0">
                  <a:solidFill>
                    <a:schemeClr val="bg1"/>
                  </a:solidFill>
                </a:rPr>
                <a:t>four</a:t>
              </a:r>
            </a:p>
          </p:txBody>
        </p:sp>
      </p:grpSp>
      <p:grpSp>
        <p:nvGrpSpPr>
          <p:cNvPr id="38" name="Group 37"/>
          <p:cNvGrpSpPr/>
          <p:nvPr/>
        </p:nvGrpSpPr>
        <p:grpSpPr>
          <a:xfrm>
            <a:off x="3407875" y="3463244"/>
            <a:ext cx="800694" cy="774787"/>
            <a:chOff x="2697479" y="4618977"/>
            <a:chExt cx="976474" cy="944880"/>
          </a:xfrm>
        </p:grpSpPr>
        <p:sp>
          <p:nvSpPr>
            <p:cNvPr id="39" name="Oval 38"/>
            <p:cNvSpPr/>
            <p:nvPr/>
          </p:nvSpPr>
          <p:spPr>
            <a:xfrm>
              <a:off x="2697479" y="4618977"/>
              <a:ext cx="944880" cy="94488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TextBox 39"/>
            <p:cNvSpPr txBox="1"/>
            <p:nvPr/>
          </p:nvSpPr>
          <p:spPr>
            <a:xfrm>
              <a:off x="2729073" y="4714444"/>
              <a:ext cx="944880" cy="788223"/>
            </a:xfrm>
            <a:prstGeom prst="rect">
              <a:avLst/>
            </a:prstGeom>
            <a:noFill/>
          </p:spPr>
          <p:txBody>
            <a:bodyPr wrap="square" rtlCol="0">
              <a:spAutoFit/>
            </a:bodyPr>
            <a:lstStyle/>
            <a:p>
              <a:pPr algn="ctr"/>
              <a:r>
                <a:rPr lang="en-GB" dirty="0">
                  <a:solidFill>
                    <a:schemeClr val="bg1"/>
                  </a:solidFill>
                </a:rPr>
                <a:t>aged</a:t>
              </a:r>
              <a:br>
                <a:rPr lang="en-GB" dirty="0">
                  <a:solidFill>
                    <a:schemeClr val="bg1"/>
                  </a:solidFill>
                </a:rPr>
              </a:br>
              <a:r>
                <a:rPr lang="en-GB" dirty="0">
                  <a:solidFill>
                    <a:schemeClr val="bg1"/>
                  </a:solidFill>
                </a:rPr>
                <a:t>three</a:t>
              </a:r>
            </a:p>
          </p:txBody>
        </p:sp>
      </p:grpSp>
      <p:grpSp>
        <p:nvGrpSpPr>
          <p:cNvPr id="41" name="Group 40"/>
          <p:cNvGrpSpPr/>
          <p:nvPr/>
        </p:nvGrpSpPr>
        <p:grpSpPr>
          <a:xfrm>
            <a:off x="1909444" y="3481889"/>
            <a:ext cx="790556" cy="774787"/>
            <a:chOff x="2650473" y="4414649"/>
            <a:chExt cx="964110" cy="944880"/>
          </a:xfrm>
        </p:grpSpPr>
        <p:sp>
          <p:nvSpPr>
            <p:cNvPr id="42" name="Oval 41"/>
            <p:cNvSpPr/>
            <p:nvPr/>
          </p:nvSpPr>
          <p:spPr>
            <a:xfrm>
              <a:off x="2650473" y="4414649"/>
              <a:ext cx="944880" cy="94488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TextBox 42"/>
            <p:cNvSpPr txBox="1"/>
            <p:nvPr/>
          </p:nvSpPr>
          <p:spPr>
            <a:xfrm>
              <a:off x="2669703" y="4492214"/>
              <a:ext cx="944880" cy="788223"/>
            </a:xfrm>
            <a:prstGeom prst="rect">
              <a:avLst/>
            </a:prstGeom>
            <a:noFill/>
          </p:spPr>
          <p:txBody>
            <a:bodyPr wrap="square" rtlCol="0">
              <a:spAutoFit/>
            </a:bodyPr>
            <a:lstStyle/>
            <a:p>
              <a:pPr algn="ctr"/>
              <a:r>
                <a:rPr lang="en-GB" dirty="0">
                  <a:solidFill>
                    <a:schemeClr val="bg1"/>
                  </a:solidFill>
                </a:rPr>
                <a:t>aged</a:t>
              </a:r>
              <a:br>
                <a:rPr lang="en-GB" dirty="0">
                  <a:solidFill>
                    <a:schemeClr val="bg1"/>
                  </a:solidFill>
                </a:rPr>
              </a:br>
              <a:r>
                <a:rPr lang="en-GB" dirty="0">
                  <a:solidFill>
                    <a:schemeClr val="bg1"/>
                  </a:solidFill>
                </a:rPr>
                <a:t>two</a:t>
              </a:r>
            </a:p>
          </p:txBody>
        </p:sp>
      </p:grpSp>
      <p:grpSp>
        <p:nvGrpSpPr>
          <p:cNvPr id="24" name="Group 23"/>
          <p:cNvGrpSpPr/>
          <p:nvPr/>
        </p:nvGrpSpPr>
        <p:grpSpPr>
          <a:xfrm>
            <a:off x="550440" y="4238032"/>
            <a:ext cx="937625" cy="922191"/>
            <a:chOff x="2697130" y="4535077"/>
            <a:chExt cx="960693" cy="944880"/>
          </a:xfrm>
        </p:grpSpPr>
        <p:sp>
          <p:nvSpPr>
            <p:cNvPr id="25" name="Oval 24"/>
            <p:cNvSpPr/>
            <p:nvPr/>
          </p:nvSpPr>
          <p:spPr>
            <a:xfrm>
              <a:off x="2697130" y="4535077"/>
              <a:ext cx="944880" cy="94488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712943" y="4818308"/>
              <a:ext cx="944880" cy="378419"/>
            </a:xfrm>
            <a:prstGeom prst="rect">
              <a:avLst/>
            </a:prstGeom>
            <a:noFill/>
          </p:spPr>
          <p:txBody>
            <a:bodyPr wrap="square" rtlCol="0">
              <a:spAutoFit/>
            </a:bodyPr>
            <a:lstStyle/>
            <a:p>
              <a:pPr algn="ctr"/>
              <a:r>
                <a:rPr lang="en-GB" b="1" dirty="0">
                  <a:solidFill>
                    <a:schemeClr val="bg1"/>
                  </a:solidFill>
                </a:rPr>
                <a:t>born</a:t>
              </a:r>
            </a:p>
          </p:txBody>
        </p:sp>
      </p:grpSp>
      <p:sp>
        <p:nvSpPr>
          <p:cNvPr id="51" name="Chevron 50"/>
          <p:cNvSpPr/>
          <p:nvPr/>
        </p:nvSpPr>
        <p:spPr>
          <a:xfrm>
            <a:off x="2631208" y="4204621"/>
            <a:ext cx="323115" cy="808026"/>
          </a:xfrm>
          <a:prstGeom prst="chevron">
            <a:avLst/>
          </a:prstGeom>
          <a:solidFill>
            <a:schemeClr val="accent3">
              <a:lumMod val="40000"/>
              <a:lumOff val="60000"/>
            </a:schemeClr>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2" name="Chevron 51"/>
          <p:cNvSpPr/>
          <p:nvPr/>
        </p:nvSpPr>
        <p:spPr>
          <a:xfrm>
            <a:off x="4116882" y="4305554"/>
            <a:ext cx="323115" cy="808026"/>
          </a:xfrm>
          <a:prstGeom prst="chevron">
            <a:avLst/>
          </a:prstGeom>
          <a:solidFill>
            <a:schemeClr val="accent3">
              <a:lumMod val="40000"/>
              <a:lumOff val="60000"/>
            </a:schemeClr>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3" name="Chevron 52"/>
          <p:cNvSpPr/>
          <p:nvPr/>
        </p:nvSpPr>
        <p:spPr>
          <a:xfrm>
            <a:off x="5666927" y="4328135"/>
            <a:ext cx="323115" cy="808026"/>
          </a:xfrm>
          <a:prstGeom prst="chevron">
            <a:avLst/>
          </a:prstGeom>
          <a:solidFill>
            <a:schemeClr val="accent3">
              <a:lumMod val="40000"/>
              <a:lumOff val="60000"/>
            </a:schemeClr>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4" name="Chevron 53"/>
          <p:cNvSpPr/>
          <p:nvPr/>
        </p:nvSpPr>
        <p:spPr>
          <a:xfrm>
            <a:off x="6977447" y="4312394"/>
            <a:ext cx="323115" cy="808026"/>
          </a:xfrm>
          <a:prstGeom prst="chevron">
            <a:avLst/>
          </a:prstGeom>
          <a:solidFill>
            <a:schemeClr val="accent3">
              <a:lumMod val="40000"/>
              <a:lumOff val="60000"/>
            </a:schemeClr>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5" name="Rectangle 54"/>
          <p:cNvSpPr/>
          <p:nvPr/>
        </p:nvSpPr>
        <p:spPr>
          <a:xfrm>
            <a:off x="825850" y="5585305"/>
            <a:ext cx="1494720" cy="646331"/>
          </a:xfrm>
          <a:prstGeom prst="rect">
            <a:avLst/>
          </a:prstGeom>
        </p:spPr>
        <p:txBody>
          <a:bodyPr wrap="square">
            <a:spAutoFit/>
          </a:bodyPr>
          <a:lstStyle/>
          <a:p>
            <a:r>
              <a:rPr lang="en-GB" dirty="0"/>
              <a:t>baby brother was born </a:t>
            </a:r>
          </a:p>
        </p:txBody>
      </p:sp>
      <p:sp>
        <p:nvSpPr>
          <p:cNvPr id="64" name="Rectangle 63"/>
          <p:cNvSpPr/>
          <p:nvPr/>
        </p:nvSpPr>
        <p:spPr>
          <a:xfrm>
            <a:off x="3188290" y="5655231"/>
            <a:ext cx="1494720" cy="646331"/>
          </a:xfrm>
          <a:prstGeom prst="rect">
            <a:avLst/>
          </a:prstGeom>
        </p:spPr>
        <p:txBody>
          <a:bodyPr wrap="square">
            <a:spAutoFit/>
          </a:bodyPr>
          <a:lstStyle/>
          <a:p>
            <a:r>
              <a:rPr lang="en-GB" dirty="0"/>
              <a:t>started nursery</a:t>
            </a:r>
          </a:p>
        </p:txBody>
      </p:sp>
      <p:sp>
        <p:nvSpPr>
          <p:cNvPr id="68" name="Rectangle 67"/>
          <p:cNvSpPr/>
          <p:nvPr/>
        </p:nvSpPr>
        <p:spPr>
          <a:xfrm>
            <a:off x="4797249" y="5426619"/>
            <a:ext cx="1494720" cy="923330"/>
          </a:xfrm>
          <a:prstGeom prst="rect">
            <a:avLst/>
          </a:prstGeom>
        </p:spPr>
        <p:txBody>
          <a:bodyPr wrap="square">
            <a:spAutoFit/>
          </a:bodyPr>
          <a:lstStyle/>
          <a:p>
            <a:r>
              <a:rPr lang="en-GB" dirty="0"/>
              <a:t>started infant school</a:t>
            </a:r>
          </a:p>
        </p:txBody>
      </p:sp>
      <p:sp>
        <p:nvSpPr>
          <p:cNvPr id="72" name="Rectangle 71"/>
          <p:cNvSpPr/>
          <p:nvPr/>
        </p:nvSpPr>
        <p:spPr>
          <a:xfrm>
            <a:off x="6051031" y="5558487"/>
            <a:ext cx="847092" cy="646331"/>
          </a:xfrm>
          <a:prstGeom prst="rect">
            <a:avLst/>
          </a:prstGeom>
        </p:spPr>
        <p:txBody>
          <a:bodyPr wrap="square">
            <a:spAutoFit/>
          </a:bodyPr>
          <a:lstStyle/>
          <a:p>
            <a:r>
              <a:rPr lang="en-GB" dirty="0"/>
              <a:t>moved house</a:t>
            </a:r>
          </a:p>
        </p:txBody>
      </p:sp>
      <p:sp>
        <p:nvSpPr>
          <p:cNvPr id="76" name="Rectangle 75"/>
          <p:cNvSpPr/>
          <p:nvPr/>
        </p:nvSpPr>
        <p:spPr>
          <a:xfrm>
            <a:off x="7504279" y="5419987"/>
            <a:ext cx="985672" cy="923330"/>
          </a:xfrm>
          <a:prstGeom prst="rect">
            <a:avLst/>
          </a:prstGeom>
        </p:spPr>
        <p:txBody>
          <a:bodyPr wrap="square">
            <a:spAutoFit/>
          </a:bodyPr>
          <a:lstStyle/>
          <a:p>
            <a:r>
              <a:rPr lang="en-GB" dirty="0"/>
              <a:t>started junior school</a:t>
            </a:r>
          </a:p>
        </p:txBody>
      </p:sp>
      <p:grpSp>
        <p:nvGrpSpPr>
          <p:cNvPr id="80" name="Group 79"/>
          <p:cNvGrpSpPr/>
          <p:nvPr/>
        </p:nvGrpSpPr>
        <p:grpSpPr>
          <a:xfrm>
            <a:off x="451798" y="2192158"/>
            <a:ext cx="8178901" cy="746950"/>
            <a:chOff x="1607820" y="2362200"/>
            <a:chExt cx="4960620" cy="746950"/>
          </a:xfrm>
        </p:grpSpPr>
        <p:sp>
          <p:nvSpPr>
            <p:cNvPr id="81" name="Round Same Side Corner Rectangle 80"/>
            <p:cNvSpPr/>
            <p:nvPr/>
          </p:nvSpPr>
          <p:spPr>
            <a:xfrm rot="16200000">
              <a:off x="3714655" y="255365"/>
              <a:ext cx="746950" cy="4960620"/>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Rectangle 81"/>
            <p:cNvSpPr/>
            <p:nvPr/>
          </p:nvSpPr>
          <p:spPr>
            <a:xfrm>
              <a:off x="1698616" y="2513479"/>
              <a:ext cx="4567789" cy="369332"/>
            </a:xfrm>
            <a:prstGeom prst="rect">
              <a:avLst/>
            </a:prstGeom>
          </p:spPr>
          <p:txBody>
            <a:bodyPr wrap="square">
              <a:spAutoFit/>
            </a:bodyPr>
            <a:lstStyle/>
            <a:p>
              <a:r>
                <a:rPr lang="en-GB" dirty="0"/>
                <a:t>What big changes has Shannon gone through in her life so far? </a:t>
              </a:r>
            </a:p>
          </p:txBody>
        </p:sp>
      </p:grpSp>
      <p:grpSp>
        <p:nvGrpSpPr>
          <p:cNvPr id="83" name="Group 82"/>
          <p:cNvGrpSpPr/>
          <p:nvPr/>
        </p:nvGrpSpPr>
        <p:grpSpPr>
          <a:xfrm>
            <a:off x="454636" y="2846905"/>
            <a:ext cx="8176064" cy="569933"/>
            <a:chOff x="1338454" y="2825998"/>
            <a:chExt cx="4960620" cy="746950"/>
          </a:xfrm>
        </p:grpSpPr>
        <p:sp>
          <p:nvSpPr>
            <p:cNvPr id="84" name="Round Same Side Corner Rectangle 83"/>
            <p:cNvSpPr/>
            <p:nvPr/>
          </p:nvSpPr>
          <p:spPr>
            <a:xfrm rot="16200000">
              <a:off x="3445289" y="719163"/>
              <a:ext cx="746950" cy="4960620"/>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Rectangle 84"/>
            <p:cNvSpPr/>
            <p:nvPr/>
          </p:nvSpPr>
          <p:spPr>
            <a:xfrm>
              <a:off x="1534868" y="2884936"/>
              <a:ext cx="4567789" cy="369332"/>
            </a:xfrm>
            <a:prstGeom prst="rect">
              <a:avLst/>
            </a:prstGeom>
          </p:spPr>
          <p:txBody>
            <a:bodyPr wrap="square">
              <a:spAutoFit/>
            </a:bodyPr>
            <a:lstStyle/>
            <a:p>
              <a:r>
                <a:rPr lang="en-GB" dirty="0"/>
                <a:t>What changes have you gone through in your life so far?</a:t>
              </a:r>
            </a:p>
          </p:txBody>
        </p:sp>
      </p:grpSp>
    </p:spTree>
    <p:extLst>
      <p:ext uri="{BB962C8B-B14F-4D97-AF65-F5344CB8AC3E}">
        <p14:creationId xmlns:p14="http://schemas.microsoft.com/office/powerpoint/2010/main" val="220140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fade">
                                      <p:cBhvr>
                                        <p:cTn id="20" dur="500"/>
                                        <p:tgtEl>
                                          <p:spTgt spid="44"/>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childTnLst>
                          </p:cTn>
                        </p:par>
                        <p:par>
                          <p:cTn id="25" fill="hold">
                            <p:stCondLst>
                              <p:cond delay="1500"/>
                            </p:stCondLst>
                            <p:childTnLst>
                              <p:par>
                                <p:cTn id="26" presetID="22" presetClass="entr" presetSubtype="1" fill="hold" nodeType="after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wipe(up)">
                                      <p:cBhvr>
                                        <p:cTn id="28" dur="500"/>
                                        <p:tgtEl>
                                          <p:spTgt spid="60"/>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fade">
                                      <p:cBhvr>
                                        <p:cTn id="32" dur="500"/>
                                        <p:tgtEl>
                                          <p:spTgt spid="5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500"/>
                                        <p:tgtEl>
                                          <p:spTgt spid="51"/>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fade">
                                      <p:cBhvr>
                                        <p:cTn id="41" dur="500"/>
                                        <p:tgtEl>
                                          <p:spTgt spid="45"/>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childTnLst>
                                </p:cTn>
                              </p:par>
                            </p:childTnLst>
                          </p:cTn>
                        </p:par>
                        <p:par>
                          <p:cTn id="46" fill="hold">
                            <p:stCondLst>
                              <p:cond delay="1500"/>
                            </p:stCondLst>
                            <p:childTnLst>
                              <p:par>
                                <p:cTn id="47" presetID="22" presetClass="entr" presetSubtype="1" fill="hold"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up)">
                                      <p:cBhvr>
                                        <p:cTn id="49" dur="500"/>
                                        <p:tgtEl>
                                          <p:spTgt spid="6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64"/>
                                        </p:tgtEl>
                                        <p:attrNameLst>
                                          <p:attrName>style.visibility</p:attrName>
                                        </p:attrNameLst>
                                      </p:cBhvr>
                                      <p:to>
                                        <p:strVal val="visible"/>
                                      </p:to>
                                    </p:set>
                                    <p:animEffect transition="in" filter="fade">
                                      <p:cBhvr>
                                        <p:cTn id="53" dur="500"/>
                                        <p:tgtEl>
                                          <p:spTgt spid="64"/>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fade">
                                      <p:cBhvr>
                                        <p:cTn id="58" dur="500"/>
                                        <p:tgtEl>
                                          <p:spTgt spid="52"/>
                                        </p:tgtEl>
                                      </p:cBhvr>
                                    </p:animEffect>
                                  </p:childTnLst>
                                </p:cTn>
                              </p:par>
                            </p:childTnLst>
                          </p:cTn>
                        </p:par>
                        <p:par>
                          <p:cTn id="59" fill="hold">
                            <p:stCondLst>
                              <p:cond delay="500"/>
                            </p:stCondLst>
                            <p:childTnLst>
                              <p:par>
                                <p:cTn id="60" presetID="10" presetClass="entr" presetSubtype="0" fill="hold"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500"/>
                                        <p:tgtEl>
                                          <p:spTgt spid="48"/>
                                        </p:tgtEl>
                                      </p:cBhvr>
                                    </p:animEffect>
                                  </p:childTnLst>
                                </p:cTn>
                              </p:par>
                            </p:childTnLst>
                          </p:cTn>
                        </p:par>
                        <p:par>
                          <p:cTn id="63" fill="hold">
                            <p:stCondLst>
                              <p:cond delay="1000"/>
                            </p:stCondLst>
                            <p:childTnLst>
                              <p:par>
                                <p:cTn id="64" presetID="10" presetClass="entr" presetSubtype="0" fill="hold"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500"/>
                                        <p:tgtEl>
                                          <p:spTgt spid="35"/>
                                        </p:tgtEl>
                                      </p:cBhvr>
                                    </p:animEffect>
                                  </p:childTnLst>
                                </p:cTn>
                              </p:par>
                            </p:childTnLst>
                          </p:cTn>
                        </p:par>
                        <p:par>
                          <p:cTn id="67" fill="hold">
                            <p:stCondLst>
                              <p:cond delay="1500"/>
                            </p:stCondLst>
                            <p:childTnLst>
                              <p:par>
                                <p:cTn id="68" presetID="22" presetClass="entr" presetSubtype="1" fill="hold" nodeType="afterEffect">
                                  <p:stCondLst>
                                    <p:cond delay="0"/>
                                  </p:stCondLst>
                                  <p:childTnLst>
                                    <p:set>
                                      <p:cBhvr>
                                        <p:cTn id="69" dur="1" fill="hold">
                                          <p:stCondLst>
                                            <p:cond delay="0"/>
                                          </p:stCondLst>
                                        </p:cTn>
                                        <p:tgtEl>
                                          <p:spTgt spid="65"/>
                                        </p:tgtEl>
                                        <p:attrNameLst>
                                          <p:attrName>style.visibility</p:attrName>
                                        </p:attrNameLst>
                                      </p:cBhvr>
                                      <p:to>
                                        <p:strVal val="visible"/>
                                      </p:to>
                                    </p:set>
                                    <p:animEffect transition="in" filter="wipe(up)">
                                      <p:cBhvr>
                                        <p:cTn id="70" dur="500"/>
                                        <p:tgtEl>
                                          <p:spTgt spid="65"/>
                                        </p:tgtEl>
                                      </p:cBhvr>
                                    </p:animEffect>
                                  </p:childTnLst>
                                </p:cTn>
                              </p:par>
                            </p:childTnLst>
                          </p:cTn>
                        </p:par>
                        <p:par>
                          <p:cTn id="71" fill="hold">
                            <p:stCondLst>
                              <p:cond delay="2000"/>
                            </p:stCondLst>
                            <p:childTnLst>
                              <p:par>
                                <p:cTn id="72" presetID="10" presetClass="entr" presetSubtype="0" fill="hold" grpId="0" nodeType="afterEffect">
                                  <p:stCondLst>
                                    <p:cond delay="0"/>
                                  </p:stCondLst>
                                  <p:childTnLst>
                                    <p:set>
                                      <p:cBhvr>
                                        <p:cTn id="73" dur="1" fill="hold">
                                          <p:stCondLst>
                                            <p:cond delay="0"/>
                                          </p:stCondLst>
                                        </p:cTn>
                                        <p:tgtEl>
                                          <p:spTgt spid="68"/>
                                        </p:tgtEl>
                                        <p:attrNameLst>
                                          <p:attrName>style.visibility</p:attrName>
                                        </p:attrNameLst>
                                      </p:cBhvr>
                                      <p:to>
                                        <p:strVal val="visible"/>
                                      </p:to>
                                    </p:set>
                                    <p:animEffect transition="in" filter="fade">
                                      <p:cBhvr>
                                        <p:cTn id="74" dur="500"/>
                                        <p:tgtEl>
                                          <p:spTgt spid="68"/>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par>
                          <p:cTn id="80" fill="hold">
                            <p:stCondLst>
                              <p:cond delay="500"/>
                            </p:stCondLst>
                            <p:childTnLst>
                              <p:par>
                                <p:cTn id="81" presetID="10" presetClass="entr" presetSubtype="0" fill="hold" nodeType="afterEffect">
                                  <p:stCondLst>
                                    <p:cond delay="0"/>
                                  </p:stCondLst>
                                  <p:childTnLst>
                                    <p:set>
                                      <p:cBhvr>
                                        <p:cTn id="82" dur="1" fill="hold">
                                          <p:stCondLst>
                                            <p:cond delay="0"/>
                                          </p:stCondLst>
                                        </p:cTn>
                                        <p:tgtEl>
                                          <p:spTgt spid="49"/>
                                        </p:tgtEl>
                                        <p:attrNameLst>
                                          <p:attrName>style.visibility</p:attrName>
                                        </p:attrNameLst>
                                      </p:cBhvr>
                                      <p:to>
                                        <p:strVal val="visible"/>
                                      </p:to>
                                    </p:set>
                                    <p:animEffect transition="in" filter="fade">
                                      <p:cBhvr>
                                        <p:cTn id="83" dur="500"/>
                                        <p:tgtEl>
                                          <p:spTgt spid="49"/>
                                        </p:tgtEl>
                                      </p:cBhvr>
                                    </p:animEffect>
                                  </p:childTnLst>
                                </p:cTn>
                              </p:par>
                            </p:childTnLst>
                          </p:cTn>
                        </p:par>
                        <p:par>
                          <p:cTn id="84" fill="hold">
                            <p:stCondLst>
                              <p:cond delay="1000"/>
                            </p:stCondLst>
                            <p:childTnLst>
                              <p:par>
                                <p:cTn id="85" presetID="10" presetClass="entr" presetSubtype="0" fill="hold"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par>
                          <p:cTn id="88" fill="hold">
                            <p:stCondLst>
                              <p:cond delay="1500"/>
                            </p:stCondLst>
                            <p:childTnLst>
                              <p:par>
                                <p:cTn id="89" presetID="22" presetClass="entr" presetSubtype="1" fill="hold" nodeType="after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wipe(up)">
                                      <p:cBhvr>
                                        <p:cTn id="91" dur="500"/>
                                        <p:tgtEl>
                                          <p:spTgt spid="69"/>
                                        </p:tgtEl>
                                      </p:cBhvr>
                                    </p:animEffect>
                                  </p:childTnLst>
                                </p:cTn>
                              </p:par>
                            </p:childTnLst>
                          </p:cTn>
                        </p:par>
                        <p:par>
                          <p:cTn id="92" fill="hold">
                            <p:stCondLst>
                              <p:cond delay="2000"/>
                            </p:stCondLst>
                            <p:childTnLst>
                              <p:par>
                                <p:cTn id="93" presetID="10" presetClass="entr" presetSubtype="0" fill="hold" grpId="0" nodeType="afterEffect">
                                  <p:stCondLst>
                                    <p:cond delay="0"/>
                                  </p:stCondLst>
                                  <p:childTnLst>
                                    <p:set>
                                      <p:cBhvr>
                                        <p:cTn id="94" dur="1" fill="hold">
                                          <p:stCondLst>
                                            <p:cond delay="0"/>
                                          </p:stCondLst>
                                        </p:cTn>
                                        <p:tgtEl>
                                          <p:spTgt spid="72"/>
                                        </p:tgtEl>
                                        <p:attrNameLst>
                                          <p:attrName>style.visibility</p:attrName>
                                        </p:attrNameLst>
                                      </p:cBhvr>
                                      <p:to>
                                        <p:strVal val="visible"/>
                                      </p:to>
                                    </p:set>
                                    <p:animEffect transition="in" filter="fade">
                                      <p:cBhvr>
                                        <p:cTn id="95" dur="500"/>
                                        <p:tgtEl>
                                          <p:spTgt spid="72"/>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54"/>
                                        </p:tgtEl>
                                        <p:attrNameLst>
                                          <p:attrName>style.visibility</p:attrName>
                                        </p:attrNameLst>
                                      </p:cBhvr>
                                      <p:to>
                                        <p:strVal val="visible"/>
                                      </p:to>
                                    </p:set>
                                    <p:animEffect transition="in" filter="fade">
                                      <p:cBhvr>
                                        <p:cTn id="100" dur="500"/>
                                        <p:tgtEl>
                                          <p:spTgt spid="54"/>
                                        </p:tgtEl>
                                      </p:cBhvr>
                                    </p:animEffect>
                                  </p:childTnLst>
                                </p:cTn>
                              </p:par>
                            </p:childTnLst>
                          </p:cTn>
                        </p:par>
                        <p:par>
                          <p:cTn id="101" fill="hold">
                            <p:stCondLst>
                              <p:cond delay="500"/>
                            </p:stCondLst>
                            <p:childTnLst>
                              <p:par>
                                <p:cTn id="102" presetID="10" presetClass="entr" presetSubtype="0" fill="hold" nodeType="afterEffect">
                                  <p:stCondLst>
                                    <p:cond delay="0"/>
                                  </p:stCondLst>
                                  <p:childTnLst>
                                    <p:set>
                                      <p:cBhvr>
                                        <p:cTn id="103" dur="1" fill="hold">
                                          <p:stCondLst>
                                            <p:cond delay="0"/>
                                          </p:stCondLst>
                                        </p:cTn>
                                        <p:tgtEl>
                                          <p:spTgt spid="47"/>
                                        </p:tgtEl>
                                        <p:attrNameLst>
                                          <p:attrName>style.visibility</p:attrName>
                                        </p:attrNameLst>
                                      </p:cBhvr>
                                      <p:to>
                                        <p:strVal val="visible"/>
                                      </p:to>
                                    </p:set>
                                    <p:animEffect transition="in" filter="fade">
                                      <p:cBhvr>
                                        <p:cTn id="104" dur="500"/>
                                        <p:tgtEl>
                                          <p:spTgt spid="47"/>
                                        </p:tgtEl>
                                      </p:cBhvr>
                                    </p:animEffect>
                                  </p:childTnLst>
                                </p:cTn>
                              </p:par>
                            </p:childTnLst>
                          </p:cTn>
                        </p:par>
                        <p:par>
                          <p:cTn id="105" fill="hold">
                            <p:stCondLst>
                              <p:cond delay="1000"/>
                            </p:stCondLst>
                            <p:childTnLst>
                              <p:par>
                                <p:cTn id="106" presetID="10" presetClass="entr" presetSubtype="0" fill="hold" nodeType="afterEffect">
                                  <p:stCondLst>
                                    <p:cond delay="0"/>
                                  </p:stCondLst>
                                  <p:childTnLst>
                                    <p:set>
                                      <p:cBhvr>
                                        <p:cTn id="107" dur="1" fill="hold">
                                          <p:stCondLst>
                                            <p:cond delay="0"/>
                                          </p:stCondLst>
                                        </p:cTn>
                                        <p:tgtEl>
                                          <p:spTgt spid="11"/>
                                        </p:tgtEl>
                                        <p:attrNameLst>
                                          <p:attrName>style.visibility</p:attrName>
                                        </p:attrNameLst>
                                      </p:cBhvr>
                                      <p:to>
                                        <p:strVal val="visible"/>
                                      </p:to>
                                    </p:set>
                                    <p:animEffect transition="in" filter="fade">
                                      <p:cBhvr>
                                        <p:cTn id="108" dur="500"/>
                                        <p:tgtEl>
                                          <p:spTgt spid="11"/>
                                        </p:tgtEl>
                                      </p:cBhvr>
                                    </p:animEffect>
                                  </p:childTnLst>
                                </p:cTn>
                              </p:par>
                            </p:childTnLst>
                          </p:cTn>
                        </p:par>
                        <p:par>
                          <p:cTn id="109" fill="hold">
                            <p:stCondLst>
                              <p:cond delay="1500"/>
                            </p:stCondLst>
                            <p:childTnLst>
                              <p:par>
                                <p:cTn id="110" presetID="22" presetClass="entr" presetSubtype="1" fill="hold" nodeType="afterEffect">
                                  <p:stCondLst>
                                    <p:cond delay="0"/>
                                  </p:stCondLst>
                                  <p:childTnLst>
                                    <p:set>
                                      <p:cBhvr>
                                        <p:cTn id="111" dur="1" fill="hold">
                                          <p:stCondLst>
                                            <p:cond delay="0"/>
                                          </p:stCondLst>
                                        </p:cTn>
                                        <p:tgtEl>
                                          <p:spTgt spid="73"/>
                                        </p:tgtEl>
                                        <p:attrNameLst>
                                          <p:attrName>style.visibility</p:attrName>
                                        </p:attrNameLst>
                                      </p:cBhvr>
                                      <p:to>
                                        <p:strVal val="visible"/>
                                      </p:to>
                                    </p:set>
                                    <p:animEffect transition="in" filter="wipe(up)">
                                      <p:cBhvr>
                                        <p:cTn id="112" dur="500"/>
                                        <p:tgtEl>
                                          <p:spTgt spid="73"/>
                                        </p:tgtEl>
                                      </p:cBhvr>
                                    </p:animEffect>
                                  </p:childTnLst>
                                </p:cTn>
                              </p:par>
                            </p:childTnLst>
                          </p:cTn>
                        </p:par>
                        <p:par>
                          <p:cTn id="113" fill="hold">
                            <p:stCondLst>
                              <p:cond delay="2000"/>
                            </p:stCondLst>
                            <p:childTnLst>
                              <p:par>
                                <p:cTn id="114" presetID="10" presetClass="entr" presetSubtype="0" fill="hold" grpId="0" nodeType="afterEffect">
                                  <p:stCondLst>
                                    <p:cond delay="0"/>
                                  </p:stCondLst>
                                  <p:childTnLst>
                                    <p:set>
                                      <p:cBhvr>
                                        <p:cTn id="115" dur="1" fill="hold">
                                          <p:stCondLst>
                                            <p:cond delay="0"/>
                                          </p:stCondLst>
                                        </p:cTn>
                                        <p:tgtEl>
                                          <p:spTgt spid="76"/>
                                        </p:tgtEl>
                                        <p:attrNameLst>
                                          <p:attrName>style.visibility</p:attrName>
                                        </p:attrNameLst>
                                      </p:cBhvr>
                                      <p:to>
                                        <p:strVal val="visible"/>
                                      </p:to>
                                    </p:set>
                                    <p:animEffect transition="in" filter="fade">
                                      <p:cBhvr>
                                        <p:cTn id="116" dur="500"/>
                                        <p:tgtEl>
                                          <p:spTgt spid="76"/>
                                        </p:tgtEl>
                                      </p:cBhvr>
                                    </p:animEffect>
                                  </p:childTnLst>
                                </p:cTn>
                              </p:par>
                            </p:childTnLst>
                          </p:cTn>
                        </p:par>
                        <p:par>
                          <p:cTn id="117" fill="hold">
                            <p:stCondLst>
                              <p:cond delay="2500"/>
                            </p:stCondLst>
                            <p:childTnLst>
                              <p:par>
                                <p:cTn id="118" presetID="22" presetClass="exit" presetSubtype="8" fill="hold" nodeType="afterEffect">
                                  <p:stCondLst>
                                    <p:cond delay="0"/>
                                  </p:stCondLst>
                                  <p:childTnLst>
                                    <p:animEffect transition="out" filter="wipe(left)">
                                      <p:cBhvr>
                                        <p:cTn id="119" dur="500"/>
                                        <p:tgtEl>
                                          <p:spTgt spid="8"/>
                                        </p:tgtEl>
                                      </p:cBhvr>
                                    </p:animEffect>
                                    <p:set>
                                      <p:cBhvr>
                                        <p:cTn id="120" dur="1" fill="hold">
                                          <p:stCondLst>
                                            <p:cond delay="499"/>
                                          </p:stCondLst>
                                        </p:cTn>
                                        <p:tgtEl>
                                          <p:spTgt spid="8"/>
                                        </p:tgtEl>
                                        <p:attrNameLst>
                                          <p:attrName>style.visibility</p:attrName>
                                        </p:attrNameLst>
                                      </p:cBhvr>
                                      <p:to>
                                        <p:strVal val="hidden"/>
                                      </p:to>
                                    </p:set>
                                  </p:childTnLst>
                                </p:cTn>
                              </p:par>
                            </p:childTnLst>
                          </p:cTn>
                        </p:par>
                        <p:par>
                          <p:cTn id="121" fill="hold">
                            <p:stCondLst>
                              <p:cond delay="3000"/>
                            </p:stCondLst>
                            <p:childTnLst>
                              <p:par>
                                <p:cTn id="122" presetID="22" presetClass="entr" presetSubtype="2" fill="hold" nodeType="afterEffect">
                                  <p:stCondLst>
                                    <p:cond delay="0"/>
                                  </p:stCondLst>
                                  <p:childTnLst>
                                    <p:set>
                                      <p:cBhvr>
                                        <p:cTn id="123" dur="1" fill="hold">
                                          <p:stCondLst>
                                            <p:cond delay="0"/>
                                          </p:stCondLst>
                                        </p:cTn>
                                        <p:tgtEl>
                                          <p:spTgt spid="80"/>
                                        </p:tgtEl>
                                        <p:attrNameLst>
                                          <p:attrName>style.visibility</p:attrName>
                                        </p:attrNameLst>
                                      </p:cBhvr>
                                      <p:to>
                                        <p:strVal val="visible"/>
                                      </p:to>
                                    </p:set>
                                    <p:animEffect transition="in" filter="wipe(right)">
                                      <p:cBhvr>
                                        <p:cTn id="124" dur="500"/>
                                        <p:tgtEl>
                                          <p:spTgt spid="80"/>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xit" presetSubtype="8" fill="hold" nodeType="clickEffect">
                                  <p:stCondLst>
                                    <p:cond delay="0"/>
                                  </p:stCondLst>
                                  <p:childTnLst>
                                    <p:animEffect transition="out" filter="wipe(left)">
                                      <p:cBhvr>
                                        <p:cTn id="128" dur="500"/>
                                        <p:tgtEl>
                                          <p:spTgt spid="80"/>
                                        </p:tgtEl>
                                      </p:cBhvr>
                                    </p:animEffect>
                                    <p:set>
                                      <p:cBhvr>
                                        <p:cTn id="129" dur="1" fill="hold">
                                          <p:stCondLst>
                                            <p:cond delay="499"/>
                                          </p:stCondLst>
                                        </p:cTn>
                                        <p:tgtEl>
                                          <p:spTgt spid="80"/>
                                        </p:tgtEl>
                                        <p:attrNameLst>
                                          <p:attrName>style.visibility</p:attrName>
                                        </p:attrNameLst>
                                      </p:cBhvr>
                                      <p:to>
                                        <p:strVal val="hidden"/>
                                      </p:to>
                                    </p:set>
                                  </p:childTnLst>
                                </p:cTn>
                              </p:par>
                            </p:childTnLst>
                          </p:cTn>
                        </p:par>
                        <p:par>
                          <p:cTn id="130" fill="hold">
                            <p:stCondLst>
                              <p:cond delay="500"/>
                            </p:stCondLst>
                            <p:childTnLst>
                              <p:par>
                                <p:cTn id="131" presetID="22" presetClass="entr" presetSubtype="2" fill="hold" nodeType="afterEffect">
                                  <p:stCondLst>
                                    <p:cond delay="0"/>
                                  </p:stCondLst>
                                  <p:childTnLst>
                                    <p:set>
                                      <p:cBhvr>
                                        <p:cTn id="132" dur="1" fill="hold">
                                          <p:stCondLst>
                                            <p:cond delay="0"/>
                                          </p:stCondLst>
                                        </p:cTn>
                                        <p:tgtEl>
                                          <p:spTgt spid="83"/>
                                        </p:tgtEl>
                                        <p:attrNameLst>
                                          <p:attrName>style.visibility</p:attrName>
                                        </p:attrNameLst>
                                      </p:cBhvr>
                                      <p:to>
                                        <p:strVal val="visible"/>
                                      </p:to>
                                    </p:set>
                                    <p:animEffect transition="in" filter="wipe(right)">
                                      <p:cBhvr>
                                        <p:cTn id="133"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1" grpId="0" animBg="1"/>
      <p:bldP spid="52" grpId="0" animBg="1"/>
      <p:bldP spid="53" grpId="0" animBg="1"/>
      <p:bldP spid="54" grpId="0" animBg="1"/>
      <p:bldP spid="55" grpId="0"/>
      <p:bldP spid="64" grpId="0"/>
      <p:bldP spid="68" grpId="0"/>
      <p:bldP spid="72" grpId="0"/>
      <p:bldP spid="7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478895"/>
            <a:ext cx="7780022" cy="994306"/>
          </a:xfrm>
        </p:spPr>
        <p:txBody>
          <a:bodyPr/>
          <a:lstStyle/>
          <a:p>
            <a:r>
              <a:rPr lang="en-GB" dirty="0">
                <a:latin typeface="+mn-lt"/>
              </a:rPr>
              <a:t>How Change Makes Us Feel</a:t>
            </a:r>
          </a:p>
        </p:txBody>
      </p:sp>
      <p:pic>
        <p:nvPicPr>
          <p:cNvPr id="3"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4" name="Rectangle 3"/>
          <p:cNvSpPr/>
          <p:nvPr/>
        </p:nvSpPr>
        <p:spPr>
          <a:xfrm>
            <a:off x="1803633" y="1473201"/>
            <a:ext cx="5545122" cy="369332"/>
          </a:xfrm>
          <a:prstGeom prst="rect">
            <a:avLst/>
          </a:prstGeom>
        </p:spPr>
        <p:txBody>
          <a:bodyPr wrap="square">
            <a:spAutoFit/>
          </a:bodyPr>
          <a:lstStyle/>
          <a:p>
            <a:pPr algn="ctr"/>
            <a:r>
              <a:rPr lang="en-GB" dirty="0"/>
              <a:t>Change can make us feel lots of different things. </a:t>
            </a:r>
          </a:p>
        </p:txBody>
      </p:sp>
      <p:grpSp>
        <p:nvGrpSpPr>
          <p:cNvPr id="8" name="Group 7"/>
          <p:cNvGrpSpPr/>
          <p:nvPr/>
        </p:nvGrpSpPr>
        <p:grpSpPr>
          <a:xfrm>
            <a:off x="2187045" y="3548204"/>
            <a:ext cx="4780012" cy="1224793"/>
            <a:chOff x="2077988" y="3278268"/>
            <a:chExt cx="4780012" cy="1224793"/>
          </a:xfrm>
        </p:grpSpPr>
        <p:sp>
          <p:nvSpPr>
            <p:cNvPr id="9" name="Rounded Rectangle 8"/>
            <p:cNvSpPr/>
            <p:nvPr/>
          </p:nvSpPr>
          <p:spPr>
            <a:xfrm>
              <a:off x="2077988" y="3278268"/>
              <a:ext cx="4780012" cy="1224793"/>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181994" y="3437389"/>
              <a:ext cx="4572000" cy="923330"/>
            </a:xfrm>
            <a:prstGeom prst="rect">
              <a:avLst/>
            </a:prstGeom>
          </p:spPr>
          <p:txBody>
            <a:bodyPr>
              <a:spAutoFit/>
            </a:bodyPr>
            <a:lstStyle/>
            <a:p>
              <a:pPr algn="ctr"/>
              <a:r>
                <a:rPr lang="en-GB" dirty="0"/>
                <a:t>For each change, talk about your ideas with a partner and then share your thoughts with the class.</a:t>
              </a:r>
            </a:p>
          </p:txBody>
        </p:sp>
      </p:grpSp>
      <p:grpSp>
        <p:nvGrpSpPr>
          <p:cNvPr id="7" name="Group 6"/>
          <p:cNvGrpSpPr/>
          <p:nvPr/>
        </p:nvGrpSpPr>
        <p:grpSpPr>
          <a:xfrm>
            <a:off x="2187045" y="2076545"/>
            <a:ext cx="4780012" cy="1224793"/>
            <a:chOff x="2077988" y="3278268"/>
            <a:chExt cx="4780012" cy="1224793"/>
          </a:xfrm>
        </p:grpSpPr>
        <p:sp>
          <p:nvSpPr>
            <p:cNvPr id="6" name="Rounded Rectangle 5"/>
            <p:cNvSpPr/>
            <p:nvPr/>
          </p:nvSpPr>
          <p:spPr>
            <a:xfrm>
              <a:off x="2077988" y="3278268"/>
              <a:ext cx="4780012" cy="1224793"/>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181994" y="3437389"/>
              <a:ext cx="4572000" cy="923330"/>
            </a:xfrm>
            <a:prstGeom prst="rect">
              <a:avLst/>
            </a:prstGeom>
          </p:spPr>
          <p:txBody>
            <a:bodyPr>
              <a:spAutoFit/>
            </a:bodyPr>
            <a:lstStyle/>
            <a:p>
              <a:pPr algn="ctr"/>
              <a:r>
                <a:rPr lang="en-GB" dirty="0"/>
                <a:t>We are going to look at some big changes that can happen in our lives and think about how these might make us feel. </a:t>
              </a:r>
            </a:p>
          </p:txBody>
        </p:sp>
      </p:grpSp>
    </p:spTree>
    <p:extLst>
      <p:ext uri="{BB962C8B-B14F-4D97-AF65-F5344CB8AC3E}">
        <p14:creationId xmlns:p14="http://schemas.microsoft.com/office/powerpoint/2010/main" val="364124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t="14054"/>
          <a:stretch/>
        </p:blipFill>
        <p:spPr>
          <a:xfrm flipH="1">
            <a:off x="539750" y="1407599"/>
            <a:ext cx="8064500" cy="4901125"/>
          </a:xfrm>
          <a:prstGeom prst="roundRect">
            <a:avLst>
              <a:gd name="adj" fmla="val 3487"/>
            </a:avLst>
          </a:prstGeom>
        </p:spPr>
      </p:pic>
      <p:sp>
        <p:nvSpPr>
          <p:cNvPr id="3" name="Title 1"/>
          <p:cNvSpPr>
            <a:spLocks noGrp="1"/>
          </p:cNvSpPr>
          <p:nvPr>
            <p:ph type="title"/>
          </p:nvPr>
        </p:nvSpPr>
        <p:spPr>
          <a:xfrm>
            <a:off x="457199" y="478895"/>
            <a:ext cx="7780022" cy="994306"/>
          </a:xfrm>
        </p:spPr>
        <p:txBody>
          <a:bodyPr/>
          <a:lstStyle/>
          <a:p>
            <a:r>
              <a:rPr lang="en-GB" dirty="0">
                <a:latin typeface="+mn-lt"/>
              </a:rPr>
              <a:t>How Change Makes Us Feel</a:t>
            </a:r>
          </a:p>
        </p:txBody>
      </p:sp>
      <p:grpSp>
        <p:nvGrpSpPr>
          <p:cNvPr id="16" name="Group 15"/>
          <p:cNvGrpSpPr/>
          <p:nvPr/>
        </p:nvGrpSpPr>
        <p:grpSpPr>
          <a:xfrm>
            <a:off x="539749" y="2344043"/>
            <a:ext cx="3545690" cy="752492"/>
            <a:chOff x="539750" y="1640768"/>
            <a:chExt cx="6028833" cy="752492"/>
          </a:xfrm>
        </p:grpSpPr>
        <p:sp>
          <p:nvSpPr>
            <p:cNvPr id="12" name="Round Same Side Corner Rectangle 11"/>
            <p:cNvSpPr/>
            <p:nvPr/>
          </p:nvSpPr>
          <p:spPr>
            <a:xfrm rot="5400000">
              <a:off x="3177921" y="-997403"/>
              <a:ext cx="752492" cy="6028833"/>
            </a:xfrm>
            <a:prstGeom prst="round2Same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55651" y="1685717"/>
              <a:ext cx="5812932" cy="646331"/>
            </a:xfrm>
            <a:prstGeom prst="rect">
              <a:avLst/>
            </a:prstGeom>
          </p:spPr>
          <p:txBody>
            <a:bodyPr wrap="square">
              <a:spAutoFit/>
            </a:bodyPr>
            <a:lstStyle/>
            <a:p>
              <a:r>
                <a:rPr lang="en-GB" dirty="0">
                  <a:solidFill>
                    <a:schemeClr val="bg1"/>
                  </a:solidFill>
                </a:rPr>
                <a:t>Things change when a new baby arrives in the family.</a:t>
              </a:r>
            </a:p>
          </p:txBody>
        </p:sp>
      </p:grpSp>
      <p:grpSp>
        <p:nvGrpSpPr>
          <p:cNvPr id="17" name="Group 16"/>
          <p:cNvGrpSpPr/>
          <p:nvPr/>
        </p:nvGrpSpPr>
        <p:grpSpPr>
          <a:xfrm>
            <a:off x="539749" y="3305865"/>
            <a:ext cx="3663137" cy="1878531"/>
            <a:chOff x="539749" y="3339421"/>
            <a:chExt cx="3663137" cy="1878531"/>
          </a:xfrm>
        </p:grpSpPr>
        <p:sp>
          <p:nvSpPr>
            <p:cNvPr id="14" name="Round Same Side Corner Rectangle 13"/>
            <p:cNvSpPr/>
            <p:nvPr/>
          </p:nvSpPr>
          <p:spPr>
            <a:xfrm rot="5400000">
              <a:off x="1432052" y="2447118"/>
              <a:ext cx="1878531" cy="3663137"/>
            </a:xfrm>
            <a:prstGeom prst="round2SameRect">
              <a:avLst>
                <a:gd name="adj1" fmla="val 5392"/>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55652" y="3394103"/>
              <a:ext cx="2860003" cy="1754326"/>
            </a:xfrm>
            <a:prstGeom prst="rect">
              <a:avLst/>
            </a:prstGeom>
          </p:spPr>
          <p:txBody>
            <a:bodyPr wrap="square">
              <a:spAutoFit/>
            </a:bodyPr>
            <a:lstStyle/>
            <a:p>
              <a:r>
                <a:rPr lang="en-GB" dirty="0"/>
                <a:t>How do you think it might feel when a child goes from being the only child in the house to a new baby joining the family? Why?</a:t>
              </a:r>
            </a:p>
          </p:txBody>
        </p:sp>
      </p:gr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b="14775"/>
          <a:stretch/>
        </p:blipFill>
        <p:spPr>
          <a:xfrm flipH="1">
            <a:off x="3263318" y="3140492"/>
            <a:ext cx="2626662" cy="3168234"/>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b="22399"/>
          <a:stretch/>
        </p:blipFill>
        <p:spPr>
          <a:xfrm>
            <a:off x="4994978" y="2516698"/>
            <a:ext cx="3461908" cy="3792028"/>
          </a:xfrm>
          <a:prstGeom prst="rect">
            <a:avLst/>
          </a:prstGeom>
        </p:spPr>
      </p:pic>
      <p:pic>
        <p:nvPicPr>
          <p:cNvPr id="18" name="Pair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51067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5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4651" r="1466"/>
          <a:stretch/>
        </p:blipFill>
        <p:spPr>
          <a:xfrm>
            <a:off x="539750" y="1407599"/>
            <a:ext cx="8064500" cy="4901125"/>
          </a:xfrm>
          <a:prstGeom prst="roundRect">
            <a:avLst>
              <a:gd name="adj" fmla="val 2974"/>
            </a:avLst>
          </a:prstGeom>
        </p:spPr>
      </p:pic>
      <p:sp>
        <p:nvSpPr>
          <p:cNvPr id="3" name="Title 1"/>
          <p:cNvSpPr>
            <a:spLocks noGrp="1"/>
          </p:cNvSpPr>
          <p:nvPr>
            <p:ph type="title"/>
          </p:nvPr>
        </p:nvSpPr>
        <p:spPr>
          <a:xfrm>
            <a:off x="457199" y="478895"/>
            <a:ext cx="7780022" cy="994306"/>
          </a:xfrm>
        </p:spPr>
        <p:txBody>
          <a:bodyPr/>
          <a:lstStyle/>
          <a:p>
            <a:r>
              <a:rPr lang="en-GB" dirty="0">
                <a:latin typeface="+mn-lt"/>
              </a:rPr>
              <a:t>How Change Makes Us Feel</a:t>
            </a:r>
          </a:p>
        </p:txBody>
      </p:sp>
      <p:grpSp>
        <p:nvGrpSpPr>
          <p:cNvPr id="8" name="Group 7"/>
          <p:cNvGrpSpPr/>
          <p:nvPr/>
        </p:nvGrpSpPr>
        <p:grpSpPr>
          <a:xfrm>
            <a:off x="3254928" y="3704098"/>
            <a:ext cx="3189562" cy="752492"/>
            <a:chOff x="112678" y="1640769"/>
            <a:chExt cx="5423299" cy="752492"/>
          </a:xfrm>
        </p:grpSpPr>
        <p:sp>
          <p:nvSpPr>
            <p:cNvPr id="9" name="Round Same Side Corner Rectangle 8"/>
            <p:cNvSpPr/>
            <p:nvPr/>
          </p:nvSpPr>
          <p:spPr>
            <a:xfrm rot="5400000">
              <a:off x="2448082" y="-694635"/>
              <a:ext cx="752492" cy="5423299"/>
            </a:xfrm>
            <a:prstGeom prst="round2Same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1269156" y="1685717"/>
              <a:ext cx="4053789" cy="646331"/>
            </a:xfrm>
            <a:prstGeom prst="rect">
              <a:avLst/>
            </a:prstGeom>
          </p:spPr>
          <p:txBody>
            <a:bodyPr wrap="square">
              <a:spAutoFit/>
            </a:bodyPr>
            <a:lstStyle/>
            <a:p>
              <a:r>
                <a:rPr lang="en-GB" dirty="0">
                  <a:solidFill>
                    <a:schemeClr val="bg1"/>
                  </a:solidFill>
                </a:rPr>
                <a:t>Things change when you move house.</a:t>
              </a:r>
            </a:p>
          </p:txBody>
        </p:sp>
      </p:grpSp>
      <p:grpSp>
        <p:nvGrpSpPr>
          <p:cNvPr id="11" name="Group 10"/>
          <p:cNvGrpSpPr/>
          <p:nvPr/>
        </p:nvGrpSpPr>
        <p:grpSpPr>
          <a:xfrm>
            <a:off x="3994367" y="4576815"/>
            <a:ext cx="2938389" cy="1018993"/>
            <a:chOff x="539750" y="4076607"/>
            <a:chExt cx="2592486" cy="1141344"/>
          </a:xfrm>
        </p:grpSpPr>
        <p:sp>
          <p:nvSpPr>
            <p:cNvPr id="12" name="Round Same Side Corner Rectangle 11"/>
            <p:cNvSpPr/>
            <p:nvPr/>
          </p:nvSpPr>
          <p:spPr>
            <a:xfrm rot="16200000">
              <a:off x="1265321" y="3351036"/>
              <a:ext cx="1141344" cy="2592486"/>
            </a:xfrm>
            <a:prstGeom prst="round2SameRect">
              <a:avLst>
                <a:gd name="adj1" fmla="val 10508"/>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635016" y="4136353"/>
              <a:ext cx="2180547" cy="1034195"/>
            </a:xfrm>
            <a:prstGeom prst="rect">
              <a:avLst/>
            </a:prstGeom>
          </p:spPr>
          <p:txBody>
            <a:bodyPr wrap="square">
              <a:spAutoFit/>
            </a:bodyPr>
            <a:lstStyle/>
            <a:p>
              <a:r>
                <a:rPr lang="en-GB" dirty="0"/>
                <a:t>How do you think </a:t>
              </a:r>
              <a:br>
                <a:rPr lang="en-GB" dirty="0"/>
              </a:br>
              <a:r>
                <a:rPr lang="en-GB" dirty="0"/>
                <a:t>it might feel to </a:t>
              </a:r>
              <a:br>
                <a:rPr lang="en-GB" dirty="0"/>
              </a:br>
              <a:r>
                <a:rPr lang="en-GB" dirty="0"/>
                <a:t>move house? Why?</a:t>
              </a:r>
            </a:p>
          </p:txBody>
        </p:sp>
      </p:gr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9399" t="4379" r="19310" b="14073"/>
          <a:stretch/>
        </p:blipFill>
        <p:spPr>
          <a:xfrm>
            <a:off x="6401752" y="1407598"/>
            <a:ext cx="2202499" cy="4901128"/>
          </a:xfrm>
          <a:prstGeom prst="roundRect">
            <a:avLst>
              <a:gd name="adj" fmla="val 7145"/>
            </a:avLst>
          </a:prstGeom>
        </p:spPr>
      </p:pic>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t="5880" b="27410"/>
          <a:stretch/>
        </p:blipFill>
        <p:spPr>
          <a:xfrm>
            <a:off x="673973" y="1407597"/>
            <a:ext cx="3237843" cy="4901127"/>
          </a:xfrm>
          <a:prstGeom prst="rect">
            <a:avLst/>
          </a:prstGeom>
        </p:spPr>
      </p:pic>
      <p:pic>
        <p:nvPicPr>
          <p:cNvPr id="15" name="Pair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732395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50"/>
                            </p:stCondLst>
                            <p:childTnLst>
                              <p:par>
                                <p:cTn id="9" presetID="22" presetClass="entr" presetSubtype="2"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right)">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199" y="478895"/>
            <a:ext cx="7780022" cy="994306"/>
          </a:xfrm>
        </p:spPr>
        <p:txBody>
          <a:bodyPr/>
          <a:lstStyle/>
          <a:p>
            <a:r>
              <a:rPr lang="en-GB" dirty="0">
                <a:latin typeface="+mn-lt"/>
              </a:rPr>
              <a:t>How Change Makes Us Feel</a:t>
            </a:r>
          </a:p>
        </p:txBody>
      </p:sp>
      <p:pic>
        <p:nvPicPr>
          <p:cNvPr id="4"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grpSp>
        <p:nvGrpSpPr>
          <p:cNvPr id="5" name="Group 4"/>
          <p:cNvGrpSpPr/>
          <p:nvPr/>
        </p:nvGrpSpPr>
        <p:grpSpPr>
          <a:xfrm>
            <a:off x="1991144" y="2718168"/>
            <a:ext cx="5161712" cy="1421664"/>
            <a:chOff x="2077988" y="3328602"/>
            <a:chExt cx="5161712" cy="1421664"/>
          </a:xfrm>
        </p:grpSpPr>
        <p:sp>
          <p:nvSpPr>
            <p:cNvPr id="6" name="Rounded Rectangle 5"/>
            <p:cNvSpPr/>
            <p:nvPr/>
          </p:nvSpPr>
          <p:spPr>
            <a:xfrm>
              <a:off x="2077988" y="3328602"/>
              <a:ext cx="5161712" cy="1421664"/>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181994" y="3437389"/>
              <a:ext cx="5057706" cy="1200329"/>
            </a:xfrm>
            <a:prstGeom prst="rect">
              <a:avLst/>
            </a:prstGeom>
          </p:spPr>
          <p:txBody>
            <a:bodyPr wrap="square">
              <a:spAutoFit/>
            </a:bodyPr>
            <a:lstStyle/>
            <a:p>
              <a:pPr algn="ctr"/>
              <a:r>
                <a:rPr lang="en-GB" dirty="0"/>
                <a:t>Losing something can be a very hard change to go through. Let’s look now at different situations where children have lost something and think about how they might be feeling.</a:t>
              </a:r>
            </a:p>
          </p:txBody>
        </p:sp>
      </p:grpSp>
    </p:spTree>
    <p:extLst>
      <p:ext uri="{BB962C8B-B14F-4D97-AF65-F5344CB8AC3E}">
        <p14:creationId xmlns:p14="http://schemas.microsoft.com/office/powerpoint/2010/main" val="1030195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539750" y="1473201"/>
            <a:ext cx="8064500" cy="4835524"/>
            <a:chOff x="539750" y="1473201"/>
            <a:chExt cx="8064500" cy="4835524"/>
          </a:xfrm>
        </p:grpSpPr>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r="11806" b="80915"/>
            <a:stretch/>
          </p:blipFill>
          <p:spPr>
            <a:xfrm>
              <a:off x="539750" y="5074725"/>
              <a:ext cx="8064500" cy="1234000"/>
            </a:xfrm>
            <a:prstGeom prst="rect">
              <a:avLst/>
            </a:prstGeom>
          </p:spPr>
        </p:pic>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r="11806" b="80915"/>
            <a:stretch/>
          </p:blipFill>
          <p:spPr>
            <a:xfrm flipH="1">
              <a:off x="539750" y="3840725"/>
              <a:ext cx="8064500" cy="1234000"/>
            </a:xfrm>
            <a:prstGeom prst="rect">
              <a:avLst/>
            </a:prstGeom>
          </p:spPr>
        </p:pic>
        <p:pic>
          <p:nvPicPr>
            <p:cNvPr id="14" name="Picture 13"/>
            <p:cNvPicPr>
              <a:picLocks noChangeAspect="1"/>
            </p:cNvPicPr>
            <p:nvPr/>
          </p:nvPicPr>
          <p:blipFill rotWithShape="1">
            <a:blip r:embed="rId2" cstate="print">
              <a:extLst>
                <a:ext uri="{28A0092B-C50C-407E-A947-70E740481C1C}">
                  <a14:useLocalDpi xmlns:a14="http://schemas.microsoft.com/office/drawing/2010/main" val="0"/>
                </a:ext>
              </a:extLst>
            </a:blip>
            <a:srcRect r="11806" b="80915"/>
            <a:stretch/>
          </p:blipFill>
          <p:spPr>
            <a:xfrm rot="10800000">
              <a:off x="539750" y="2641600"/>
              <a:ext cx="8064500" cy="1234000"/>
            </a:xfrm>
            <a:prstGeom prst="rect">
              <a:avLst/>
            </a:prstGeom>
          </p:spPr>
        </p:pic>
        <p:pic>
          <p:nvPicPr>
            <p:cNvPr id="15" name="Picture 14"/>
            <p:cNvPicPr>
              <a:picLocks noChangeAspect="1"/>
            </p:cNvPicPr>
            <p:nvPr/>
          </p:nvPicPr>
          <p:blipFill rotWithShape="1">
            <a:blip r:embed="rId2" cstate="print">
              <a:extLst>
                <a:ext uri="{28A0092B-C50C-407E-A947-70E740481C1C}">
                  <a14:useLocalDpi xmlns:a14="http://schemas.microsoft.com/office/drawing/2010/main" val="0"/>
                </a:ext>
              </a:extLst>
            </a:blip>
            <a:srcRect r="11806" b="80915"/>
            <a:stretch/>
          </p:blipFill>
          <p:spPr>
            <a:xfrm>
              <a:off x="539750" y="1473201"/>
              <a:ext cx="8064500" cy="1234000"/>
            </a:xfrm>
            <a:prstGeom prst="rect">
              <a:avLst/>
            </a:prstGeom>
          </p:spPr>
        </p:pic>
      </p:grpSp>
      <p:sp>
        <p:nvSpPr>
          <p:cNvPr id="3" name="Title 1"/>
          <p:cNvSpPr>
            <a:spLocks noGrp="1"/>
          </p:cNvSpPr>
          <p:nvPr>
            <p:ph type="title"/>
          </p:nvPr>
        </p:nvSpPr>
        <p:spPr>
          <a:xfrm>
            <a:off x="457199" y="478895"/>
            <a:ext cx="7780022" cy="994306"/>
          </a:xfrm>
        </p:spPr>
        <p:txBody>
          <a:bodyPr/>
          <a:lstStyle/>
          <a:p>
            <a:r>
              <a:rPr lang="en-GB" dirty="0">
                <a:latin typeface="+mn-lt"/>
              </a:rPr>
              <a:t>How Change Makes Us Feel</a:t>
            </a:r>
          </a:p>
        </p:txBody>
      </p:sp>
      <p:grpSp>
        <p:nvGrpSpPr>
          <p:cNvPr id="20" name="Group 19"/>
          <p:cNvGrpSpPr/>
          <p:nvPr/>
        </p:nvGrpSpPr>
        <p:grpSpPr>
          <a:xfrm>
            <a:off x="908050" y="2318209"/>
            <a:ext cx="5549900" cy="1843141"/>
            <a:chOff x="755650" y="2318209"/>
            <a:chExt cx="5549900" cy="1843141"/>
          </a:xfrm>
        </p:grpSpPr>
        <p:sp>
          <p:nvSpPr>
            <p:cNvPr id="17" name="Round Same Side Corner Rectangle 16"/>
            <p:cNvSpPr/>
            <p:nvPr/>
          </p:nvSpPr>
          <p:spPr>
            <a:xfrm rot="16200000">
              <a:off x="2609029" y="464830"/>
              <a:ext cx="1843141" cy="5549900"/>
            </a:xfrm>
            <a:prstGeom prst="round2SameRect">
              <a:avLst>
                <a:gd name="adj1" fmla="val 9167"/>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838200" y="2363771"/>
              <a:ext cx="4498974" cy="1754326"/>
            </a:xfrm>
            <a:prstGeom prst="rect">
              <a:avLst/>
            </a:prstGeom>
          </p:spPr>
          <p:txBody>
            <a:bodyPr wrap="square">
              <a:spAutoFit/>
            </a:bodyPr>
            <a:lstStyle/>
            <a:p>
              <a:r>
                <a:rPr lang="en-GB" dirty="0"/>
                <a:t>Ahmed is four years old. Ever since </a:t>
              </a:r>
              <a:br>
                <a:rPr lang="en-GB" dirty="0"/>
              </a:br>
              <a:r>
                <a:rPr lang="en-GB" dirty="0"/>
                <a:t>he was a baby he has slept with </a:t>
              </a:r>
              <a:br>
                <a:rPr lang="en-GB" dirty="0"/>
              </a:br>
              <a:r>
                <a:rPr lang="en-GB" dirty="0"/>
                <a:t>a blanket. This morning he left </a:t>
              </a:r>
              <a:br>
                <a:rPr lang="en-GB" dirty="0"/>
              </a:br>
              <a:r>
                <a:rPr lang="en-GB" dirty="0"/>
                <a:t>it in the park. Ahmed is just </a:t>
              </a:r>
              <a:br>
                <a:rPr lang="en-GB" dirty="0"/>
              </a:br>
              <a:r>
                <a:rPr lang="en-GB" dirty="0"/>
                <a:t>about to go to bed and has </a:t>
              </a:r>
              <a:br>
                <a:rPr lang="en-GB" dirty="0"/>
              </a:br>
              <a:r>
                <a:rPr lang="en-GB" dirty="0"/>
                <a:t>realised his blanket is missing.</a:t>
              </a:r>
            </a:p>
          </p:txBody>
        </p:sp>
      </p:grpSp>
      <p:grpSp>
        <p:nvGrpSpPr>
          <p:cNvPr id="21" name="Group 20"/>
          <p:cNvGrpSpPr/>
          <p:nvPr/>
        </p:nvGrpSpPr>
        <p:grpSpPr>
          <a:xfrm>
            <a:off x="2057670" y="4291508"/>
            <a:ext cx="3790679" cy="752492"/>
            <a:chOff x="112676" y="1640769"/>
            <a:chExt cx="6445395" cy="752492"/>
          </a:xfrm>
        </p:grpSpPr>
        <p:sp>
          <p:nvSpPr>
            <p:cNvPr id="22" name="Round Same Side Corner Rectangle 21"/>
            <p:cNvSpPr/>
            <p:nvPr/>
          </p:nvSpPr>
          <p:spPr>
            <a:xfrm rot="16200000">
              <a:off x="2959128" y="-1205683"/>
              <a:ext cx="752492" cy="6445395"/>
            </a:xfrm>
            <a:prstGeom prst="round2Same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287082" y="1677527"/>
              <a:ext cx="3593296" cy="646331"/>
            </a:xfrm>
            <a:prstGeom prst="rect">
              <a:avLst/>
            </a:prstGeom>
          </p:spPr>
          <p:txBody>
            <a:bodyPr wrap="square">
              <a:spAutoFit/>
            </a:bodyPr>
            <a:lstStyle/>
            <a:p>
              <a:r>
                <a:rPr lang="en-GB" dirty="0">
                  <a:solidFill>
                    <a:schemeClr val="bg1"/>
                  </a:solidFill>
                </a:rPr>
                <a:t>How might Ahmed be feeling? Why?</a:t>
              </a:r>
            </a:p>
          </p:txBody>
        </p:sp>
      </p:grpSp>
      <p:grpSp>
        <p:nvGrpSpPr>
          <p:cNvPr id="18" name="Group 17"/>
          <p:cNvGrpSpPr/>
          <p:nvPr/>
        </p:nvGrpSpPr>
        <p:grpSpPr>
          <a:xfrm>
            <a:off x="4280552" y="1801241"/>
            <a:ext cx="4323698" cy="4078967"/>
            <a:chOff x="4064653" y="1801241"/>
            <a:chExt cx="4323698" cy="4078967"/>
          </a:xfrm>
        </p:grpSpPr>
        <p:sp>
          <p:nvSpPr>
            <p:cNvPr id="11" name="Freeform 10"/>
            <p:cNvSpPr/>
            <p:nvPr/>
          </p:nvSpPr>
          <p:spPr>
            <a:xfrm>
              <a:off x="4064653" y="1943527"/>
              <a:ext cx="2100817" cy="3882393"/>
            </a:xfrm>
            <a:custGeom>
              <a:avLst/>
              <a:gdLst>
                <a:gd name="connsiteX0" fmla="*/ 2100817 w 2100817"/>
                <a:gd name="connsiteY0" fmla="*/ 31579 h 3882393"/>
                <a:gd name="connsiteX1" fmla="*/ 1870080 w 2100817"/>
                <a:gd name="connsiteY1" fmla="*/ 74308 h 3882393"/>
                <a:gd name="connsiteX2" fmla="*/ 887314 w 2100817"/>
                <a:gd name="connsiteY2" fmla="*/ 681060 h 3882393"/>
                <a:gd name="connsiteX3" fmla="*/ 152375 w 2100817"/>
                <a:gd name="connsiteY3" fmla="*/ 1176716 h 3882393"/>
                <a:gd name="connsiteX4" fmla="*/ 7097 w 2100817"/>
                <a:gd name="connsiteY4" fmla="*/ 1330540 h 3882393"/>
                <a:gd name="connsiteX5" fmla="*/ 92555 w 2100817"/>
                <a:gd name="connsiteY5" fmla="*/ 1527093 h 3882393"/>
                <a:gd name="connsiteX6" fmla="*/ 58372 w 2100817"/>
                <a:gd name="connsiteY6" fmla="*/ 1749284 h 3882393"/>
                <a:gd name="connsiteX7" fmla="*/ 7097 w 2100817"/>
                <a:gd name="connsiteY7" fmla="*/ 1868925 h 3882393"/>
                <a:gd name="connsiteX8" fmla="*/ 229288 w 2100817"/>
                <a:gd name="connsiteY8" fmla="*/ 2159482 h 3882393"/>
                <a:gd name="connsiteX9" fmla="*/ 955680 w 2100817"/>
                <a:gd name="connsiteY9" fmla="*/ 3014062 h 3882393"/>
                <a:gd name="connsiteX10" fmla="*/ 1434245 w 2100817"/>
                <a:gd name="connsiteY10" fmla="*/ 3560992 h 3882393"/>
                <a:gd name="connsiteX11" fmla="*/ 1852989 w 2100817"/>
                <a:gd name="connsiteY11" fmla="*/ 3877187 h 3882393"/>
                <a:gd name="connsiteX12" fmla="*/ 1801714 w 2100817"/>
                <a:gd name="connsiteY12" fmla="*/ 3313164 h 3882393"/>
                <a:gd name="connsiteX13" fmla="*/ 1365878 w 2100817"/>
                <a:gd name="connsiteY13" fmla="*/ 1868925 h 3882393"/>
                <a:gd name="connsiteX14" fmla="*/ 1921355 w 2100817"/>
                <a:gd name="connsiteY14" fmla="*/ 920342 h 3882393"/>
                <a:gd name="connsiteX15" fmla="*/ 2100817 w 2100817"/>
                <a:gd name="connsiteY15" fmla="*/ 245224 h 3882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00817" h="3882393">
                  <a:moveTo>
                    <a:pt x="2100817" y="31579"/>
                  </a:moveTo>
                  <a:cubicBezTo>
                    <a:pt x="2086573" y="-1180"/>
                    <a:pt x="2072330" y="-33939"/>
                    <a:pt x="1870080" y="74308"/>
                  </a:cubicBezTo>
                  <a:cubicBezTo>
                    <a:pt x="1667830" y="182555"/>
                    <a:pt x="1173598" y="497325"/>
                    <a:pt x="887314" y="681060"/>
                  </a:cubicBezTo>
                  <a:cubicBezTo>
                    <a:pt x="601030" y="864795"/>
                    <a:pt x="299078" y="1068469"/>
                    <a:pt x="152375" y="1176716"/>
                  </a:cubicBezTo>
                  <a:cubicBezTo>
                    <a:pt x="5672" y="1284963"/>
                    <a:pt x="17067" y="1272144"/>
                    <a:pt x="7097" y="1330540"/>
                  </a:cubicBezTo>
                  <a:cubicBezTo>
                    <a:pt x="-2873" y="1388936"/>
                    <a:pt x="84009" y="1457302"/>
                    <a:pt x="92555" y="1527093"/>
                  </a:cubicBezTo>
                  <a:cubicBezTo>
                    <a:pt x="101101" y="1596884"/>
                    <a:pt x="72615" y="1692312"/>
                    <a:pt x="58372" y="1749284"/>
                  </a:cubicBezTo>
                  <a:cubicBezTo>
                    <a:pt x="44129" y="1806256"/>
                    <a:pt x="-21389" y="1800559"/>
                    <a:pt x="7097" y="1868925"/>
                  </a:cubicBezTo>
                  <a:cubicBezTo>
                    <a:pt x="35583" y="1937291"/>
                    <a:pt x="71191" y="1968626"/>
                    <a:pt x="229288" y="2159482"/>
                  </a:cubicBezTo>
                  <a:cubicBezTo>
                    <a:pt x="387385" y="2350338"/>
                    <a:pt x="754854" y="2780477"/>
                    <a:pt x="955680" y="3014062"/>
                  </a:cubicBezTo>
                  <a:cubicBezTo>
                    <a:pt x="1156506" y="3247647"/>
                    <a:pt x="1284694" y="3417138"/>
                    <a:pt x="1434245" y="3560992"/>
                  </a:cubicBezTo>
                  <a:cubicBezTo>
                    <a:pt x="1583796" y="3704846"/>
                    <a:pt x="1791744" y="3918492"/>
                    <a:pt x="1852989" y="3877187"/>
                  </a:cubicBezTo>
                  <a:cubicBezTo>
                    <a:pt x="1914234" y="3835882"/>
                    <a:pt x="1882899" y="3647874"/>
                    <a:pt x="1801714" y="3313164"/>
                  </a:cubicBezTo>
                  <a:cubicBezTo>
                    <a:pt x="1720529" y="2978454"/>
                    <a:pt x="1345938" y="2267729"/>
                    <a:pt x="1365878" y="1868925"/>
                  </a:cubicBezTo>
                  <a:cubicBezTo>
                    <a:pt x="1385818" y="1470121"/>
                    <a:pt x="1798865" y="1190959"/>
                    <a:pt x="1921355" y="920342"/>
                  </a:cubicBezTo>
                  <a:cubicBezTo>
                    <a:pt x="2043845" y="649725"/>
                    <a:pt x="2072331" y="447474"/>
                    <a:pt x="2100817" y="245224"/>
                  </a:cubicBezTo>
                </a:path>
              </a:pathLst>
            </a:cu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r="8698"/>
            <a:stretch/>
          </p:blipFill>
          <p:spPr>
            <a:xfrm>
              <a:off x="4158414" y="1801241"/>
              <a:ext cx="4229937" cy="4078967"/>
            </a:xfrm>
            <a:prstGeom prst="rect">
              <a:avLst/>
            </a:prstGeom>
          </p:spPr>
        </p:pic>
      </p:grpSp>
      <p:pic>
        <p:nvPicPr>
          <p:cNvPr id="24" name="Pai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1352225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5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right)">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199" y="478895"/>
            <a:ext cx="7780022" cy="994306"/>
          </a:xfrm>
        </p:spPr>
        <p:txBody>
          <a:bodyPr/>
          <a:lstStyle/>
          <a:p>
            <a:r>
              <a:rPr lang="en-GB" dirty="0">
                <a:latin typeface="+mn-lt"/>
              </a:rPr>
              <a:t>How Change Makes Us Feel</a:t>
            </a:r>
          </a:p>
        </p:txBody>
      </p:sp>
      <p:pic>
        <p:nvPicPr>
          <p:cNvPr id="9"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2015" t="10631" r="2893"/>
          <a:stretch/>
        </p:blipFill>
        <p:spPr>
          <a:xfrm>
            <a:off x="539750" y="1473201"/>
            <a:ext cx="8064500" cy="4835523"/>
          </a:xfrm>
          <a:prstGeom prst="rect">
            <a:avLst/>
          </a:prstGeom>
        </p:spPr>
      </p:pic>
      <p:grpSp>
        <p:nvGrpSpPr>
          <p:cNvPr id="21" name="Group 20"/>
          <p:cNvGrpSpPr/>
          <p:nvPr/>
        </p:nvGrpSpPr>
        <p:grpSpPr>
          <a:xfrm>
            <a:off x="4582105" y="3903254"/>
            <a:ext cx="2553190" cy="752492"/>
            <a:chOff x="112679" y="1640771"/>
            <a:chExt cx="4341259" cy="752492"/>
          </a:xfrm>
        </p:grpSpPr>
        <p:sp>
          <p:nvSpPr>
            <p:cNvPr id="22" name="Round Same Side Corner Rectangle 21"/>
            <p:cNvSpPr/>
            <p:nvPr/>
          </p:nvSpPr>
          <p:spPr>
            <a:xfrm rot="16200000">
              <a:off x="1907063" y="-153613"/>
              <a:ext cx="752492" cy="4341259"/>
            </a:xfrm>
            <a:prstGeom prst="round2Same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287082" y="1677527"/>
              <a:ext cx="3593296" cy="646331"/>
            </a:xfrm>
            <a:prstGeom prst="rect">
              <a:avLst/>
            </a:prstGeom>
          </p:spPr>
          <p:txBody>
            <a:bodyPr wrap="square">
              <a:spAutoFit/>
            </a:bodyPr>
            <a:lstStyle/>
            <a:p>
              <a:r>
                <a:rPr lang="en-GB" dirty="0">
                  <a:solidFill>
                    <a:schemeClr val="bg1"/>
                  </a:solidFill>
                </a:rPr>
                <a:t>How might </a:t>
              </a:r>
              <a:r>
                <a:rPr lang="en-GB" dirty="0" err="1">
                  <a:solidFill>
                    <a:schemeClr val="bg1"/>
                  </a:solidFill>
                </a:rPr>
                <a:t>Siana</a:t>
              </a:r>
              <a:r>
                <a:rPr lang="en-GB" dirty="0">
                  <a:solidFill>
                    <a:schemeClr val="bg1"/>
                  </a:solidFill>
                </a:rPr>
                <a:t> be feeling? Why?</a:t>
              </a:r>
            </a:p>
          </p:txBody>
        </p:sp>
      </p:grpSp>
      <p:grpSp>
        <p:nvGrpSpPr>
          <p:cNvPr id="16" name="Group 15"/>
          <p:cNvGrpSpPr/>
          <p:nvPr/>
        </p:nvGrpSpPr>
        <p:grpSpPr>
          <a:xfrm>
            <a:off x="6855016" y="2063750"/>
            <a:ext cx="1261084" cy="4089400"/>
            <a:chOff x="6855016" y="2063750"/>
            <a:chExt cx="1261084" cy="4089400"/>
          </a:xfrm>
        </p:grpSpPr>
        <p:sp>
          <p:nvSpPr>
            <p:cNvPr id="15" name="Oval 14"/>
            <p:cNvSpPr/>
            <p:nvPr/>
          </p:nvSpPr>
          <p:spPr>
            <a:xfrm>
              <a:off x="6915150" y="5899150"/>
              <a:ext cx="920750" cy="254000"/>
            </a:xfrm>
            <a:prstGeom prst="ellipse">
              <a:avLst/>
            </a:prstGeom>
            <a:solidFill>
              <a:schemeClr val="tx1">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422831">
              <a:off x="6855016" y="2063750"/>
              <a:ext cx="1261084" cy="4048125"/>
            </a:xfrm>
            <a:prstGeom prst="rect">
              <a:avLst/>
            </a:prstGeom>
          </p:spPr>
        </p:pic>
      </p:grpSp>
      <p:grpSp>
        <p:nvGrpSpPr>
          <p:cNvPr id="26" name="Group 25"/>
          <p:cNvGrpSpPr/>
          <p:nvPr/>
        </p:nvGrpSpPr>
        <p:grpSpPr>
          <a:xfrm>
            <a:off x="3167239" y="4880514"/>
            <a:ext cx="5221111" cy="950617"/>
            <a:chOff x="3100127" y="4779846"/>
            <a:chExt cx="5221111" cy="950617"/>
          </a:xfrm>
        </p:grpSpPr>
        <p:sp>
          <p:nvSpPr>
            <p:cNvPr id="24" name="Round Same Side Corner Rectangle 23"/>
            <p:cNvSpPr/>
            <p:nvPr/>
          </p:nvSpPr>
          <p:spPr>
            <a:xfrm rot="5400000">
              <a:off x="5235374" y="2644599"/>
              <a:ext cx="950617" cy="5221111"/>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24"/>
            <p:cNvSpPr/>
            <p:nvPr/>
          </p:nvSpPr>
          <p:spPr>
            <a:xfrm>
              <a:off x="3643746" y="4780196"/>
              <a:ext cx="4526363" cy="923330"/>
            </a:xfrm>
            <a:prstGeom prst="rect">
              <a:avLst/>
            </a:prstGeom>
          </p:spPr>
          <p:txBody>
            <a:bodyPr wrap="square">
              <a:spAutoFit/>
            </a:bodyPr>
            <a:lstStyle/>
            <a:p>
              <a:r>
                <a:rPr lang="en-GB" dirty="0"/>
                <a:t>Loss is a very difficult change </a:t>
              </a:r>
              <a:r>
                <a:rPr lang="en-GB" dirty="0">
                  <a:latin typeface="Twinkl" pitchFamily="2" charset="0"/>
                </a:rPr>
                <a:t>–</a:t>
              </a:r>
              <a:r>
                <a:rPr lang="en-GB" dirty="0"/>
                <a:t> it can make us feel very, very sad. It is OK to feel this way and is part of coping with loss. </a:t>
              </a:r>
            </a:p>
          </p:txBody>
        </p:sp>
      </p:grpSp>
      <p:grpSp>
        <p:nvGrpSpPr>
          <p:cNvPr id="27" name="Group 26"/>
          <p:cNvGrpSpPr/>
          <p:nvPr/>
        </p:nvGrpSpPr>
        <p:grpSpPr>
          <a:xfrm>
            <a:off x="539750" y="3719667"/>
            <a:ext cx="3389222" cy="2589058"/>
            <a:chOff x="539750" y="3719667"/>
            <a:chExt cx="3389222" cy="2589058"/>
          </a:xfrm>
        </p:grpSpPr>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37299" b="27748"/>
            <a:stretch/>
          </p:blipFill>
          <p:spPr>
            <a:xfrm>
              <a:off x="539750" y="3719667"/>
              <a:ext cx="3389222" cy="2589057"/>
            </a:xfrm>
            <a:prstGeom prst="rect">
              <a:avLst/>
            </a:prstGeom>
          </p:spPr>
        </p:pic>
        <p:pic>
          <p:nvPicPr>
            <p:cNvPr id="12" name="Picture 11"/>
            <p:cNvPicPr>
              <a:picLocks noChangeAspect="1"/>
            </p:cNvPicPr>
            <p:nvPr/>
          </p:nvPicPr>
          <p:blipFill rotWithShape="1">
            <a:blip r:embed="rId6" cstate="print">
              <a:extLst>
                <a:ext uri="{28A0092B-C50C-407E-A947-70E740481C1C}">
                  <a14:useLocalDpi xmlns:a14="http://schemas.microsoft.com/office/drawing/2010/main" val="0"/>
                </a:ext>
              </a:extLst>
            </a:blip>
            <a:srcRect b="60424"/>
            <a:stretch/>
          </p:blipFill>
          <p:spPr>
            <a:xfrm>
              <a:off x="646881" y="5744656"/>
              <a:ext cx="1429569" cy="564069"/>
            </a:xfrm>
            <a:prstGeom prst="rect">
              <a:avLst/>
            </a:prstGeom>
          </p:spPr>
        </p:pic>
        <p:pic>
          <p:nvPicPr>
            <p:cNvPr id="13" name="Picture 12"/>
            <p:cNvPicPr>
              <a:picLocks noChangeAspect="1"/>
            </p:cNvPicPr>
            <p:nvPr/>
          </p:nvPicPr>
          <p:blipFill rotWithShape="1">
            <a:blip r:embed="rId7" cstate="print">
              <a:extLst>
                <a:ext uri="{28A0092B-C50C-407E-A947-70E740481C1C}">
                  <a14:useLocalDpi xmlns:a14="http://schemas.microsoft.com/office/drawing/2010/main" val="0"/>
                </a:ext>
              </a:extLst>
            </a:blip>
            <a:srcRect l="88369" t="70731" b="14304"/>
            <a:stretch/>
          </p:blipFill>
          <p:spPr>
            <a:xfrm flipV="1">
              <a:off x="539750" y="5591175"/>
              <a:ext cx="841374" cy="717550"/>
            </a:xfrm>
            <a:prstGeom prst="rect">
              <a:avLst/>
            </a:prstGeom>
          </p:spPr>
        </p:pic>
      </p:grpSp>
      <p:grpSp>
        <p:nvGrpSpPr>
          <p:cNvPr id="20" name="Group 19"/>
          <p:cNvGrpSpPr/>
          <p:nvPr/>
        </p:nvGrpSpPr>
        <p:grpSpPr>
          <a:xfrm>
            <a:off x="539746" y="1589160"/>
            <a:ext cx="6104334" cy="2048103"/>
            <a:chOff x="539746" y="1580771"/>
            <a:chExt cx="6104334" cy="2048103"/>
          </a:xfrm>
        </p:grpSpPr>
        <p:sp>
          <p:nvSpPr>
            <p:cNvPr id="19" name="Round Same Side Corner Rectangle 18"/>
            <p:cNvSpPr/>
            <p:nvPr/>
          </p:nvSpPr>
          <p:spPr>
            <a:xfrm rot="5400000">
              <a:off x="2571028" y="-444177"/>
              <a:ext cx="2041769" cy="6104334"/>
            </a:xfrm>
            <a:prstGeom prst="round2SameRect">
              <a:avLst>
                <a:gd name="adj1" fmla="val 10915"/>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755650" y="1580771"/>
              <a:ext cx="5827116" cy="2031325"/>
            </a:xfrm>
            <a:prstGeom prst="rect">
              <a:avLst/>
            </a:prstGeom>
          </p:spPr>
          <p:txBody>
            <a:bodyPr wrap="square">
              <a:spAutoFit/>
            </a:bodyPr>
            <a:lstStyle/>
            <a:p>
              <a:r>
                <a:rPr lang="en-GB" dirty="0" err="1"/>
                <a:t>Siana</a:t>
              </a:r>
              <a:r>
                <a:rPr lang="en-GB" dirty="0"/>
                <a:t> is five years old. When she was four, she went to watch England play football and got her football signed by lots of footballers. </a:t>
              </a:r>
              <a:r>
                <a:rPr lang="en-GB" dirty="0" err="1"/>
                <a:t>Siana</a:t>
              </a:r>
              <a:r>
                <a:rPr lang="en-GB" dirty="0"/>
                <a:t> loves football, so this football is really precious to her. Sophie took the football to show others in her school and, at lunchtime, it went missing. Everyone in school is looking </a:t>
              </a:r>
              <a:br>
                <a:rPr lang="en-GB" dirty="0"/>
              </a:br>
              <a:r>
                <a:rPr lang="en-GB" dirty="0"/>
                <a:t>for the football but at the moment it is lost.</a:t>
              </a:r>
            </a:p>
          </p:txBody>
        </p:sp>
      </p:grpSp>
      <p:grpSp>
        <p:nvGrpSpPr>
          <p:cNvPr id="28" name="Group 27"/>
          <p:cNvGrpSpPr/>
          <p:nvPr/>
        </p:nvGrpSpPr>
        <p:grpSpPr>
          <a:xfrm>
            <a:off x="539750" y="4876984"/>
            <a:ext cx="2286968" cy="960086"/>
            <a:chOff x="112679" y="1649160"/>
            <a:chExt cx="3888594" cy="960086"/>
          </a:xfrm>
        </p:grpSpPr>
        <p:sp>
          <p:nvSpPr>
            <p:cNvPr id="29" name="Round Same Side Corner Rectangle 28"/>
            <p:cNvSpPr/>
            <p:nvPr/>
          </p:nvSpPr>
          <p:spPr>
            <a:xfrm rot="5400000">
              <a:off x="1576933" y="184906"/>
              <a:ext cx="960086" cy="3888594"/>
            </a:xfrm>
            <a:prstGeom prst="round2Same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29"/>
            <p:cNvSpPr/>
            <p:nvPr/>
          </p:nvSpPr>
          <p:spPr>
            <a:xfrm>
              <a:off x="287082" y="1677527"/>
              <a:ext cx="3593295" cy="923330"/>
            </a:xfrm>
            <a:prstGeom prst="rect">
              <a:avLst/>
            </a:prstGeom>
          </p:spPr>
          <p:txBody>
            <a:bodyPr wrap="square">
              <a:spAutoFit/>
            </a:bodyPr>
            <a:lstStyle/>
            <a:p>
              <a:r>
                <a:rPr lang="en-GB" dirty="0">
                  <a:solidFill>
                    <a:schemeClr val="bg1"/>
                  </a:solidFill>
                </a:rPr>
                <a:t>There are some things we can do to help ourselves…</a:t>
              </a:r>
            </a:p>
          </p:txBody>
        </p:sp>
      </p:grpSp>
    </p:spTree>
    <p:extLst>
      <p:ext uri="{BB962C8B-B14F-4D97-AF65-F5344CB8AC3E}">
        <p14:creationId xmlns:p14="http://schemas.microsoft.com/office/powerpoint/2010/main" val="660256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right)">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left)">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39750" y="1262743"/>
            <a:ext cx="8064500" cy="5045982"/>
          </a:xfrm>
          <a:prstGeom prst="roundRect">
            <a:avLst>
              <a:gd name="adj" fmla="val 2868"/>
            </a:avLst>
          </a:prstGeom>
          <a:solidFill>
            <a:srgbClr val="C598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itle 1"/>
          <p:cNvSpPr>
            <a:spLocks noGrp="1"/>
          </p:cNvSpPr>
          <p:nvPr>
            <p:ph type="title"/>
          </p:nvPr>
        </p:nvSpPr>
        <p:spPr>
          <a:xfrm>
            <a:off x="457198" y="478895"/>
            <a:ext cx="8220075" cy="994306"/>
          </a:xfrm>
        </p:spPr>
        <p:txBody>
          <a:bodyPr/>
          <a:lstStyle/>
          <a:p>
            <a:r>
              <a:rPr lang="en-GB" dirty="0">
                <a:latin typeface="+mn-lt"/>
              </a:rPr>
              <a:t>Helping Ourselves</a:t>
            </a:r>
          </a:p>
        </p:txBody>
      </p:sp>
      <p:pic>
        <p:nvPicPr>
          <p:cNvPr id="4" name="Group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grpSp>
        <p:nvGrpSpPr>
          <p:cNvPr id="26" name="Group 25"/>
          <p:cNvGrpSpPr/>
          <p:nvPr/>
        </p:nvGrpSpPr>
        <p:grpSpPr>
          <a:xfrm>
            <a:off x="5632680" y="1289849"/>
            <a:ext cx="2917481" cy="1651135"/>
            <a:chOff x="2429523" y="2568857"/>
            <a:chExt cx="3352413" cy="1819738"/>
          </a:xfrm>
        </p:grpSpPr>
        <p:sp>
          <p:nvSpPr>
            <p:cNvPr id="23" name="Rectangle 22"/>
            <p:cNvSpPr/>
            <p:nvPr/>
          </p:nvSpPr>
          <p:spPr>
            <a:xfrm rot="226560">
              <a:off x="2429523" y="2568857"/>
              <a:ext cx="3352413" cy="1819738"/>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5" name="Picture 24"/>
            <p:cNvPicPr>
              <a:picLocks noChangeAspect="1"/>
            </p:cNvPicPr>
            <p:nvPr/>
          </p:nvPicPr>
          <p:blipFill rotWithShape="1">
            <a:blip r:embed="rId3" cstate="print">
              <a:extLst>
                <a:ext uri="{28A0092B-C50C-407E-A947-70E740481C1C}">
                  <a14:useLocalDpi xmlns:a14="http://schemas.microsoft.com/office/drawing/2010/main" val="0"/>
                </a:ext>
              </a:extLst>
            </a:blip>
            <a:srcRect l="3292" t="16733" r="19605" b="33"/>
            <a:stretch/>
          </p:blipFill>
          <p:spPr>
            <a:xfrm rot="230549">
              <a:off x="2532765" y="2632216"/>
              <a:ext cx="2716072" cy="1672897"/>
            </a:xfrm>
            <a:prstGeom prst="rect">
              <a:avLst/>
            </a:prstGeom>
          </p:spPr>
        </p:pic>
      </p:grpSp>
      <p:grpSp>
        <p:nvGrpSpPr>
          <p:cNvPr id="21" name="Group 20"/>
          <p:cNvGrpSpPr/>
          <p:nvPr/>
        </p:nvGrpSpPr>
        <p:grpSpPr>
          <a:xfrm rot="20782345">
            <a:off x="4537363" y="2783384"/>
            <a:ext cx="3352413" cy="1819738"/>
            <a:chOff x="4924461" y="1614592"/>
            <a:chExt cx="3352413" cy="1819738"/>
          </a:xfrm>
        </p:grpSpPr>
        <p:sp>
          <p:nvSpPr>
            <p:cNvPr id="19" name="Rectangle 18"/>
            <p:cNvSpPr/>
            <p:nvPr/>
          </p:nvSpPr>
          <p:spPr>
            <a:xfrm rot="226560">
              <a:off x="4924461" y="1614592"/>
              <a:ext cx="3352413" cy="1819738"/>
            </a:xfrm>
            <a:prstGeom prst="rect">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rotWithShape="1">
            <a:blip r:embed="rId4" cstate="print">
              <a:extLst>
                <a:ext uri="{28A0092B-C50C-407E-A947-70E740481C1C}">
                  <a14:useLocalDpi xmlns:a14="http://schemas.microsoft.com/office/drawing/2010/main" val="0"/>
                </a:ext>
              </a:extLst>
            </a:blip>
            <a:srcRect t="13607"/>
            <a:stretch/>
          </p:blipFill>
          <p:spPr>
            <a:xfrm rot="223380">
              <a:off x="5029427" y="1698291"/>
              <a:ext cx="2676157" cy="1634862"/>
            </a:xfrm>
            <a:prstGeom prst="rect">
              <a:avLst/>
            </a:prstGeom>
          </p:spPr>
        </p:pic>
      </p:grpSp>
      <p:grpSp>
        <p:nvGrpSpPr>
          <p:cNvPr id="29" name="Group 28"/>
          <p:cNvGrpSpPr/>
          <p:nvPr/>
        </p:nvGrpSpPr>
        <p:grpSpPr>
          <a:xfrm>
            <a:off x="759031" y="1519904"/>
            <a:ext cx="3110993" cy="1651135"/>
            <a:chOff x="759031" y="1519904"/>
            <a:chExt cx="3110993" cy="1651135"/>
          </a:xfrm>
        </p:grpSpPr>
        <p:sp>
          <p:nvSpPr>
            <p:cNvPr id="27" name="Rounded Rectangle 26"/>
            <p:cNvSpPr/>
            <p:nvPr/>
          </p:nvSpPr>
          <p:spPr>
            <a:xfrm>
              <a:off x="759031" y="1519904"/>
              <a:ext cx="3110993" cy="1651135"/>
            </a:xfrm>
            <a:prstGeom prst="roundRect">
              <a:avLst>
                <a:gd name="adj" fmla="val 11078"/>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902682" y="1609250"/>
              <a:ext cx="2920207" cy="1477328"/>
            </a:xfrm>
            <a:prstGeom prst="rect">
              <a:avLst/>
            </a:prstGeom>
          </p:spPr>
          <p:txBody>
            <a:bodyPr wrap="square">
              <a:spAutoFit/>
            </a:bodyPr>
            <a:lstStyle/>
            <a:p>
              <a:r>
                <a:rPr lang="en-GB" dirty="0"/>
                <a:t>There are lots of ways we can help ourselves when things change and we feel sad, worried or maybe a bit frightened. </a:t>
              </a:r>
            </a:p>
          </p:txBody>
        </p:sp>
      </p:grpSp>
      <p:grpSp>
        <p:nvGrpSpPr>
          <p:cNvPr id="30" name="Group 29"/>
          <p:cNvGrpSpPr/>
          <p:nvPr/>
        </p:nvGrpSpPr>
        <p:grpSpPr>
          <a:xfrm>
            <a:off x="1372820" y="4672276"/>
            <a:ext cx="3063857" cy="1401692"/>
            <a:chOff x="759032" y="1519905"/>
            <a:chExt cx="3063857" cy="1401692"/>
          </a:xfrm>
        </p:grpSpPr>
        <p:sp>
          <p:nvSpPr>
            <p:cNvPr id="31" name="Rounded Rectangle 30"/>
            <p:cNvSpPr/>
            <p:nvPr/>
          </p:nvSpPr>
          <p:spPr>
            <a:xfrm>
              <a:off x="759032" y="1519905"/>
              <a:ext cx="2916600" cy="1401692"/>
            </a:xfrm>
            <a:prstGeom prst="roundRect">
              <a:avLst>
                <a:gd name="adj" fmla="val 11078"/>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902682" y="1609250"/>
              <a:ext cx="2920207" cy="1200329"/>
            </a:xfrm>
            <a:prstGeom prst="rect">
              <a:avLst/>
            </a:prstGeom>
          </p:spPr>
          <p:txBody>
            <a:bodyPr wrap="square">
              <a:spAutoFit/>
            </a:bodyPr>
            <a:lstStyle/>
            <a:p>
              <a:r>
                <a:rPr lang="en-GB" dirty="0"/>
                <a:t>In your groups, match </a:t>
              </a:r>
              <a:br>
                <a:rPr lang="en-GB" dirty="0"/>
              </a:br>
              <a:r>
                <a:rPr lang="en-GB" dirty="0"/>
                <a:t>the change to the thing you could do to help you cope with that change.</a:t>
              </a:r>
            </a:p>
          </p:txBody>
        </p:sp>
      </p:grpSp>
      <p:grpSp>
        <p:nvGrpSpPr>
          <p:cNvPr id="34" name="Group 33"/>
          <p:cNvGrpSpPr/>
          <p:nvPr/>
        </p:nvGrpSpPr>
        <p:grpSpPr>
          <a:xfrm>
            <a:off x="691508" y="5075346"/>
            <a:ext cx="561544" cy="1334217"/>
            <a:chOff x="691508" y="5075346"/>
            <a:chExt cx="561544" cy="1334217"/>
          </a:xfrm>
        </p:grpSpPr>
        <p:sp>
          <p:nvSpPr>
            <p:cNvPr id="9" name="Rectangle 6"/>
            <p:cNvSpPr/>
            <p:nvPr/>
          </p:nvSpPr>
          <p:spPr>
            <a:xfrm rot="21156319">
              <a:off x="767415" y="5091401"/>
              <a:ext cx="342628" cy="1297266"/>
            </a:xfrm>
            <a:custGeom>
              <a:avLst/>
              <a:gdLst>
                <a:gd name="connsiteX0" fmla="*/ 0 w 342628"/>
                <a:gd name="connsiteY0" fmla="*/ 0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0 h 4976314"/>
                <a:gd name="connsiteX0" fmla="*/ 0 w 342628"/>
                <a:gd name="connsiteY0" fmla="*/ 80962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80962 h 4976314"/>
                <a:gd name="connsiteX0" fmla="*/ 0 w 342628"/>
                <a:gd name="connsiteY0" fmla="*/ 30863 h 4926215"/>
                <a:gd name="connsiteX1" fmla="*/ 329928 w 342628"/>
                <a:gd name="connsiteY1" fmla="*/ 0 h 4926215"/>
                <a:gd name="connsiteX2" fmla="*/ 342628 w 342628"/>
                <a:gd name="connsiteY2" fmla="*/ 4926215 h 4926215"/>
                <a:gd name="connsiteX3" fmla="*/ 0 w 342628"/>
                <a:gd name="connsiteY3" fmla="*/ 4926215 h 4926215"/>
                <a:gd name="connsiteX4" fmla="*/ 0 w 342628"/>
                <a:gd name="connsiteY4" fmla="*/ 30863 h 4926215"/>
                <a:gd name="connsiteX0" fmla="*/ 113474 w 342628"/>
                <a:gd name="connsiteY0" fmla="*/ 215145 h 4926215"/>
                <a:gd name="connsiteX1" fmla="*/ 329928 w 342628"/>
                <a:gd name="connsiteY1" fmla="*/ 0 h 4926215"/>
                <a:gd name="connsiteX2" fmla="*/ 342628 w 342628"/>
                <a:gd name="connsiteY2" fmla="*/ 4926215 h 4926215"/>
                <a:gd name="connsiteX3" fmla="*/ 0 w 342628"/>
                <a:gd name="connsiteY3" fmla="*/ 4926215 h 4926215"/>
                <a:gd name="connsiteX4" fmla="*/ 113474 w 342628"/>
                <a:gd name="connsiteY4" fmla="*/ 215145 h 4926215"/>
                <a:gd name="connsiteX0" fmla="*/ 113474 w 342628"/>
                <a:gd name="connsiteY0" fmla="*/ -2 h 4711068"/>
                <a:gd name="connsiteX1" fmla="*/ 321092 w 342628"/>
                <a:gd name="connsiteY1" fmla="*/ 905580 h 4711068"/>
                <a:gd name="connsiteX2" fmla="*/ 342628 w 342628"/>
                <a:gd name="connsiteY2" fmla="*/ 4711068 h 4711068"/>
                <a:gd name="connsiteX3" fmla="*/ 0 w 342628"/>
                <a:gd name="connsiteY3" fmla="*/ 4711068 h 4711068"/>
                <a:gd name="connsiteX4" fmla="*/ 113474 w 342628"/>
                <a:gd name="connsiteY4" fmla="*/ -2 h 4711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628" h="4711068">
                  <a:moveTo>
                    <a:pt x="113474" y="-2"/>
                  </a:moveTo>
                  <a:lnTo>
                    <a:pt x="321092" y="905580"/>
                  </a:lnTo>
                  <a:cubicBezTo>
                    <a:pt x="325325" y="2547652"/>
                    <a:pt x="338395" y="3068996"/>
                    <a:pt x="342628" y="4711068"/>
                  </a:cubicBezTo>
                  <a:lnTo>
                    <a:pt x="0" y="4711068"/>
                  </a:lnTo>
                  <a:lnTo>
                    <a:pt x="113474" y="-2"/>
                  </a:lnTo>
                  <a:close/>
                </a:path>
              </a:pathLst>
            </a:custGeom>
            <a:solidFill>
              <a:schemeClr val="bg2">
                <a:lumMod val="10000"/>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r="17239"/>
            <a:stretch/>
          </p:blipFill>
          <p:spPr>
            <a:xfrm rot="5635002">
              <a:off x="316421" y="5450433"/>
              <a:ext cx="1268984" cy="518810"/>
            </a:xfrm>
            <a:prstGeom prst="rect">
              <a:avLst/>
            </a:prstGeom>
          </p:spPr>
        </p:pic>
        <p:sp>
          <p:nvSpPr>
            <p:cNvPr id="11" name="Rectangle 10"/>
            <p:cNvSpPr/>
            <p:nvPr/>
          </p:nvSpPr>
          <p:spPr>
            <a:xfrm>
              <a:off x="755650" y="6308725"/>
              <a:ext cx="497402" cy="100838"/>
            </a:xfrm>
            <a:prstGeom prst="rect">
              <a:avLst/>
            </a:prstGeom>
            <a:solidFill>
              <a:srgbClr val="F4EB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6" name="Group 35"/>
          <p:cNvGrpSpPr/>
          <p:nvPr/>
        </p:nvGrpSpPr>
        <p:grpSpPr>
          <a:xfrm>
            <a:off x="648774" y="3572367"/>
            <a:ext cx="3507316" cy="2389583"/>
            <a:chOff x="648774" y="3572367"/>
            <a:chExt cx="3507316" cy="2389583"/>
          </a:xfrm>
        </p:grpSpPr>
        <p:sp>
          <p:nvSpPr>
            <p:cNvPr id="33" name="Round Same Side Corner Rectangle 32"/>
            <p:cNvSpPr/>
            <p:nvPr/>
          </p:nvSpPr>
          <p:spPr>
            <a:xfrm rot="16200000">
              <a:off x="1207640" y="3013501"/>
              <a:ext cx="2389583" cy="3507316"/>
            </a:xfrm>
            <a:prstGeom prst="round2SameRect">
              <a:avLst>
                <a:gd name="adj1" fmla="val 8919"/>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p:cNvSpPr/>
            <p:nvPr/>
          </p:nvSpPr>
          <p:spPr>
            <a:xfrm>
              <a:off x="717489" y="3631159"/>
              <a:ext cx="3387372" cy="2308324"/>
            </a:xfrm>
            <a:prstGeom prst="rect">
              <a:avLst/>
            </a:prstGeom>
          </p:spPr>
          <p:txBody>
            <a:bodyPr wrap="square">
              <a:spAutoFit/>
            </a:bodyPr>
            <a:lstStyle/>
            <a:p>
              <a:r>
                <a:rPr lang="en-GB" dirty="0"/>
                <a:t>Well done! It is OK to feel sad, worried or frightened when things change but remember there are lots of things we can do and people who are there </a:t>
              </a:r>
              <a:br>
                <a:rPr lang="en-GB" dirty="0"/>
              </a:br>
              <a:r>
                <a:rPr lang="en-GB" dirty="0"/>
                <a:t>to help us cope. It is important to talk to someone you trust about how you are feeling.</a:t>
              </a:r>
            </a:p>
          </p:txBody>
        </p:sp>
      </p:grpSp>
      <p:grpSp>
        <p:nvGrpSpPr>
          <p:cNvPr id="18" name="Group 17"/>
          <p:cNvGrpSpPr/>
          <p:nvPr/>
        </p:nvGrpSpPr>
        <p:grpSpPr>
          <a:xfrm>
            <a:off x="4467758" y="2257049"/>
            <a:ext cx="4101931" cy="4076525"/>
            <a:chOff x="3448050" y="1774339"/>
            <a:chExt cx="4625481" cy="4377209"/>
          </a:xfrm>
        </p:grpSpPr>
        <p:sp>
          <p:nvSpPr>
            <p:cNvPr id="7" name="Rectangle 6"/>
            <p:cNvSpPr/>
            <p:nvPr/>
          </p:nvSpPr>
          <p:spPr>
            <a:xfrm>
              <a:off x="3448050" y="1796016"/>
              <a:ext cx="4594137" cy="4355532"/>
            </a:xfrm>
            <a:custGeom>
              <a:avLst/>
              <a:gdLst>
                <a:gd name="connsiteX0" fmla="*/ 0 w 342628"/>
                <a:gd name="connsiteY0" fmla="*/ 0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0 h 4976314"/>
                <a:gd name="connsiteX0" fmla="*/ 0 w 342628"/>
                <a:gd name="connsiteY0" fmla="*/ 80962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80962 h 4976314"/>
                <a:gd name="connsiteX0" fmla="*/ 0 w 342628"/>
                <a:gd name="connsiteY0" fmla="*/ 30863 h 4926215"/>
                <a:gd name="connsiteX1" fmla="*/ 329928 w 342628"/>
                <a:gd name="connsiteY1" fmla="*/ 0 h 4926215"/>
                <a:gd name="connsiteX2" fmla="*/ 342628 w 342628"/>
                <a:gd name="connsiteY2" fmla="*/ 4926215 h 4926215"/>
                <a:gd name="connsiteX3" fmla="*/ 0 w 342628"/>
                <a:gd name="connsiteY3" fmla="*/ 4926215 h 4926215"/>
                <a:gd name="connsiteX4" fmla="*/ 0 w 342628"/>
                <a:gd name="connsiteY4" fmla="*/ 30863 h 4926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628" h="4926215">
                  <a:moveTo>
                    <a:pt x="0" y="30863"/>
                  </a:moveTo>
                  <a:lnTo>
                    <a:pt x="329928" y="0"/>
                  </a:lnTo>
                  <a:cubicBezTo>
                    <a:pt x="334161" y="1642072"/>
                    <a:pt x="338395" y="3284143"/>
                    <a:pt x="342628" y="4926215"/>
                  </a:cubicBezTo>
                  <a:lnTo>
                    <a:pt x="0" y="4926215"/>
                  </a:lnTo>
                  <a:lnTo>
                    <a:pt x="0" y="30863"/>
                  </a:lnTo>
                  <a:close/>
                </a:path>
              </a:pathLst>
            </a:custGeom>
            <a:solidFill>
              <a:schemeClr val="bg2">
                <a:lumMod val="10000"/>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p:cNvPicPr>
              <a:picLocks noChangeAspect="1"/>
            </p:cNvPicPr>
            <p:nvPr/>
          </p:nvPicPr>
          <p:blipFill rotWithShape="1">
            <a:blip r:embed="rId6" cstate="print">
              <a:extLst>
                <a:ext uri="{28A0092B-C50C-407E-A947-70E740481C1C}">
                  <a14:useLocalDpi xmlns:a14="http://schemas.microsoft.com/office/drawing/2010/main" val="0"/>
                </a:ext>
              </a:extLst>
            </a:blip>
            <a:srcRect r="25132"/>
            <a:stretch/>
          </p:blipFill>
          <p:spPr>
            <a:xfrm>
              <a:off x="3502025" y="1774339"/>
              <a:ext cx="4571506" cy="4318485"/>
            </a:xfrm>
            <a:prstGeom prst="rect">
              <a:avLst/>
            </a:prstGeom>
            <a:ln>
              <a:solidFill>
                <a:schemeClr val="tx1">
                  <a:lumMod val="90000"/>
                  <a:lumOff val="10000"/>
                </a:schemeClr>
              </a:solidFill>
            </a:ln>
          </p:spPr>
        </p:pic>
      </p:grpSp>
      <p:grpSp>
        <p:nvGrpSpPr>
          <p:cNvPr id="15" name="Group 14"/>
          <p:cNvGrpSpPr/>
          <p:nvPr/>
        </p:nvGrpSpPr>
        <p:grpSpPr>
          <a:xfrm>
            <a:off x="3243451" y="3328212"/>
            <a:ext cx="2866180" cy="1257244"/>
            <a:chOff x="1000679" y="1981200"/>
            <a:chExt cx="3351694" cy="1470214"/>
          </a:xfrm>
        </p:grpSpPr>
        <p:sp>
          <p:nvSpPr>
            <p:cNvPr id="16" name="Freeform 15"/>
            <p:cNvSpPr/>
            <p:nvPr/>
          </p:nvSpPr>
          <p:spPr>
            <a:xfrm>
              <a:off x="1222193" y="1981200"/>
              <a:ext cx="2823250" cy="1470214"/>
            </a:xfrm>
            <a:custGeom>
              <a:avLst/>
              <a:gdLst>
                <a:gd name="connsiteX0" fmla="*/ 9437 w 2825375"/>
                <a:gd name="connsiteY0" fmla="*/ 0 h 1472010"/>
                <a:gd name="connsiteX1" fmla="*/ 53887 w 2825375"/>
                <a:gd name="connsiteY1" fmla="*/ 88900 h 1472010"/>
                <a:gd name="connsiteX2" fmla="*/ 422187 w 2825375"/>
                <a:gd name="connsiteY2" fmla="*/ 285750 h 1472010"/>
                <a:gd name="connsiteX3" fmla="*/ 1571537 w 2825375"/>
                <a:gd name="connsiteY3" fmla="*/ 927100 h 1472010"/>
                <a:gd name="connsiteX4" fmla="*/ 2473237 w 2825375"/>
                <a:gd name="connsiteY4" fmla="*/ 1416050 h 1472010"/>
                <a:gd name="connsiteX5" fmla="*/ 2708187 w 2825375"/>
                <a:gd name="connsiteY5" fmla="*/ 1460500 h 1472010"/>
                <a:gd name="connsiteX6" fmla="*/ 2778037 w 2825375"/>
                <a:gd name="connsiteY6" fmla="*/ 1409700 h 1472010"/>
                <a:gd name="connsiteX7" fmla="*/ 1990637 w 2825375"/>
                <a:gd name="connsiteY7" fmla="*/ 990600 h 1472010"/>
                <a:gd name="connsiteX8" fmla="*/ 123737 w 2825375"/>
                <a:gd name="connsiteY8" fmla="*/ 0 h 1472010"/>
                <a:gd name="connsiteX0" fmla="*/ 2224 w 2818162"/>
                <a:gd name="connsiteY0" fmla="*/ 0 h 1472010"/>
                <a:gd name="connsiteX1" fmla="*/ 97474 w 2818162"/>
                <a:gd name="connsiteY1" fmla="*/ 139700 h 1472010"/>
                <a:gd name="connsiteX2" fmla="*/ 414974 w 2818162"/>
                <a:gd name="connsiteY2" fmla="*/ 285750 h 1472010"/>
                <a:gd name="connsiteX3" fmla="*/ 1564324 w 2818162"/>
                <a:gd name="connsiteY3" fmla="*/ 927100 h 1472010"/>
                <a:gd name="connsiteX4" fmla="*/ 2466024 w 2818162"/>
                <a:gd name="connsiteY4" fmla="*/ 1416050 h 1472010"/>
                <a:gd name="connsiteX5" fmla="*/ 2700974 w 2818162"/>
                <a:gd name="connsiteY5" fmla="*/ 1460500 h 1472010"/>
                <a:gd name="connsiteX6" fmla="*/ 2770824 w 2818162"/>
                <a:gd name="connsiteY6" fmla="*/ 1409700 h 1472010"/>
                <a:gd name="connsiteX7" fmla="*/ 1983424 w 2818162"/>
                <a:gd name="connsiteY7" fmla="*/ 990600 h 1472010"/>
                <a:gd name="connsiteX8" fmla="*/ 116524 w 2818162"/>
                <a:gd name="connsiteY8" fmla="*/ 0 h 1472010"/>
                <a:gd name="connsiteX0" fmla="*/ 3358 w 2819296"/>
                <a:gd name="connsiteY0" fmla="*/ 0 h 1472010"/>
                <a:gd name="connsiteX1" fmla="*/ 98608 w 2819296"/>
                <a:gd name="connsiteY1" fmla="*/ 139700 h 1472010"/>
                <a:gd name="connsiteX2" fmla="*/ 536758 w 2819296"/>
                <a:gd name="connsiteY2" fmla="*/ 374650 h 1472010"/>
                <a:gd name="connsiteX3" fmla="*/ 1565458 w 2819296"/>
                <a:gd name="connsiteY3" fmla="*/ 927100 h 1472010"/>
                <a:gd name="connsiteX4" fmla="*/ 2467158 w 2819296"/>
                <a:gd name="connsiteY4" fmla="*/ 1416050 h 1472010"/>
                <a:gd name="connsiteX5" fmla="*/ 2702108 w 2819296"/>
                <a:gd name="connsiteY5" fmla="*/ 1460500 h 1472010"/>
                <a:gd name="connsiteX6" fmla="*/ 2771958 w 2819296"/>
                <a:gd name="connsiteY6" fmla="*/ 1409700 h 1472010"/>
                <a:gd name="connsiteX7" fmla="*/ 1984558 w 2819296"/>
                <a:gd name="connsiteY7" fmla="*/ 990600 h 1472010"/>
                <a:gd name="connsiteX8" fmla="*/ 117658 w 2819296"/>
                <a:gd name="connsiteY8" fmla="*/ 0 h 1472010"/>
                <a:gd name="connsiteX0" fmla="*/ 3358 w 2823250"/>
                <a:gd name="connsiteY0" fmla="*/ 0 h 1470214"/>
                <a:gd name="connsiteX1" fmla="*/ 98608 w 2823250"/>
                <a:gd name="connsiteY1" fmla="*/ 139700 h 1470214"/>
                <a:gd name="connsiteX2" fmla="*/ 536758 w 2823250"/>
                <a:gd name="connsiteY2" fmla="*/ 374650 h 1470214"/>
                <a:gd name="connsiteX3" fmla="*/ 1565458 w 2823250"/>
                <a:gd name="connsiteY3" fmla="*/ 927100 h 1470214"/>
                <a:gd name="connsiteX4" fmla="*/ 2340158 w 2823250"/>
                <a:gd name="connsiteY4" fmla="*/ 1339850 h 1470214"/>
                <a:gd name="connsiteX5" fmla="*/ 2702108 w 2823250"/>
                <a:gd name="connsiteY5" fmla="*/ 1460500 h 1470214"/>
                <a:gd name="connsiteX6" fmla="*/ 2771958 w 2823250"/>
                <a:gd name="connsiteY6" fmla="*/ 1409700 h 1470214"/>
                <a:gd name="connsiteX7" fmla="*/ 1984558 w 2823250"/>
                <a:gd name="connsiteY7" fmla="*/ 990600 h 1470214"/>
                <a:gd name="connsiteX8" fmla="*/ 117658 w 2823250"/>
                <a:gd name="connsiteY8" fmla="*/ 0 h 1470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23250" h="1470214">
                  <a:moveTo>
                    <a:pt x="3358" y="0"/>
                  </a:moveTo>
                  <a:cubicBezTo>
                    <a:pt x="-8813" y="20637"/>
                    <a:pt x="9708" y="77258"/>
                    <a:pt x="98608" y="139700"/>
                  </a:cubicBezTo>
                  <a:cubicBezTo>
                    <a:pt x="187508" y="202142"/>
                    <a:pt x="292283" y="243417"/>
                    <a:pt x="536758" y="374650"/>
                  </a:cubicBezTo>
                  <a:lnTo>
                    <a:pt x="1565458" y="927100"/>
                  </a:lnTo>
                  <a:cubicBezTo>
                    <a:pt x="1866025" y="1087967"/>
                    <a:pt x="2150717" y="1250950"/>
                    <a:pt x="2340158" y="1339850"/>
                  </a:cubicBezTo>
                  <a:cubicBezTo>
                    <a:pt x="2529599" y="1428750"/>
                    <a:pt x="2630141" y="1448858"/>
                    <a:pt x="2702108" y="1460500"/>
                  </a:cubicBezTo>
                  <a:cubicBezTo>
                    <a:pt x="2774075" y="1472142"/>
                    <a:pt x="2891550" y="1488017"/>
                    <a:pt x="2771958" y="1409700"/>
                  </a:cubicBezTo>
                  <a:cubicBezTo>
                    <a:pt x="2652366" y="1331383"/>
                    <a:pt x="1984558" y="990600"/>
                    <a:pt x="1984558" y="990600"/>
                  </a:cubicBezTo>
                  <a:lnTo>
                    <a:pt x="117658" y="0"/>
                  </a:lnTo>
                </a:path>
              </a:pathLst>
            </a:custGeom>
            <a:solidFill>
              <a:schemeClr val="tx1">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p:cNvPicPr>
              <a:picLocks noChangeAspect="1"/>
            </p:cNvPicPr>
            <p:nvPr/>
          </p:nvPicPr>
          <p:blipFill rotWithShape="1">
            <a:blip r:embed="rId7" cstate="print">
              <a:extLst>
                <a:ext uri="{28A0092B-C50C-407E-A947-70E740481C1C}">
                  <a14:useLocalDpi xmlns:a14="http://schemas.microsoft.com/office/drawing/2010/main" val="0"/>
                </a:ext>
              </a:extLst>
            </a:blip>
            <a:srcRect l="83079"/>
            <a:stretch/>
          </p:blipFill>
          <p:spPr>
            <a:xfrm rot="17896547">
              <a:off x="2552701" y="1013932"/>
              <a:ext cx="247650" cy="3351694"/>
            </a:xfrm>
            <a:prstGeom prst="rect">
              <a:avLst/>
            </a:prstGeom>
          </p:spPr>
        </p:pic>
      </p:grpSp>
      <p:grpSp>
        <p:nvGrpSpPr>
          <p:cNvPr id="14" name="Group 13"/>
          <p:cNvGrpSpPr/>
          <p:nvPr/>
        </p:nvGrpSpPr>
        <p:grpSpPr>
          <a:xfrm>
            <a:off x="4525694" y="4957484"/>
            <a:ext cx="3781242" cy="1211969"/>
            <a:chOff x="5234102" y="4843818"/>
            <a:chExt cx="3126362" cy="1002066"/>
          </a:xfrm>
        </p:grpSpPr>
        <p:sp>
          <p:nvSpPr>
            <p:cNvPr id="13" name="Freeform 12"/>
            <p:cNvSpPr/>
            <p:nvPr/>
          </p:nvSpPr>
          <p:spPr>
            <a:xfrm>
              <a:off x="5234102" y="4938613"/>
              <a:ext cx="3114494" cy="907271"/>
            </a:xfrm>
            <a:custGeom>
              <a:avLst/>
              <a:gdLst>
                <a:gd name="connsiteX0" fmla="*/ 71486 w 3133707"/>
                <a:gd name="connsiteY0" fmla="*/ 352525 h 913067"/>
                <a:gd name="connsiteX1" fmla="*/ 49 w 3133707"/>
                <a:gd name="connsiteY1" fmla="*/ 428725 h 913067"/>
                <a:gd name="connsiteX2" fmla="*/ 81011 w 3133707"/>
                <a:gd name="connsiteY2" fmla="*/ 685900 h 913067"/>
                <a:gd name="connsiteX3" fmla="*/ 157211 w 3133707"/>
                <a:gd name="connsiteY3" fmla="*/ 885925 h 913067"/>
                <a:gd name="connsiteX4" fmla="*/ 414386 w 3133707"/>
                <a:gd name="connsiteY4" fmla="*/ 843062 h 913067"/>
                <a:gd name="connsiteX5" fmla="*/ 2514649 w 3133707"/>
                <a:gd name="connsiteY5" fmla="*/ 266800 h 913067"/>
                <a:gd name="connsiteX6" fmla="*/ 3071861 w 3133707"/>
                <a:gd name="connsiteY6" fmla="*/ 95350 h 913067"/>
                <a:gd name="connsiteX7" fmla="*/ 3076624 w 3133707"/>
                <a:gd name="connsiteY7" fmla="*/ 100 h 913067"/>
                <a:gd name="connsiteX8" fmla="*/ 2686099 w 3133707"/>
                <a:gd name="connsiteY8" fmla="*/ 81062 h 913067"/>
                <a:gd name="connsiteX9" fmla="*/ 1424036 w 3133707"/>
                <a:gd name="connsiteY9" fmla="*/ 257275 h 913067"/>
                <a:gd name="connsiteX10" fmla="*/ 290561 w 3133707"/>
                <a:gd name="connsiteY10" fmla="*/ 428725 h 913067"/>
                <a:gd name="connsiteX0" fmla="*/ 71486 w 3133707"/>
                <a:gd name="connsiteY0" fmla="*/ 352525 h 920652"/>
                <a:gd name="connsiteX1" fmla="*/ 49 w 3133707"/>
                <a:gd name="connsiteY1" fmla="*/ 428725 h 920652"/>
                <a:gd name="connsiteX2" fmla="*/ 81011 w 3133707"/>
                <a:gd name="connsiteY2" fmla="*/ 685900 h 920652"/>
                <a:gd name="connsiteX3" fmla="*/ 157211 w 3133707"/>
                <a:gd name="connsiteY3" fmla="*/ 885925 h 920652"/>
                <a:gd name="connsiteX4" fmla="*/ 414386 w 3133707"/>
                <a:gd name="connsiteY4" fmla="*/ 843062 h 920652"/>
                <a:gd name="connsiteX5" fmla="*/ 2514649 w 3133707"/>
                <a:gd name="connsiteY5" fmla="*/ 266800 h 920652"/>
                <a:gd name="connsiteX6" fmla="*/ 3071861 w 3133707"/>
                <a:gd name="connsiteY6" fmla="*/ 95350 h 920652"/>
                <a:gd name="connsiteX7" fmla="*/ 3076624 w 3133707"/>
                <a:gd name="connsiteY7" fmla="*/ 100 h 920652"/>
                <a:gd name="connsiteX8" fmla="*/ 2686099 w 3133707"/>
                <a:gd name="connsiteY8" fmla="*/ 81062 h 920652"/>
                <a:gd name="connsiteX9" fmla="*/ 1424036 w 3133707"/>
                <a:gd name="connsiteY9" fmla="*/ 257275 h 920652"/>
                <a:gd name="connsiteX10" fmla="*/ 290561 w 3133707"/>
                <a:gd name="connsiteY10" fmla="*/ 428725 h 920652"/>
                <a:gd name="connsiteX0" fmla="*/ 71486 w 3133707"/>
                <a:gd name="connsiteY0" fmla="*/ 352525 h 907271"/>
                <a:gd name="connsiteX1" fmla="*/ 49 w 3133707"/>
                <a:gd name="connsiteY1" fmla="*/ 428725 h 907271"/>
                <a:gd name="connsiteX2" fmla="*/ 81011 w 3133707"/>
                <a:gd name="connsiteY2" fmla="*/ 685900 h 907271"/>
                <a:gd name="connsiteX3" fmla="*/ 157211 w 3133707"/>
                <a:gd name="connsiteY3" fmla="*/ 885925 h 907271"/>
                <a:gd name="connsiteX4" fmla="*/ 414386 w 3133707"/>
                <a:gd name="connsiteY4" fmla="*/ 843062 h 907271"/>
                <a:gd name="connsiteX5" fmla="*/ 2514649 w 3133707"/>
                <a:gd name="connsiteY5" fmla="*/ 266800 h 907271"/>
                <a:gd name="connsiteX6" fmla="*/ 3071861 w 3133707"/>
                <a:gd name="connsiteY6" fmla="*/ 95350 h 907271"/>
                <a:gd name="connsiteX7" fmla="*/ 3076624 w 3133707"/>
                <a:gd name="connsiteY7" fmla="*/ 100 h 907271"/>
                <a:gd name="connsiteX8" fmla="*/ 2686099 w 3133707"/>
                <a:gd name="connsiteY8" fmla="*/ 81062 h 907271"/>
                <a:gd name="connsiteX9" fmla="*/ 1424036 w 3133707"/>
                <a:gd name="connsiteY9" fmla="*/ 257275 h 907271"/>
                <a:gd name="connsiteX10" fmla="*/ 290561 w 3133707"/>
                <a:gd name="connsiteY10" fmla="*/ 428725 h 907271"/>
                <a:gd name="connsiteX0" fmla="*/ 47756 w 3109977"/>
                <a:gd name="connsiteY0" fmla="*/ 352525 h 907271"/>
                <a:gd name="connsiteX1" fmla="*/ 131 w 3109977"/>
                <a:gd name="connsiteY1" fmla="*/ 452538 h 907271"/>
                <a:gd name="connsiteX2" fmla="*/ 57281 w 3109977"/>
                <a:gd name="connsiteY2" fmla="*/ 685900 h 907271"/>
                <a:gd name="connsiteX3" fmla="*/ 133481 w 3109977"/>
                <a:gd name="connsiteY3" fmla="*/ 885925 h 907271"/>
                <a:gd name="connsiteX4" fmla="*/ 390656 w 3109977"/>
                <a:gd name="connsiteY4" fmla="*/ 843062 h 907271"/>
                <a:gd name="connsiteX5" fmla="*/ 2490919 w 3109977"/>
                <a:gd name="connsiteY5" fmla="*/ 266800 h 907271"/>
                <a:gd name="connsiteX6" fmla="*/ 3048131 w 3109977"/>
                <a:gd name="connsiteY6" fmla="*/ 95350 h 907271"/>
                <a:gd name="connsiteX7" fmla="*/ 3052894 w 3109977"/>
                <a:gd name="connsiteY7" fmla="*/ 100 h 907271"/>
                <a:gd name="connsiteX8" fmla="*/ 2662369 w 3109977"/>
                <a:gd name="connsiteY8" fmla="*/ 81062 h 907271"/>
                <a:gd name="connsiteX9" fmla="*/ 1400306 w 3109977"/>
                <a:gd name="connsiteY9" fmla="*/ 257275 h 907271"/>
                <a:gd name="connsiteX10" fmla="*/ 266831 w 3109977"/>
                <a:gd name="connsiteY10" fmla="*/ 428725 h 907271"/>
                <a:gd name="connsiteX0" fmla="*/ 52273 w 3114494"/>
                <a:gd name="connsiteY0" fmla="*/ 352525 h 907271"/>
                <a:gd name="connsiteX1" fmla="*/ 4648 w 3114494"/>
                <a:gd name="connsiteY1" fmla="*/ 452538 h 907271"/>
                <a:gd name="connsiteX2" fmla="*/ 61798 w 3114494"/>
                <a:gd name="connsiteY2" fmla="*/ 685900 h 907271"/>
                <a:gd name="connsiteX3" fmla="*/ 137998 w 3114494"/>
                <a:gd name="connsiteY3" fmla="*/ 885925 h 907271"/>
                <a:gd name="connsiteX4" fmla="*/ 395173 w 3114494"/>
                <a:gd name="connsiteY4" fmla="*/ 843062 h 907271"/>
                <a:gd name="connsiteX5" fmla="*/ 2495436 w 3114494"/>
                <a:gd name="connsiteY5" fmla="*/ 266800 h 907271"/>
                <a:gd name="connsiteX6" fmla="*/ 3052648 w 3114494"/>
                <a:gd name="connsiteY6" fmla="*/ 95350 h 907271"/>
                <a:gd name="connsiteX7" fmla="*/ 3057411 w 3114494"/>
                <a:gd name="connsiteY7" fmla="*/ 100 h 907271"/>
                <a:gd name="connsiteX8" fmla="*/ 2666886 w 3114494"/>
                <a:gd name="connsiteY8" fmla="*/ 81062 h 907271"/>
                <a:gd name="connsiteX9" fmla="*/ 1404823 w 3114494"/>
                <a:gd name="connsiteY9" fmla="*/ 257275 h 907271"/>
                <a:gd name="connsiteX10" fmla="*/ 271348 w 3114494"/>
                <a:gd name="connsiteY10" fmla="*/ 428725 h 907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14494" h="907271">
                  <a:moveTo>
                    <a:pt x="52273" y="352525"/>
                  </a:moveTo>
                  <a:cubicBezTo>
                    <a:pt x="15761" y="362844"/>
                    <a:pt x="-11227" y="385070"/>
                    <a:pt x="4648" y="452538"/>
                  </a:cubicBezTo>
                  <a:cubicBezTo>
                    <a:pt x="20523" y="520006"/>
                    <a:pt x="39573" y="613669"/>
                    <a:pt x="61798" y="685900"/>
                  </a:cubicBezTo>
                  <a:cubicBezTo>
                    <a:pt x="84023" y="758131"/>
                    <a:pt x="106248" y="840681"/>
                    <a:pt x="137998" y="885925"/>
                  </a:cubicBezTo>
                  <a:cubicBezTo>
                    <a:pt x="169748" y="931169"/>
                    <a:pt x="183242" y="898624"/>
                    <a:pt x="395173" y="843062"/>
                  </a:cubicBezTo>
                  <a:cubicBezTo>
                    <a:pt x="607104" y="787500"/>
                    <a:pt x="2052523" y="391419"/>
                    <a:pt x="2495436" y="266800"/>
                  </a:cubicBezTo>
                  <a:cubicBezTo>
                    <a:pt x="2938349" y="142181"/>
                    <a:pt x="2958986" y="139800"/>
                    <a:pt x="3052648" y="95350"/>
                  </a:cubicBezTo>
                  <a:cubicBezTo>
                    <a:pt x="3146310" y="50900"/>
                    <a:pt x="3121705" y="2481"/>
                    <a:pt x="3057411" y="100"/>
                  </a:cubicBezTo>
                  <a:cubicBezTo>
                    <a:pt x="2993117" y="-2281"/>
                    <a:pt x="2942317" y="38200"/>
                    <a:pt x="2666886" y="81062"/>
                  </a:cubicBezTo>
                  <a:cubicBezTo>
                    <a:pt x="2391455" y="123924"/>
                    <a:pt x="1404823" y="257275"/>
                    <a:pt x="1404823" y="257275"/>
                  </a:cubicBezTo>
                  <a:lnTo>
                    <a:pt x="271348" y="428725"/>
                  </a:lnTo>
                </a:path>
              </a:pathLst>
            </a:custGeom>
            <a:solidFill>
              <a:schemeClr val="tx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684621">
              <a:off x="5248132" y="4843818"/>
              <a:ext cx="3112332" cy="572420"/>
            </a:xfrm>
            <a:prstGeom prst="rect">
              <a:avLst/>
            </a:prstGeom>
          </p:spPr>
        </p:pic>
      </p:grpSp>
      <p:sp>
        <p:nvSpPr>
          <p:cNvPr id="8" name="Rectangle 7"/>
          <p:cNvSpPr/>
          <p:nvPr/>
        </p:nvSpPr>
        <p:spPr>
          <a:xfrm>
            <a:off x="8604250" y="1682750"/>
            <a:ext cx="73023" cy="4468798"/>
          </a:xfrm>
          <a:prstGeom prst="rect">
            <a:avLst/>
          </a:prstGeom>
          <a:solidFill>
            <a:srgbClr val="F4EB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10172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10" presetClass="exit" presetSubtype="0" fill="hold" nodeType="withEffect">
                                  <p:stCondLst>
                                    <p:cond delay="0"/>
                                  </p:stCondLst>
                                  <p:childTnLst>
                                    <p:animEffect transition="out" filter="fade">
                                      <p:cBhvr>
                                        <p:cTn id="16" dur="500"/>
                                        <p:tgtEl>
                                          <p:spTgt spid="30"/>
                                        </p:tgtEl>
                                      </p:cBhvr>
                                    </p:animEffect>
                                    <p:set>
                                      <p:cBhvr>
                                        <p:cTn id="17" dur="1" fill="hold">
                                          <p:stCondLst>
                                            <p:cond delay="499"/>
                                          </p:stCondLst>
                                        </p:cTn>
                                        <p:tgtEl>
                                          <p:spTgt spid="30"/>
                                        </p:tgtEl>
                                        <p:attrNameLst>
                                          <p:attrName>style.visibility</p:attrName>
                                        </p:attrNameLst>
                                      </p:cBhvr>
                                      <p:to>
                                        <p:strVal val="hidden"/>
                                      </p:to>
                                    </p:set>
                                  </p:childTnLst>
                                </p:cTn>
                              </p:par>
                            </p:childTnLst>
                          </p:cTn>
                        </p:par>
                        <p:par>
                          <p:cTn id="18" fill="hold">
                            <p:stCondLst>
                              <p:cond delay="1000"/>
                            </p:stCondLst>
                            <p:childTnLst>
                              <p:par>
                                <p:cTn id="19" presetID="22" presetClass="entr" presetSubtype="2" fill="hold"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right)">
                                      <p:cBhvr>
                                        <p:cTn id="21" dur="500"/>
                                        <p:tgtEl>
                                          <p:spTgt spid="36"/>
                                        </p:tgtEl>
                                      </p:cBhvr>
                                    </p:animEffect>
                                  </p:childTnLst>
                                </p:cTn>
                              </p:par>
                            </p:childTnLst>
                          </p:cTn>
                        </p:par>
                        <p:par>
                          <p:cTn id="22" fill="hold">
                            <p:stCondLst>
                              <p:cond delay="1500"/>
                            </p:stCondLst>
                            <p:childTnLst>
                              <p:par>
                                <p:cTn id="23" presetID="10" presetClass="exit" presetSubtype="0" fill="hold" nodeType="afterEffect">
                                  <p:stCondLst>
                                    <p:cond delay="0"/>
                                  </p:stCondLst>
                                  <p:childTnLst>
                                    <p:animEffect transition="out" filter="fade">
                                      <p:cBhvr>
                                        <p:cTn id="24" dur="500"/>
                                        <p:tgtEl>
                                          <p:spTgt spid="29"/>
                                        </p:tgtEl>
                                      </p:cBhvr>
                                    </p:animEffect>
                                    <p:set>
                                      <p:cBhvr>
                                        <p:cTn id="25"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39750" y="1348739"/>
            <a:ext cx="8064500" cy="4959985"/>
          </a:xfrm>
          <a:prstGeom prst="roundRect">
            <a:avLst>
              <a:gd name="adj" fmla="val 3644"/>
            </a:avLst>
          </a:prstGeom>
          <a:solidFill>
            <a:srgbClr val="C598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8220075" cy="994306"/>
          </a:xfrm>
        </p:spPr>
        <p:txBody>
          <a:bodyPr/>
          <a:lstStyle/>
          <a:p>
            <a:r>
              <a:rPr lang="en-GB" dirty="0">
                <a:latin typeface="+mn-lt"/>
              </a:rPr>
              <a:t>An Image of Change </a:t>
            </a:r>
          </a:p>
        </p:txBody>
      </p:sp>
      <p:pic>
        <p:nvPicPr>
          <p:cNvPr id="4" name="Individual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1" name="Rectangle 6"/>
          <p:cNvSpPr/>
          <p:nvPr/>
        </p:nvSpPr>
        <p:spPr>
          <a:xfrm>
            <a:off x="1447637" y="1473201"/>
            <a:ext cx="6572692" cy="4684318"/>
          </a:xfrm>
          <a:custGeom>
            <a:avLst/>
            <a:gdLst>
              <a:gd name="connsiteX0" fmla="*/ 0 w 342628"/>
              <a:gd name="connsiteY0" fmla="*/ 0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0 h 4976314"/>
              <a:gd name="connsiteX0" fmla="*/ 0 w 342628"/>
              <a:gd name="connsiteY0" fmla="*/ 80962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80962 h 4976314"/>
              <a:gd name="connsiteX0" fmla="*/ 0 w 342628"/>
              <a:gd name="connsiteY0" fmla="*/ 30863 h 4926215"/>
              <a:gd name="connsiteX1" fmla="*/ 329928 w 342628"/>
              <a:gd name="connsiteY1" fmla="*/ 0 h 4926215"/>
              <a:gd name="connsiteX2" fmla="*/ 342628 w 342628"/>
              <a:gd name="connsiteY2" fmla="*/ 4926215 h 4926215"/>
              <a:gd name="connsiteX3" fmla="*/ 0 w 342628"/>
              <a:gd name="connsiteY3" fmla="*/ 4926215 h 4926215"/>
              <a:gd name="connsiteX4" fmla="*/ 0 w 342628"/>
              <a:gd name="connsiteY4" fmla="*/ 30863 h 4926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628" h="4926215">
                <a:moveTo>
                  <a:pt x="0" y="30863"/>
                </a:moveTo>
                <a:lnTo>
                  <a:pt x="329928" y="0"/>
                </a:lnTo>
                <a:cubicBezTo>
                  <a:pt x="334161" y="1642072"/>
                  <a:pt x="338395" y="3284143"/>
                  <a:pt x="342628" y="4926215"/>
                </a:cubicBezTo>
                <a:lnTo>
                  <a:pt x="0" y="4926215"/>
                </a:lnTo>
                <a:lnTo>
                  <a:pt x="0" y="30863"/>
                </a:lnTo>
                <a:close/>
              </a:path>
            </a:pathLst>
          </a:custGeom>
          <a:solidFill>
            <a:schemeClr val="bg2">
              <a:lumMod val="10000"/>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17857" y="1489979"/>
            <a:ext cx="6502471" cy="4598812"/>
          </a:xfrm>
          <a:prstGeom prst="rect">
            <a:avLst/>
          </a:prstGeom>
          <a:ln>
            <a:solidFill>
              <a:schemeClr val="tx1">
                <a:lumMod val="90000"/>
                <a:lumOff val="10000"/>
              </a:schemeClr>
            </a:solidFill>
          </a:ln>
        </p:spPr>
      </p:pic>
      <p:grpSp>
        <p:nvGrpSpPr>
          <p:cNvPr id="7" name="Group 6"/>
          <p:cNvGrpSpPr/>
          <p:nvPr/>
        </p:nvGrpSpPr>
        <p:grpSpPr>
          <a:xfrm>
            <a:off x="539750" y="3967993"/>
            <a:ext cx="1653360" cy="2340733"/>
            <a:chOff x="48654" y="3913714"/>
            <a:chExt cx="1653360" cy="2340733"/>
          </a:xfrm>
        </p:grpSpPr>
        <p:sp>
          <p:nvSpPr>
            <p:cNvPr id="8" name="Rectangle 6"/>
            <p:cNvSpPr/>
            <p:nvPr/>
          </p:nvSpPr>
          <p:spPr>
            <a:xfrm>
              <a:off x="1190674" y="4147633"/>
              <a:ext cx="342628" cy="2106814"/>
            </a:xfrm>
            <a:custGeom>
              <a:avLst/>
              <a:gdLst>
                <a:gd name="connsiteX0" fmla="*/ 0 w 342628"/>
                <a:gd name="connsiteY0" fmla="*/ 0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0 h 4976314"/>
                <a:gd name="connsiteX0" fmla="*/ 0 w 342628"/>
                <a:gd name="connsiteY0" fmla="*/ 80962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80962 h 4976314"/>
                <a:gd name="connsiteX0" fmla="*/ 0 w 342628"/>
                <a:gd name="connsiteY0" fmla="*/ 30863 h 4926215"/>
                <a:gd name="connsiteX1" fmla="*/ 329928 w 342628"/>
                <a:gd name="connsiteY1" fmla="*/ 0 h 4926215"/>
                <a:gd name="connsiteX2" fmla="*/ 342628 w 342628"/>
                <a:gd name="connsiteY2" fmla="*/ 4926215 h 4926215"/>
                <a:gd name="connsiteX3" fmla="*/ 0 w 342628"/>
                <a:gd name="connsiteY3" fmla="*/ 4926215 h 4926215"/>
                <a:gd name="connsiteX4" fmla="*/ 0 w 342628"/>
                <a:gd name="connsiteY4" fmla="*/ 30863 h 4926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628" h="4926215">
                  <a:moveTo>
                    <a:pt x="0" y="30863"/>
                  </a:moveTo>
                  <a:lnTo>
                    <a:pt x="329928" y="0"/>
                  </a:lnTo>
                  <a:cubicBezTo>
                    <a:pt x="334161" y="1642072"/>
                    <a:pt x="338395" y="3284143"/>
                    <a:pt x="342628" y="4926215"/>
                  </a:cubicBezTo>
                  <a:lnTo>
                    <a:pt x="0" y="4926215"/>
                  </a:lnTo>
                  <a:lnTo>
                    <a:pt x="0" y="30863"/>
                  </a:lnTo>
                  <a:close/>
                </a:path>
              </a:pathLst>
            </a:custGeom>
            <a:solidFill>
              <a:schemeClr val="bg2">
                <a:lumMod val="10000"/>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45500" t="-5535" r="-8533" b="50158"/>
            <a:stretch/>
          </p:blipFill>
          <p:spPr>
            <a:xfrm>
              <a:off x="48654" y="3913714"/>
              <a:ext cx="1653360" cy="2340733"/>
            </a:xfrm>
            <a:prstGeom prst="roundRect">
              <a:avLst>
                <a:gd name="adj" fmla="val 10578"/>
              </a:avLst>
            </a:prstGeom>
          </p:spPr>
        </p:pic>
      </p:grpSp>
      <p:grpSp>
        <p:nvGrpSpPr>
          <p:cNvPr id="15" name="Group 14"/>
          <p:cNvGrpSpPr/>
          <p:nvPr/>
        </p:nvGrpSpPr>
        <p:grpSpPr>
          <a:xfrm>
            <a:off x="2573579" y="2436958"/>
            <a:ext cx="4391026" cy="2121790"/>
            <a:chOff x="2571750" y="2483141"/>
            <a:chExt cx="4391026" cy="1984084"/>
          </a:xfrm>
        </p:grpSpPr>
        <p:sp>
          <p:nvSpPr>
            <p:cNvPr id="16" name="Rounded Rectangle 15"/>
            <p:cNvSpPr/>
            <p:nvPr/>
          </p:nvSpPr>
          <p:spPr>
            <a:xfrm>
              <a:off x="2571750" y="2483141"/>
              <a:ext cx="4391026" cy="1984084"/>
            </a:xfrm>
            <a:prstGeom prst="roundRect">
              <a:avLst>
                <a:gd name="adj" fmla="val 5025"/>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2914307" y="2736519"/>
              <a:ext cx="3669829" cy="1477328"/>
            </a:xfrm>
            <a:prstGeom prst="rect">
              <a:avLst/>
            </a:prstGeom>
          </p:spPr>
          <p:txBody>
            <a:bodyPr wrap="square">
              <a:spAutoFit/>
            </a:bodyPr>
            <a:lstStyle/>
            <a:p>
              <a:pPr algn="ctr"/>
              <a:r>
                <a:rPr lang="en-GB" dirty="0"/>
                <a:t>Draw a picture of a change that has happened in your life. Around the edge of your picture, write words to describe how the change made you feel.</a:t>
              </a:r>
            </a:p>
          </p:txBody>
        </p:sp>
      </p:grpSp>
    </p:spTree>
    <p:extLst>
      <p:ext uri="{BB962C8B-B14F-4D97-AF65-F5344CB8AC3E}">
        <p14:creationId xmlns:p14="http://schemas.microsoft.com/office/powerpoint/2010/main" val="509411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39750" y="1348739"/>
            <a:ext cx="8064500" cy="4959985"/>
          </a:xfrm>
          <a:prstGeom prst="roundRect">
            <a:avLst>
              <a:gd name="adj" fmla="val 3644"/>
            </a:avLst>
          </a:prstGeom>
          <a:solidFill>
            <a:srgbClr val="C598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8220075" cy="994306"/>
          </a:xfrm>
        </p:spPr>
        <p:txBody>
          <a:bodyPr/>
          <a:lstStyle/>
          <a:p>
            <a:r>
              <a:rPr lang="en-GB" dirty="0">
                <a:latin typeface="+mn-lt"/>
              </a:rPr>
              <a:t>An Image of Change </a:t>
            </a:r>
          </a:p>
        </p:txBody>
      </p:sp>
      <p:pic>
        <p:nvPicPr>
          <p:cNvPr id="4" name="Individual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1" name="Rectangle 6"/>
          <p:cNvSpPr/>
          <p:nvPr/>
        </p:nvSpPr>
        <p:spPr>
          <a:xfrm>
            <a:off x="1447637" y="1473201"/>
            <a:ext cx="6572692" cy="4684318"/>
          </a:xfrm>
          <a:custGeom>
            <a:avLst/>
            <a:gdLst>
              <a:gd name="connsiteX0" fmla="*/ 0 w 342628"/>
              <a:gd name="connsiteY0" fmla="*/ 0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0 h 4976314"/>
              <a:gd name="connsiteX0" fmla="*/ 0 w 342628"/>
              <a:gd name="connsiteY0" fmla="*/ 80962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80962 h 4976314"/>
              <a:gd name="connsiteX0" fmla="*/ 0 w 342628"/>
              <a:gd name="connsiteY0" fmla="*/ 30863 h 4926215"/>
              <a:gd name="connsiteX1" fmla="*/ 329928 w 342628"/>
              <a:gd name="connsiteY1" fmla="*/ 0 h 4926215"/>
              <a:gd name="connsiteX2" fmla="*/ 342628 w 342628"/>
              <a:gd name="connsiteY2" fmla="*/ 4926215 h 4926215"/>
              <a:gd name="connsiteX3" fmla="*/ 0 w 342628"/>
              <a:gd name="connsiteY3" fmla="*/ 4926215 h 4926215"/>
              <a:gd name="connsiteX4" fmla="*/ 0 w 342628"/>
              <a:gd name="connsiteY4" fmla="*/ 30863 h 4926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628" h="4926215">
                <a:moveTo>
                  <a:pt x="0" y="30863"/>
                </a:moveTo>
                <a:lnTo>
                  <a:pt x="329928" y="0"/>
                </a:lnTo>
                <a:cubicBezTo>
                  <a:pt x="334161" y="1642072"/>
                  <a:pt x="338395" y="3284143"/>
                  <a:pt x="342628" y="4926215"/>
                </a:cubicBezTo>
                <a:lnTo>
                  <a:pt x="0" y="4926215"/>
                </a:lnTo>
                <a:lnTo>
                  <a:pt x="0" y="30863"/>
                </a:lnTo>
                <a:close/>
              </a:path>
            </a:pathLst>
          </a:custGeom>
          <a:solidFill>
            <a:schemeClr val="bg2">
              <a:lumMod val="10000"/>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17857" y="1489979"/>
            <a:ext cx="6502471" cy="4598812"/>
          </a:xfrm>
          <a:prstGeom prst="rect">
            <a:avLst/>
          </a:prstGeom>
          <a:ln>
            <a:solidFill>
              <a:schemeClr val="tx1">
                <a:lumMod val="90000"/>
                <a:lumOff val="10000"/>
              </a:schemeClr>
            </a:solidFill>
          </a:ln>
        </p:spPr>
      </p:pic>
      <p:grpSp>
        <p:nvGrpSpPr>
          <p:cNvPr id="7" name="Group 6"/>
          <p:cNvGrpSpPr/>
          <p:nvPr/>
        </p:nvGrpSpPr>
        <p:grpSpPr>
          <a:xfrm>
            <a:off x="539750" y="3967993"/>
            <a:ext cx="1653360" cy="2340733"/>
            <a:chOff x="48654" y="3913714"/>
            <a:chExt cx="1653360" cy="2340733"/>
          </a:xfrm>
        </p:grpSpPr>
        <p:sp>
          <p:nvSpPr>
            <p:cNvPr id="8" name="Rectangle 6"/>
            <p:cNvSpPr/>
            <p:nvPr/>
          </p:nvSpPr>
          <p:spPr>
            <a:xfrm>
              <a:off x="1190674" y="4147633"/>
              <a:ext cx="342628" cy="2106814"/>
            </a:xfrm>
            <a:custGeom>
              <a:avLst/>
              <a:gdLst>
                <a:gd name="connsiteX0" fmla="*/ 0 w 342628"/>
                <a:gd name="connsiteY0" fmla="*/ 0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0 h 4976314"/>
                <a:gd name="connsiteX0" fmla="*/ 0 w 342628"/>
                <a:gd name="connsiteY0" fmla="*/ 80962 h 4976314"/>
                <a:gd name="connsiteX1" fmla="*/ 342628 w 342628"/>
                <a:gd name="connsiteY1" fmla="*/ 0 h 4976314"/>
                <a:gd name="connsiteX2" fmla="*/ 342628 w 342628"/>
                <a:gd name="connsiteY2" fmla="*/ 4976314 h 4976314"/>
                <a:gd name="connsiteX3" fmla="*/ 0 w 342628"/>
                <a:gd name="connsiteY3" fmla="*/ 4976314 h 4976314"/>
                <a:gd name="connsiteX4" fmla="*/ 0 w 342628"/>
                <a:gd name="connsiteY4" fmla="*/ 80962 h 4976314"/>
                <a:gd name="connsiteX0" fmla="*/ 0 w 342628"/>
                <a:gd name="connsiteY0" fmla="*/ 30863 h 4926215"/>
                <a:gd name="connsiteX1" fmla="*/ 329928 w 342628"/>
                <a:gd name="connsiteY1" fmla="*/ 0 h 4926215"/>
                <a:gd name="connsiteX2" fmla="*/ 342628 w 342628"/>
                <a:gd name="connsiteY2" fmla="*/ 4926215 h 4926215"/>
                <a:gd name="connsiteX3" fmla="*/ 0 w 342628"/>
                <a:gd name="connsiteY3" fmla="*/ 4926215 h 4926215"/>
                <a:gd name="connsiteX4" fmla="*/ 0 w 342628"/>
                <a:gd name="connsiteY4" fmla="*/ 30863 h 49262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628" h="4926215">
                  <a:moveTo>
                    <a:pt x="0" y="30863"/>
                  </a:moveTo>
                  <a:lnTo>
                    <a:pt x="329928" y="0"/>
                  </a:lnTo>
                  <a:cubicBezTo>
                    <a:pt x="334161" y="1642072"/>
                    <a:pt x="338395" y="3284143"/>
                    <a:pt x="342628" y="4926215"/>
                  </a:cubicBezTo>
                  <a:lnTo>
                    <a:pt x="0" y="4926215"/>
                  </a:lnTo>
                  <a:lnTo>
                    <a:pt x="0" y="30863"/>
                  </a:lnTo>
                  <a:close/>
                </a:path>
              </a:pathLst>
            </a:custGeom>
            <a:solidFill>
              <a:schemeClr val="bg2">
                <a:lumMod val="10000"/>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45500" t="-5535" r="-8533" b="50158"/>
            <a:stretch/>
          </p:blipFill>
          <p:spPr>
            <a:xfrm>
              <a:off x="48654" y="3913714"/>
              <a:ext cx="1653360" cy="2340733"/>
            </a:xfrm>
            <a:prstGeom prst="roundRect">
              <a:avLst>
                <a:gd name="adj" fmla="val 10578"/>
              </a:avLst>
            </a:prstGeom>
          </p:spPr>
        </p:pic>
      </p:grpSp>
      <p:grpSp>
        <p:nvGrpSpPr>
          <p:cNvPr id="14" name="Group 13"/>
          <p:cNvGrpSpPr/>
          <p:nvPr/>
        </p:nvGrpSpPr>
        <p:grpSpPr>
          <a:xfrm>
            <a:off x="2571750" y="2483141"/>
            <a:ext cx="4391026" cy="1984084"/>
            <a:chOff x="2571750" y="2483141"/>
            <a:chExt cx="4391026" cy="1984084"/>
          </a:xfrm>
        </p:grpSpPr>
        <p:sp>
          <p:nvSpPr>
            <p:cNvPr id="13" name="Rounded Rectangle 12"/>
            <p:cNvSpPr/>
            <p:nvPr/>
          </p:nvSpPr>
          <p:spPr>
            <a:xfrm>
              <a:off x="2571750" y="2483141"/>
              <a:ext cx="4391026" cy="1984084"/>
            </a:xfrm>
            <a:prstGeom prst="roundRect">
              <a:avLst>
                <a:gd name="adj" fmla="val 5025"/>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738591" y="2875018"/>
              <a:ext cx="3990783" cy="1200329"/>
            </a:xfrm>
            <a:prstGeom prst="rect">
              <a:avLst/>
            </a:prstGeom>
          </p:spPr>
          <p:txBody>
            <a:bodyPr wrap="square">
              <a:spAutoFit/>
            </a:bodyPr>
            <a:lstStyle/>
            <a:p>
              <a:pPr algn="ctr"/>
              <a:r>
                <a:rPr lang="en-GB" dirty="0"/>
                <a:t>We have thought a lot about different changes that can happen in our lives and how these changes might make use feel.</a:t>
              </a:r>
            </a:p>
          </p:txBody>
        </p:sp>
      </p:grpSp>
    </p:spTree>
    <p:extLst>
      <p:ext uri="{BB962C8B-B14F-4D97-AF65-F5344CB8AC3E}">
        <p14:creationId xmlns:p14="http://schemas.microsoft.com/office/powerpoint/2010/main" val="326127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a:off x="3720010" y="5176500"/>
            <a:ext cx="4753430" cy="713340"/>
            <a:chOff x="3295650" y="2975508"/>
            <a:chExt cx="4753430" cy="713340"/>
          </a:xfrm>
        </p:grpSpPr>
        <p:sp>
          <p:nvSpPr>
            <p:cNvPr id="21" name="Round Same Side Corner Rectangle 20"/>
            <p:cNvSpPr/>
            <p:nvPr/>
          </p:nvSpPr>
          <p:spPr>
            <a:xfrm rot="5400000">
              <a:off x="5324826" y="964595"/>
              <a:ext cx="695077" cy="4753430"/>
            </a:xfrm>
            <a:prstGeom prst="round2Same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p:cNvSpPr/>
            <p:nvPr/>
          </p:nvSpPr>
          <p:spPr>
            <a:xfrm>
              <a:off x="3618910" y="2975508"/>
              <a:ext cx="4167180" cy="646331"/>
            </a:xfrm>
            <a:prstGeom prst="rect">
              <a:avLst/>
            </a:prstGeom>
          </p:spPr>
          <p:txBody>
            <a:bodyPr wrap="square">
              <a:spAutoFit/>
            </a:bodyPr>
            <a:lstStyle/>
            <a:p>
              <a:r>
                <a:rPr lang="en-GB" dirty="0">
                  <a:solidFill>
                    <a:schemeClr val="bg1"/>
                  </a:solidFill>
                </a:rPr>
                <a:t>How could you help your friends when they are finding change difficult?</a:t>
              </a:r>
            </a:p>
          </p:txBody>
        </p:sp>
      </p:grpSp>
      <p:grpSp>
        <p:nvGrpSpPr>
          <p:cNvPr id="16" name="Group 15"/>
          <p:cNvGrpSpPr/>
          <p:nvPr/>
        </p:nvGrpSpPr>
        <p:grpSpPr>
          <a:xfrm>
            <a:off x="3388470" y="3933462"/>
            <a:ext cx="4164330" cy="695078"/>
            <a:chOff x="3380850" y="2542174"/>
            <a:chExt cx="4164330" cy="695078"/>
          </a:xfrm>
        </p:grpSpPr>
        <p:sp>
          <p:nvSpPr>
            <p:cNvPr id="17" name="Round Same Side Corner Rectangle 16"/>
            <p:cNvSpPr/>
            <p:nvPr/>
          </p:nvSpPr>
          <p:spPr>
            <a:xfrm rot="5400000">
              <a:off x="5115476" y="807548"/>
              <a:ext cx="695077" cy="4164330"/>
            </a:xfrm>
            <a:prstGeom prst="round2Same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3875740" y="2590921"/>
              <a:ext cx="3640420" cy="646331"/>
            </a:xfrm>
            <a:prstGeom prst="rect">
              <a:avLst/>
            </a:prstGeom>
          </p:spPr>
          <p:txBody>
            <a:bodyPr wrap="square">
              <a:spAutoFit/>
            </a:bodyPr>
            <a:lstStyle/>
            <a:p>
              <a:r>
                <a:rPr lang="en-GB" dirty="0">
                  <a:solidFill>
                    <a:schemeClr val="bg1"/>
                  </a:solidFill>
                </a:rPr>
                <a:t>Think about your answer to </a:t>
              </a:r>
              <a:br>
                <a:rPr lang="en-GB" dirty="0">
                  <a:solidFill>
                    <a:schemeClr val="bg1"/>
                  </a:solidFill>
                </a:rPr>
              </a:br>
              <a:r>
                <a:rPr lang="en-GB" dirty="0">
                  <a:solidFill>
                    <a:schemeClr val="bg1"/>
                  </a:solidFill>
                </a:rPr>
                <a:t>this question.</a:t>
              </a:r>
            </a:p>
          </p:txBody>
        </p:sp>
      </p:grpSp>
      <p:grpSp>
        <p:nvGrpSpPr>
          <p:cNvPr id="12" name="Group 11"/>
          <p:cNvGrpSpPr/>
          <p:nvPr/>
        </p:nvGrpSpPr>
        <p:grpSpPr>
          <a:xfrm>
            <a:off x="3303270" y="2879466"/>
            <a:ext cx="4164330" cy="783694"/>
            <a:chOff x="3295650" y="2993766"/>
            <a:chExt cx="4164330" cy="783694"/>
          </a:xfrm>
        </p:grpSpPr>
        <p:sp>
          <p:nvSpPr>
            <p:cNvPr id="10" name="Round Same Side Corner Rectangle 9"/>
            <p:cNvSpPr/>
            <p:nvPr/>
          </p:nvSpPr>
          <p:spPr>
            <a:xfrm rot="5400000">
              <a:off x="4985968" y="1303448"/>
              <a:ext cx="783694" cy="4164330"/>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3668540" y="3042512"/>
              <a:ext cx="3677140" cy="646331"/>
            </a:xfrm>
            <a:prstGeom prst="rect">
              <a:avLst/>
            </a:prstGeom>
          </p:spPr>
          <p:txBody>
            <a:bodyPr wrap="square">
              <a:spAutoFit/>
            </a:bodyPr>
            <a:lstStyle/>
            <a:p>
              <a:r>
                <a:rPr lang="en-GB" dirty="0"/>
                <a:t>We can be a good friend to others who are finding change hard too.</a:t>
              </a:r>
            </a:p>
          </p:txBody>
        </p:sp>
      </p:grpSp>
      <p:sp>
        <p:nvSpPr>
          <p:cNvPr id="3" name="Title 1"/>
          <p:cNvSpPr>
            <a:spLocks noGrp="1"/>
          </p:cNvSpPr>
          <p:nvPr>
            <p:ph type="title"/>
          </p:nvPr>
        </p:nvSpPr>
        <p:spPr>
          <a:xfrm>
            <a:off x="457198" y="478895"/>
            <a:ext cx="8220075" cy="994306"/>
          </a:xfrm>
        </p:spPr>
        <p:txBody>
          <a:bodyPr/>
          <a:lstStyle/>
          <a:p>
            <a:r>
              <a:rPr lang="en-GB" dirty="0">
                <a:latin typeface="+mn-lt"/>
              </a:rPr>
              <a:t>Helping Others</a:t>
            </a:r>
          </a:p>
        </p:txBody>
      </p:sp>
      <p:grpSp>
        <p:nvGrpSpPr>
          <p:cNvPr id="9" name="Group 8"/>
          <p:cNvGrpSpPr/>
          <p:nvPr/>
        </p:nvGrpSpPr>
        <p:grpSpPr>
          <a:xfrm>
            <a:off x="445633" y="1342800"/>
            <a:ext cx="8253874" cy="1385164"/>
            <a:chOff x="445633" y="1392984"/>
            <a:chExt cx="8253874" cy="1328721"/>
          </a:xfrm>
        </p:grpSpPr>
        <p:sp>
          <p:nvSpPr>
            <p:cNvPr id="8" name="Round Same Side Corner Rectangle 7"/>
            <p:cNvSpPr/>
            <p:nvPr/>
          </p:nvSpPr>
          <p:spPr>
            <a:xfrm rot="5400000">
              <a:off x="3908209" y="-2069592"/>
              <a:ext cx="1328721" cy="8253874"/>
            </a:xfrm>
            <a:prstGeom prst="round2SameRect">
              <a:avLst>
                <a:gd name="adj1" fmla="val 0"/>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608201" y="1456423"/>
              <a:ext cx="7361339" cy="1151418"/>
            </a:xfrm>
            <a:prstGeom prst="rect">
              <a:avLst/>
            </a:prstGeom>
          </p:spPr>
          <p:txBody>
            <a:bodyPr wrap="square">
              <a:spAutoFit/>
            </a:bodyPr>
            <a:lstStyle/>
            <a:p>
              <a:r>
                <a:rPr lang="en-GB" dirty="0"/>
                <a:t>When we are going through any change, it is important to talk to people around us about our feelings and to give ourselves time to cope with the change. Remember to be kind to yourself and let yourself feel the different feelings you have. </a:t>
              </a:r>
            </a:p>
          </p:txBody>
        </p:sp>
      </p:gr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0976" y="2605649"/>
            <a:ext cx="3408564" cy="4730523"/>
          </a:xfrm>
          <a:prstGeom prst="rect">
            <a:avLst/>
          </a:prstGeom>
        </p:spPr>
      </p:pic>
      <p:pic>
        <p:nvPicPr>
          <p:cNvPr id="4"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45638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2324099" y="1517954"/>
            <a:ext cx="4893076" cy="972076"/>
            <a:chOff x="3065628" y="3012816"/>
            <a:chExt cx="4893076" cy="972076"/>
          </a:xfrm>
        </p:grpSpPr>
        <p:sp>
          <p:nvSpPr>
            <p:cNvPr id="16" name="Round Same Side Corner Rectangle 15"/>
            <p:cNvSpPr/>
            <p:nvPr/>
          </p:nvSpPr>
          <p:spPr>
            <a:xfrm rot="5400000">
              <a:off x="4951316" y="1127128"/>
              <a:ext cx="972076" cy="4743451"/>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p:cNvSpPr/>
            <p:nvPr/>
          </p:nvSpPr>
          <p:spPr>
            <a:xfrm>
              <a:off x="3668540" y="3042512"/>
              <a:ext cx="4290164" cy="923330"/>
            </a:xfrm>
            <a:prstGeom prst="rect">
              <a:avLst/>
            </a:prstGeom>
          </p:spPr>
          <p:txBody>
            <a:bodyPr wrap="square">
              <a:spAutoFit/>
            </a:bodyPr>
            <a:lstStyle/>
            <a:p>
              <a:r>
                <a:rPr lang="en-GB" dirty="0"/>
                <a:t>Now take turns to share your ideas. Remember you can say pass if you would like to.</a:t>
              </a:r>
            </a:p>
          </p:txBody>
        </p:sp>
      </p:grpSp>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b="19619"/>
          <a:stretch/>
        </p:blipFill>
        <p:spPr>
          <a:xfrm>
            <a:off x="1566569" y="4074425"/>
            <a:ext cx="6139435" cy="2234300"/>
          </a:xfrm>
          <a:prstGeom prst="rect">
            <a:avLst/>
          </a:prstGeom>
        </p:spPr>
      </p:pic>
      <p:sp>
        <p:nvSpPr>
          <p:cNvPr id="3" name="Title 1"/>
          <p:cNvSpPr>
            <a:spLocks noGrp="1"/>
          </p:cNvSpPr>
          <p:nvPr>
            <p:ph type="title"/>
          </p:nvPr>
        </p:nvSpPr>
        <p:spPr>
          <a:xfrm>
            <a:off x="457198" y="478895"/>
            <a:ext cx="8220075" cy="994306"/>
          </a:xfrm>
        </p:spPr>
        <p:txBody>
          <a:bodyPr/>
          <a:lstStyle/>
          <a:p>
            <a:r>
              <a:rPr lang="en-GB" dirty="0">
                <a:latin typeface="+mn-lt"/>
              </a:rPr>
              <a:t>Helping Others</a:t>
            </a:r>
          </a:p>
        </p:txBody>
      </p:sp>
      <p:pic>
        <p:nvPicPr>
          <p:cNvPr id="4"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15784" b="3410"/>
          <a:stretch/>
        </p:blipFill>
        <p:spPr>
          <a:xfrm flipH="1">
            <a:off x="6324600" y="2423364"/>
            <a:ext cx="2279650" cy="3885361"/>
          </a:xfrm>
          <a:prstGeom prst="rect">
            <a:avLst/>
          </a:prstGeom>
        </p:spPr>
      </p:pic>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b="23980"/>
          <a:stretch/>
        </p:blipFill>
        <p:spPr>
          <a:xfrm>
            <a:off x="4636287" y="3296488"/>
            <a:ext cx="2580888" cy="3012237"/>
          </a:xfrm>
          <a:prstGeom prst="rect">
            <a:avLst/>
          </a:prstGeom>
        </p:spPr>
      </p:pic>
      <p:sp>
        <p:nvSpPr>
          <p:cNvPr id="14" name="Freeform 13"/>
          <p:cNvSpPr/>
          <p:nvPr/>
        </p:nvSpPr>
        <p:spPr>
          <a:xfrm>
            <a:off x="963172" y="4145280"/>
            <a:ext cx="2272139" cy="2175436"/>
          </a:xfrm>
          <a:custGeom>
            <a:avLst/>
            <a:gdLst>
              <a:gd name="connsiteX0" fmla="*/ 2206748 w 2272139"/>
              <a:gd name="connsiteY0" fmla="*/ 129540 h 2175436"/>
              <a:gd name="connsiteX1" fmla="*/ 2244848 w 2272139"/>
              <a:gd name="connsiteY1" fmla="*/ 259080 h 2175436"/>
              <a:gd name="connsiteX2" fmla="*/ 2199128 w 2272139"/>
              <a:gd name="connsiteY2" fmla="*/ 297180 h 2175436"/>
              <a:gd name="connsiteX3" fmla="*/ 2260088 w 2272139"/>
              <a:gd name="connsiteY3" fmla="*/ 411480 h 2175436"/>
              <a:gd name="connsiteX4" fmla="*/ 1917188 w 2272139"/>
              <a:gd name="connsiteY4" fmla="*/ 685800 h 2175436"/>
              <a:gd name="connsiteX5" fmla="*/ 1437128 w 2272139"/>
              <a:gd name="connsiteY5" fmla="*/ 708660 h 2175436"/>
              <a:gd name="connsiteX6" fmla="*/ 918968 w 2272139"/>
              <a:gd name="connsiteY6" fmla="*/ 777240 h 2175436"/>
              <a:gd name="connsiteX7" fmla="*/ 591308 w 2272139"/>
              <a:gd name="connsiteY7" fmla="*/ 777240 h 2175436"/>
              <a:gd name="connsiteX8" fmla="*/ 537968 w 2272139"/>
              <a:gd name="connsiteY8" fmla="*/ 1135380 h 2175436"/>
              <a:gd name="connsiteX9" fmla="*/ 903728 w 2272139"/>
              <a:gd name="connsiteY9" fmla="*/ 1371600 h 2175436"/>
              <a:gd name="connsiteX10" fmla="*/ 1459988 w 2272139"/>
              <a:gd name="connsiteY10" fmla="*/ 1386840 h 2175436"/>
              <a:gd name="connsiteX11" fmla="*/ 1505708 w 2272139"/>
              <a:gd name="connsiteY11" fmla="*/ 1752600 h 2175436"/>
              <a:gd name="connsiteX12" fmla="*/ 1071368 w 2272139"/>
              <a:gd name="connsiteY12" fmla="*/ 2049780 h 2175436"/>
              <a:gd name="connsiteX13" fmla="*/ 1010408 w 2272139"/>
              <a:gd name="connsiteY13" fmla="*/ 2171700 h 2175436"/>
              <a:gd name="connsiteX14" fmla="*/ 377948 w 2272139"/>
              <a:gd name="connsiteY14" fmla="*/ 2118360 h 2175436"/>
              <a:gd name="connsiteX15" fmla="*/ 4568 w 2272139"/>
              <a:gd name="connsiteY15" fmla="*/ 1866900 h 2175436"/>
              <a:gd name="connsiteX16" fmla="*/ 172208 w 2272139"/>
              <a:gd name="connsiteY16" fmla="*/ 1203960 h 2175436"/>
              <a:gd name="connsiteX17" fmla="*/ 202688 w 2272139"/>
              <a:gd name="connsiteY17" fmla="*/ 403860 h 2175436"/>
              <a:gd name="connsiteX18" fmla="*/ 1155188 w 2272139"/>
              <a:gd name="connsiteY18" fmla="*/ 0 h 217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272139" h="2175436">
                <a:moveTo>
                  <a:pt x="2206748" y="129540"/>
                </a:moveTo>
                <a:cubicBezTo>
                  <a:pt x="2226433" y="180340"/>
                  <a:pt x="2246118" y="231140"/>
                  <a:pt x="2244848" y="259080"/>
                </a:cubicBezTo>
                <a:cubicBezTo>
                  <a:pt x="2243578" y="287020"/>
                  <a:pt x="2196588" y="271780"/>
                  <a:pt x="2199128" y="297180"/>
                </a:cubicBezTo>
                <a:cubicBezTo>
                  <a:pt x="2201668" y="322580"/>
                  <a:pt x="2307078" y="346710"/>
                  <a:pt x="2260088" y="411480"/>
                </a:cubicBezTo>
                <a:cubicBezTo>
                  <a:pt x="2213098" y="476250"/>
                  <a:pt x="2054348" y="636270"/>
                  <a:pt x="1917188" y="685800"/>
                </a:cubicBezTo>
                <a:cubicBezTo>
                  <a:pt x="1780028" y="735330"/>
                  <a:pt x="1603498" y="693420"/>
                  <a:pt x="1437128" y="708660"/>
                </a:cubicBezTo>
                <a:cubicBezTo>
                  <a:pt x="1270758" y="723900"/>
                  <a:pt x="1059938" y="765810"/>
                  <a:pt x="918968" y="777240"/>
                </a:cubicBezTo>
                <a:cubicBezTo>
                  <a:pt x="777998" y="788670"/>
                  <a:pt x="654808" y="717550"/>
                  <a:pt x="591308" y="777240"/>
                </a:cubicBezTo>
                <a:cubicBezTo>
                  <a:pt x="527808" y="836930"/>
                  <a:pt x="485898" y="1036320"/>
                  <a:pt x="537968" y="1135380"/>
                </a:cubicBezTo>
                <a:cubicBezTo>
                  <a:pt x="590038" y="1234440"/>
                  <a:pt x="750058" y="1329690"/>
                  <a:pt x="903728" y="1371600"/>
                </a:cubicBezTo>
                <a:cubicBezTo>
                  <a:pt x="1057398" y="1413510"/>
                  <a:pt x="1359658" y="1323340"/>
                  <a:pt x="1459988" y="1386840"/>
                </a:cubicBezTo>
                <a:cubicBezTo>
                  <a:pt x="1560318" y="1450340"/>
                  <a:pt x="1570478" y="1642110"/>
                  <a:pt x="1505708" y="1752600"/>
                </a:cubicBezTo>
                <a:cubicBezTo>
                  <a:pt x="1440938" y="1863090"/>
                  <a:pt x="1153918" y="1979930"/>
                  <a:pt x="1071368" y="2049780"/>
                </a:cubicBezTo>
                <a:cubicBezTo>
                  <a:pt x="988818" y="2119630"/>
                  <a:pt x="1125978" y="2160270"/>
                  <a:pt x="1010408" y="2171700"/>
                </a:cubicBezTo>
                <a:cubicBezTo>
                  <a:pt x="894838" y="2183130"/>
                  <a:pt x="545588" y="2169160"/>
                  <a:pt x="377948" y="2118360"/>
                </a:cubicBezTo>
                <a:cubicBezTo>
                  <a:pt x="210308" y="2067560"/>
                  <a:pt x="38858" y="2019300"/>
                  <a:pt x="4568" y="1866900"/>
                </a:cubicBezTo>
                <a:cubicBezTo>
                  <a:pt x="-29722" y="1714500"/>
                  <a:pt x="139188" y="1447800"/>
                  <a:pt x="172208" y="1203960"/>
                </a:cubicBezTo>
                <a:cubicBezTo>
                  <a:pt x="205228" y="960120"/>
                  <a:pt x="38858" y="604520"/>
                  <a:pt x="202688" y="403860"/>
                </a:cubicBezTo>
                <a:cubicBezTo>
                  <a:pt x="366518" y="203200"/>
                  <a:pt x="760853" y="101600"/>
                  <a:pt x="1155188" y="0"/>
                </a:cubicBezTo>
              </a:path>
            </a:pathLst>
          </a:custGeom>
          <a:solidFill>
            <a:schemeClr val="tx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p:cNvGrpSpPr/>
          <p:nvPr/>
        </p:nvGrpSpPr>
        <p:grpSpPr>
          <a:xfrm>
            <a:off x="2402242" y="2627559"/>
            <a:ext cx="2960306" cy="969542"/>
            <a:chOff x="5402429" y="3012814"/>
            <a:chExt cx="2489630" cy="969542"/>
          </a:xfrm>
        </p:grpSpPr>
        <p:sp>
          <p:nvSpPr>
            <p:cNvPr id="19" name="Round Same Side Corner Rectangle 18"/>
            <p:cNvSpPr/>
            <p:nvPr/>
          </p:nvSpPr>
          <p:spPr>
            <a:xfrm rot="5400000">
              <a:off x="6162473" y="2252770"/>
              <a:ext cx="969542" cy="2489630"/>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p:cNvSpPr/>
            <p:nvPr/>
          </p:nvSpPr>
          <p:spPr>
            <a:xfrm>
              <a:off x="5856108" y="3042512"/>
              <a:ext cx="2035951" cy="923330"/>
            </a:xfrm>
            <a:prstGeom prst="rect">
              <a:avLst/>
            </a:prstGeom>
          </p:spPr>
          <p:txBody>
            <a:bodyPr wrap="square">
              <a:spAutoFit/>
            </a:bodyPr>
            <a:lstStyle/>
            <a:p>
              <a:r>
                <a:rPr lang="en-GB" dirty="0"/>
                <a:t>What caring children we have in this class. Thank you!</a:t>
              </a:r>
            </a:p>
          </p:txBody>
        </p:sp>
      </p:grpSp>
      <p:pic>
        <p:nvPicPr>
          <p:cNvPr id="9" name="Picture 8"/>
          <p:cNvPicPr>
            <a:picLocks noChangeAspect="1"/>
          </p:cNvPicPr>
          <p:nvPr/>
        </p:nvPicPr>
        <p:blipFill rotWithShape="1">
          <a:blip r:embed="rId6" cstate="print">
            <a:extLst>
              <a:ext uri="{28A0092B-C50C-407E-A947-70E740481C1C}">
                <a14:useLocalDpi xmlns:a14="http://schemas.microsoft.com/office/drawing/2010/main" val="0"/>
              </a:ext>
            </a:extLst>
          </a:blip>
          <a:srcRect t="-1223"/>
          <a:stretch/>
        </p:blipFill>
        <p:spPr>
          <a:xfrm>
            <a:off x="1225357" y="1333500"/>
            <a:ext cx="2138938" cy="3568166"/>
          </a:xfrm>
          <a:prstGeom prst="rect">
            <a:avLst/>
          </a:prstGeom>
        </p:spPr>
      </p:pic>
      <p:pic>
        <p:nvPicPr>
          <p:cNvPr id="6" name="Picture 5"/>
          <p:cNvPicPr>
            <a:picLocks noChangeAspect="1"/>
          </p:cNvPicPr>
          <p:nvPr/>
        </p:nvPicPr>
        <p:blipFill rotWithShape="1">
          <a:blip r:embed="rId7" cstate="print">
            <a:extLst>
              <a:ext uri="{28A0092B-C50C-407E-A947-70E740481C1C}">
                <a14:useLocalDpi xmlns:a14="http://schemas.microsoft.com/office/drawing/2010/main" val="0"/>
              </a:ext>
            </a:extLst>
          </a:blip>
          <a:srcRect l="21367" b="5428"/>
          <a:stretch/>
        </p:blipFill>
        <p:spPr>
          <a:xfrm>
            <a:off x="539750" y="2724102"/>
            <a:ext cx="1986319" cy="3584623"/>
          </a:xfrm>
          <a:prstGeom prst="rect">
            <a:avLst/>
          </a:prstGeom>
        </p:spPr>
      </p:pic>
    </p:spTree>
    <p:extLst>
      <p:ext uri="{BB962C8B-B14F-4D97-AF65-F5344CB8AC3E}">
        <p14:creationId xmlns:p14="http://schemas.microsoft.com/office/powerpoint/2010/main" val="2630391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Big Questions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10" name="Group 9"/>
          <p:cNvGrpSpPr/>
          <p:nvPr/>
        </p:nvGrpSpPr>
        <p:grpSpPr>
          <a:xfrm>
            <a:off x="2793873" y="1440478"/>
            <a:ext cx="4355470" cy="838804"/>
            <a:chOff x="3200276" y="1798108"/>
            <a:chExt cx="1841800" cy="838804"/>
          </a:xfrm>
        </p:grpSpPr>
        <p:sp>
          <p:nvSpPr>
            <p:cNvPr id="6" name="Rounded Rectangular Callout 5"/>
            <p:cNvSpPr/>
            <p:nvPr/>
          </p:nvSpPr>
          <p:spPr>
            <a:xfrm>
              <a:off x="3200276" y="1798108"/>
              <a:ext cx="1752389" cy="838804"/>
            </a:xfrm>
            <a:prstGeom prst="wedgeRoundRectCallout">
              <a:avLst>
                <a:gd name="adj1" fmla="val -31571"/>
                <a:gd name="adj2" fmla="val 79690"/>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279631" y="1881698"/>
              <a:ext cx="1762445" cy="646331"/>
            </a:xfrm>
            <a:prstGeom prst="rect">
              <a:avLst/>
            </a:prstGeom>
          </p:spPr>
          <p:txBody>
            <a:bodyPr wrap="square">
              <a:spAutoFit/>
            </a:bodyPr>
            <a:lstStyle/>
            <a:p>
              <a:r>
                <a:rPr lang="en-GB" dirty="0"/>
                <a:t>How does it feel when things change or we lose something precious?</a:t>
              </a:r>
            </a:p>
          </p:txBody>
        </p:sp>
      </p:grpSp>
      <p:grpSp>
        <p:nvGrpSpPr>
          <p:cNvPr id="11" name="Group 10"/>
          <p:cNvGrpSpPr/>
          <p:nvPr/>
        </p:nvGrpSpPr>
        <p:grpSpPr>
          <a:xfrm>
            <a:off x="4358325" y="2703811"/>
            <a:ext cx="2936763" cy="1099712"/>
            <a:chOff x="3043134" y="2852936"/>
            <a:chExt cx="2936763" cy="1099712"/>
          </a:xfrm>
        </p:grpSpPr>
        <p:sp>
          <p:nvSpPr>
            <p:cNvPr id="8" name="Rounded Rectangular Callout 7"/>
            <p:cNvSpPr/>
            <p:nvPr/>
          </p:nvSpPr>
          <p:spPr>
            <a:xfrm>
              <a:off x="3043134" y="2852936"/>
              <a:ext cx="2793416" cy="1099712"/>
            </a:xfrm>
            <a:prstGeom prst="wedgeRoundRectCallout">
              <a:avLst>
                <a:gd name="adj1" fmla="val 59613"/>
                <a:gd name="adj2" fmla="val 28273"/>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3150091" y="2936527"/>
              <a:ext cx="2829806" cy="923330"/>
            </a:xfrm>
            <a:prstGeom prst="rect">
              <a:avLst/>
            </a:prstGeom>
          </p:spPr>
          <p:txBody>
            <a:bodyPr wrap="square">
              <a:spAutoFit/>
            </a:bodyPr>
            <a:lstStyle/>
            <a:p>
              <a:r>
                <a:rPr lang="en-GB" dirty="0"/>
                <a:t>What can we do to help ourselves and others when this happens?</a:t>
              </a:r>
            </a:p>
          </p:txBody>
        </p:sp>
      </p:gr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55506" y="1407600"/>
            <a:ext cx="2348012" cy="5772038"/>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40591" y="2572561"/>
            <a:ext cx="2424691" cy="3834228"/>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810949" y="3509892"/>
            <a:ext cx="1858101" cy="3080428"/>
          </a:xfrm>
          <a:prstGeom prst="rect">
            <a:avLst/>
          </a:prstGeom>
        </p:spPr>
      </p:pic>
      <p:pic>
        <p:nvPicPr>
          <p:cNvPr id="15" name="Picture 14"/>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885282" y="4489675"/>
            <a:ext cx="2883286" cy="1816490"/>
          </a:xfrm>
          <a:prstGeom prst="rect">
            <a:avLst/>
          </a:prstGeom>
        </p:spPr>
      </p:pic>
      <p:pic>
        <p:nvPicPr>
          <p:cNvPr id="16" name="Picture 15"/>
          <p:cNvPicPr>
            <a:picLocks noChangeAspect="1"/>
          </p:cNvPicPr>
          <p:nvPr/>
        </p:nvPicPr>
        <p:blipFill rotWithShape="1">
          <a:blip r:embed="rId8" cstate="print">
            <a:extLst>
              <a:ext uri="{28A0092B-C50C-407E-A947-70E740481C1C}">
                <a14:useLocalDpi xmlns:a14="http://schemas.microsoft.com/office/drawing/2010/main" val="0"/>
              </a:ext>
            </a:extLst>
          </a:blip>
          <a:srcRect b="58484"/>
          <a:stretch/>
        </p:blipFill>
        <p:spPr>
          <a:xfrm rot="21295212" flipH="1">
            <a:off x="3705920" y="3799551"/>
            <a:ext cx="2007638" cy="915536"/>
          </a:xfrm>
          <a:prstGeom prst="rect">
            <a:avLst/>
          </a:prstGeom>
        </p:spPr>
      </p:pic>
      <p:pic>
        <p:nvPicPr>
          <p:cNvPr id="17" name="Picture 16"/>
          <p:cNvPicPr>
            <a:picLocks noChangeAspect="1"/>
          </p:cNvPicPr>
          <p:nvPr/>
        </p:nvPicPr>
        <p:blipFill rotWithShape="1">
          <a:blip r:embed="rId9" cstate="print">
            <a:extLst>
              <a:ext uri="{28A0092B-C50C-407E-A947-70E740481C1C}">
                <a14:useLocalDpi xmlns:a14="http://schemas.microsoft.com/office/drawing/2010/main" val="0"/>
              </a:ext>
            </a:extLst>
          </a:blip>
          <a:srcRect b="34561"/>
          <a:stretch/>
        </p:blipFill>
        <p:spPr>
          <a:xfrm rot="1416151">
            <a:off x="5571945" y="3956744"/>
            <a:ext cx="884758" cy="1413581"/>
          </a:xfrm>
          <a:prstGeom prst="rect">
            <a:avLst/>
          </a:prstGeom>
        </p:spPr>
      </p:pic>
      <p:grpSp>
        <p:nvGrpSpPr>
          <p:cNvPr id="22" name="Group 21"/>
          <p:cNvGrpSpPr/>
          <p:nvPr/>
        </p:nvGrpSpPr>
        <p:grpSpPr>
          <a:xfrm>
            <a:off x="4176874" y="4741671"/>
            <a:ext cx="2359169" cy="923925"/>
            <a:chOff x="3387650" y="4810124"/>
            <a:chExt cx="2359169" cy="923925"/>
          </a:xfrm>
        </p:grpSpPr>
        <p:sp>
          <p:nvSpPr>
            <p:cNvPr id="23" name="Rounded Rectangle 22"/>
            <p:cNvSpPr/>
            <p:nvPr/>
          </p:nvSpPr>
          <p:spPr>
            <a:xfrm>
              <a:off x="3387650" y="4810124"/>
              <a:ext cx="2359169" cy="923925"/>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3387650" y="4948920"/>
              <a:ext cx="2359169" cy="646331"/>
            </a:xfrm>
            <a:prstGeom prst="rect">
              <a:avLst/>
            </a:prstGeom>
          </p:spPr>
          <p:txBody>
            <a:bodyPr wrap="square">
              <a:spAutoFit/>
            </a:bodyPr>
            <a:lstStyle/>
            <a:p>
              <a:pPr algn="ctr"/>
              <a:r>
                <a:rPr lang="en-GB" dirty="0">
                  <a:solidFill>
                    <a:schemeClr val="bg1"/>
                  </a:solidFill>
                  <a:sym typeface="Wingdings" panose="05000000000000000000" pitchFamily="2" charset="2"/>
                </a:rPr>
                <a:t>What have you learnt today?</a:t>
              </a:r>
            </a:p>
          </p:txBody>
        </p:sp>
      </p:grpSp>
    </p:spTree>
    <p:extLst>
      <p:ext uri="{BB962C8B-B14F-4D97-AF65-F5344CB8AC3E}">
        <p14:creationId xmlns:p14="http://schemas.microsoft.com/office/powerpoint/2010/main" val="3475357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53A60B04-3F35-4B12-9676-15614EEAFFBE}" vid="{A95E2AE9-83D5-490C-8126-9547A377CD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2B31D40-C5FB-4CEA-9438-22840B9D634A}"/>
</file>

<file path=customXml/itemProps2.xml><?xml version="1.0" encoding="utf-8"?>
<ds:datastoreItem xmlns:ds="http://schemas.openxmlformats.org/officeDocument/2006/customXml" ds:itemID="{F3186D17-9657-45E0-8212-3420F3F69646}"/>
</file>

<file path=customXml/itemProps3.xml><?xml version="1.0" encoding="utf-8"?>
<ds:datastoreItem xmlns:ds="http://schemas.openxmlformats.org/officeDocument/2006/customXml" ds:itemID="{3718D7DC-2DA7-47A7-81E8-6057A16F5851}"/>
</file>

<file path=docProps/app.xml><?xml version="1.0" encoding="utf-8"?>
<Properties xmlns="http://schemas.openxmlformats.org/officeDocument/2006/extended-properties" xmlns:vt="http://schemas.openxmlformats.org/officeDocument/2006/docPropsVTypes">
  <Template/>
  <TotalTime>546</TotalTime>
  <Words>895</Words>
  <Application>Microsoft Office PowerPoint</Application>
  <PresentationFormat>On-screen Show (4:3)</PresentationFormat>
  <Paragraphs>68</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Sassoon Infant Rg</vt:lpstr>
      <vt:lpstr>Wingdings</vt:lpstr>
      <vt:lpstr>Tuffy-TTF</vt:lpstr>
      <vt:lpstr>Twinkl</vt:lpstr>
      <vt:lpstr>Arial</vt:lpstr>
      <vt:lpstr>Twinkl SemiBold</vt:lpstr>
      <vt:lpstr>Office Theme</vt:lpstr>
      <vt:lpstr>PowerPoint Presentation</vt:lpstr>
      <vt:lpstr>PowerPoint Presentation</vt:lpstr>
      <vt:lpstr>The Big Questions</vt:lpstr>
      <vt:lpstr>Life Changes</vt:lpstr>
      <vt:lpstr>How Change Makes Us Feel</vt:lpstr>
      <vt:lpstr>How Change Makes Us Feel</vt:lpstr>
      <vt:lpstr>How Change Makes Us Feel</vt:lpstr>
      <vt:lpstr>How Change Makes Us Feel</vt:lpstr>
      <vt:lpstr>How Change Makes Us Feel</vt:lpstr>
      <vt:lpstr>How Change Makes Us Feel</vt:lpstr>
      <vt:lpstr>Helping Ourselves</vt:lpstr>
      <vt:lpstr>An Image of Change </vt:lpstr>
      <vt:lpstr>An Image of Change </vt:lpstr>
      <vt:lpstr>Helping Others</vt:lpstr>
      <vt:lpstr>Helping Others</vt:lpstr>
      <vt:lpstr>The Big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Philip Tinkler</dc:creator>
  <cp:lastModifiedBy>Dawn Clarke</cp:lastModifiedBy>
  <cp:revision>51</cp:revision>
  <dcterms:created xsi:type="dcterms:W3CDTF">2019-04-09T11:49:23Z</dcterms:created>
  <dcterms:modified xsi:type="dcterms:W3CDTF">2021-02-10T10:36:00Z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