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8" r:id="rId5"/>
  </p:sldMasterIdLst>
  <p:sldIdLst>
    <p:sldId id="749" r:id="rId6"/>
    <p:sldId id="263" r:id="rId7"/>
    <p:sldId id="750" r:id="rId8"/>
    <p:sldId id="751" r:id="rId9"/>
    <p:sldId id="752" r:id="rId10"/>
    <p:sldId id="753" r:id="rId11"/>
    <p:sldId id="754" r:id="rId12"/>
    <p:sldId id="282" r:id="rId13"/>
    <p:sldId id="755" r:id="rId14"/>
    <p:sldId id="756" r:id="rId15"/>
    <p:sldId id="757" r:id="rId16"/>
    <p:sldId id="758" r:id="rId17"/>
    <p:sldId id="759" r:id="rId18"/>
    <p:sldId id="760" r:id="rId19"/>
    <p:sldId id="761" r:id="rId20"/>
    <p:sldId id="762" r:id="rId21"/>
    <p:sldId id="763" r:id="rId22"/>
    <p:sldId id="764" r:id="rId23"/>
    <p:sldId id="294" r:id="rId24"/>
    <p:sldId id="295" r:id="rId25"/>
    <p:sldId id="296" r:id="rId26"/>
    <p:sldId id="297" r:id="rId27"/>
    <p:sldId id="298" r:id="rId28"/>
    <p:sldId id="719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australian-resources-3---4-mathematics-number-and-algebra/australian-resources-3---4-mathematics-number-and-algebra-number-and-place-value/australian-resources-3---4-mathematics-number-and-algebra-number-and-place-value-multiplication-and-division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australian-resources-3---4-mathematics-number-and-algebra/australian-resources-3---4-mathematics-number-and-algebra-number-and-place-value/australian-resources-3---4-mathematics-number-and-algebra-number-and-place-value-multiplication-and-division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-1" y="5154491"/>
            <a:ext cx="3181004" cy="1703509"/>
          </a:xfrm>
          <a:custGeom>
            <a:avLst/>
            <a:gdLst>
              <a:gd name="connsiteX0" fmla="*/ 0 w 2385753"/>
              <a:gd name="connsiteY0" fmla="*/ 0 h 1703509"/>
              <a:gd name="connsiteX1" fmla="*/ 2385753 w 2385753"/>
              <a:gd name="connsiteY1" fmla="*/ 0 h 1703509"/>
              <a:gd name="connsiteX2" fmla="*/ 2385753 w 2385753"/>
              <a:gd name="connsiteY2" fmla="*/ 1703509 h 1703509"/>
              <a:gd name="connsiteX3" fmla="*/ 0 w 2385753"/>
              <a:gd name="connsiteY3" fmla="*/ 1703509 h 1703509"/>
              <a:gd name="connsiteX4" fmla="*/ 0 w 2385753"/>
              <a:gd name="connsiteY4" fmla="*/ 0 h 1703509"/>
              <a:gd name="connsiteX0" fmla="*/ 0 w 2385753"/>
              <a:gd name="connsiteY0" fmla="*/ 0 h 1703509"/>
              <a:gd name="connsiteX1" fmla="*/ 1280161 w 2385753"/>
              <a:gd name="connsiteY1" fmla="*/ 947651 h 1703509"/>
              <a:gd name="connsiteX2" fmla="*/ 2385753 w 2385753"/>
              <a:gd name="connsiteY2" fmla="*/ 1703509 h 1703509"/>
              <a:gd name="connsiteX3" fmla="*/ 0 w 2385753"/>
              <a:gd name="connsiteY3" fmla="*/ 1703509 h 1703509"/>
              <a:gd name="connsiteX4" fmla="*/ 0 w 2385753"/>
              <a:gd name="connsiteY4" fmla="*/ 0 h 1703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5753" h="1703509">
                <a:moveTo>
                  <a:pt x="0" y="0"/>
                </a:moveTo>
                <a:lnTo>
                  <a:pt x="1280161" y="947651"/>
                </a:lnTo>
                <a:lnTo>
                  <a:pt x="2385753" y="1703509"/>
                </a:lnTo>
                <a:lnTo>
                  <a:pt x="0" y="170350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105086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3330" y="5734212"/>
            <a:ext cx="768660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577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3182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32864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hlinkClick r:id="rId3"/>
          </p:cNvPr>
          <p:cNvSpPr/>
          <p:nvPr userDrawn="1"/>
        </p:nvSpPr>
        <p:spPr>
          <a:xfrm>
            <a:off x="-1" y="5154491"/>
            <a:ext cx="3181004" cy="1703509"/>
          </a:xfrm>
          <a:custGeom>
            <a:avLst/>
            <a:gdLst>
              <a:gd name="connsiteX0" fmla="*/ 0 w 2385753"/>
              <a:gd name="connsiteY0" fmla="*/ 0 h 1703509"/>
              <a:gd name="connsiteX1" fmla="*/ 2385753 w 2385753"/>
              <a:gd name="connsiteY1" fmla="*/ 0 h 1703509"/>
              <a:gd name="connsiteX2" fmla="*/ 2385753 w 2385753"/>
              <a:gd name="connsiteY2" fmla="*/ 1703509 h 1703509"/>
              <a:gd name="connsiteX3" fmla="*/ 0 w 2385753"/>
              <a:gd name="connsiteY3" fmla="*/ 1703509 h 1703509"/>
              <a:gd name="connsiteX4" fmla="*/ 0 w 2385753"/>
              <a:gd name="connsiteY4" fmla="*/ 0 h 1703509"/>
              <a:gd name="connsiteX0" fmla="*/ 0 w 2385753"/>
              <a:gd name="connsiteY0" fmla="*/ 0 h 1703509"/>
              <a:gd name="connsiteX1" fmla="*/ 1280161 w 2385753"/>
              <a:gd name="connsiteY1" fmla="*/ 947651 h 1703509"/>
              <a:gd name="connsiteX2" fmla="*/ 2385753 w 2385753"/>
              <a:gd name="connsiteY2" fmla="*/ 1703509 h 1703509"/>
              <a:gd name="connsiteX3" fmla="*/ 0 w 2385753"/>
              <a:gd name="connsiteY3" fmla="*/ 1703509 h 1703509"/>
              <a:gd name="connsiteX4" fmla="*/ 0 w 2385753"/>
              <a:gd name="connsiteY4" fmla="*/ 0 h 1703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5753" h="1703509">
                <a:moveTo>
                  <a:pt x="0" y="0"/>
                </a:moveTo>
                <a:lnTo>
                  <a:pt x="1280161" y="947651"/>
                </a:lnTo>
                <a:lnTo>
                  <a:pt x="2385753" y="1703509"/>
                </a:lnTo>
                <a:lnTo>
                  <a:pt x="0" y="170350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229496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0312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2994" y="695325"/>
            <a:ext cx="10886013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994" y="1957387"/>
            <a:ext cx="10886013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44417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356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Relationship Id="rId14" Type="http://schemas.openxmlformats.org/officeDocument/2006/relationships/image" Target="../media/image4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1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85503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2027239" y="2930435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2027239" y="512764"/>
            <a:ext cx="8137524" cy="297705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2152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 dirty="0">
                <a:solidFill>
                  <a:srgbClr val="1C1C1C"/>
                </a:solidFill>
                <a:latin typeface="Twinkl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1917758" y="1520734"/>
            <a:ext cx="8750242" cy="1409700"/>
          </a:xfrm>
        </p:spPr>
        <p:txBody>
          <a:bodyPr>
            <a:noAutofit/>
          </a:bodyPr>
          <a:lstStyle/>
          <a:p>
            <a:r>
              <a:rPr lang="en-AU" dirty="0"/>
              <a:t>I can understand and make fact families using multiplication and division.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681" y="2930434"/>
            <a:ext cx="3791562" cy="3927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4556620" y="3246539"/>
            <a:ext cx="3196206" cy="2755350"/>
          </a:xfrm>
          <a:prstGeom prst="triangle">
            <a:avLst/>
          </a:prstGeom>
          <a:solidFill>
            <a:srgbClr val="E3D4E8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23545" y="3751928"/>
            <a:ext cx="18623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44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24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355855" y="5182177"/>
            <a:ext cx="1862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40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18211" y="5182177"/>
            <a:ext cx="1862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40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6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1154884" y="1613321"/>
            <a:ext cx="7482980" cy="540175"/>
            <a:chOff x="-369116" y="1613320"/>
            <a:chExt cx="7482980" cy="540175"/>
          </a:xfrm>
        </p:grpSpPr>
        <p:sp>
          <p:nvSpPr>
            <p:cNvPr id="9" name="Rounded Rectangle 8"/>
            <p:cNvSpPr/>
            <p:nvPr/>
          </p:nvSpPr>
          <p:spPr>
            <a:xfrm>
              <a:off x="-369116" y="1613320"/>
              <a:ext cx="4798504" cy="540175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EDBC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671119" y="1698742"/>
              <a:ext cx="644274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There are 24 students in year 4.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154883" y="2342477"/>
            <a:ext cx="8959444" cy="540175"/>
            <a:chOff x="-369117" y="2342476"/>
            <a:chExt cx="8959444" cy="540175"/>
          </a:xfrm>
        </p:grpSpPr>
        <p:sp>
          <p:nvSpPr>
            <p:cNvPr id="11" name="Rounded Rectangle 10"/>
            <p:cNvSpPr/>
            <p:nvPr/>
          </p:nvSpPr>
          <p:spPr>
            <a:xfrm>
              <a:off x="-369117" y="2342476"/>
              <a:ext cx="8959444" cy="540175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CFB6D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671119" y="2427898"/>
              <a:ext cx="7919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Sometimes the students work in groups of 4 and, sometimes in groups of 6.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1801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7503701" y="1701786"/>
            <a:ext cx="2522854" cy="2174874"/>
          </a:xfrm>
          <a:prstGeom prst="triangle">
            <a:avLst/>
          </a:prstGeom>
          <a:solidFill>
            <a:srgbClr val="FDD18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33950" y="2142893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24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34157" y="3225158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40662" y="3225158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6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095062" y="1607537"/>
            <a:ext cx="6275189" cy="836560"/>
            <a:chOff x="-369117" y="2342476"/>
            <a:chExt cx="5225342" cy="836560"/>
          </a:xfrm>
        </p:grpSpPr>
        <p:sp>
          <p:nvSpPr>
            <p:cNvPr id="15" name="Rounded Rectangle 14"/>
            <p:cNvSpPr/>
            <p:nvPr/>
          </p:nvSpPr>
          <p:spPr>
            <a:xfrm>
              <a:off x="-369117" y="2342476"/>
              <a:ext cx="5225342" cy="8365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F8BD9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64226" y="2437590"/>
              <a:ext cx="329080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In Science, the year 4 students work in 6 groups of 4.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359276" y="3144270"/>
            <a:ext cx="2857899" cy="795878"/>
            <a:chOff x="611695" y="2755663"/>
            <a:chExt cx="2857899" cy="795878"/>
          </a:xfrm>
        </p:grpSpPr>
        <p:sp>
          <p:nvSpPr>
            <p:cNvPr id="10" name="Rounded Rectangle 9"/>
            <p:cNvSpPr/>
            <p:nvPr/>
          </p:nvSpPr>
          <p:spPr>
            <a:xfrm>
              <a:off x="611695" y="2755663"/>
              <a:ext cx="2857899" cy="795878"/>
            </a:xfrm>
            <a:prstGeom prst="roundRect">
              <a:avLst>
                <a:gd name="adj" fmla="val 17553"/>
              </a:avLst>
            </a:prstGeom>
            <a:solidFill>
              <a:srgbClr val="FCDFCC"/>
            </a:solidFill>
            <a:ln w="38100">
              <a:solidFill>
                <a:srgbClr val="F188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966206" y="2861215"/>
              <a:ext cx="2313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32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6 x 4 = 24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315103" y="2660700"/>
            <a:ext cx="2597108" cy="1740417"/>
            <a:chOff x="791103" y="2660699"/>
            <a:chExt cx="2597108" cy="1740417"/>
          </a:xfrm>
        </p:grpSpPr>
        <p:sp>
          <p:nvSpPr>
            <p:cNvPr id="9" name="Oval 8"/>
            <p:cNvSpPr/>
            <p:nvPr/>
          </p:nvSpPr>
          <p:spPr>
            <a:xfrm>
              <a:off x="791103" y="4000656"/>
              <a:ext cx="2597108" cy="390186"/>
            </a:xfrm>
            <a:prstGeom prst="ellipse">
              <a:avLst/>
            </a:prstGeom>
            <a:solidFill>
              <a:srgbClr val="FCDF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091" b="19953"/>
            <a:stretch/>
          </p:blipFill>
          <p:spPr>
            <a:xfrm>
              <a:off x="863248" y="2660699"/>
              <a:ext cx="2452819" cy="1740417"/>
            </a:xfrm>
            <a:prstGeom prst="rect">
              <a:avLst/>
            </a:prstGeom>
          </p:spPr>
        </p:pic>
      </p:grpSp>
      <p:grpSp>
        <p:nvGrpSpPr>
          <p:cNvPr id="125" name="Group 124"/>
          <p:cNvGrpSpPr/>
          <p:nvPr/>
        </p:nvGrpSpPr>
        <p:grpSpPr>
          <a:xfrm>
            <a:off x="2401687" y="4666777"/>
            <a:ext cx="937787" cy="1130975"/>
            <a:chOff x="1269603" y="4654121"/>
            <a:chExt cx="937787" cy="1130975"/>
          </a:xfrm>
        </p:grpSpPr>
        <p:sp>
          <p:nvSpPr>
            <p:cNvPr id="126" name="Rectangle 125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29" name="Oval 128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30" name="Oval 129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3725329" y="4666777"/>
            <a:ext cx="937787" cy="1130975"/>
            <a:chOff x="1269603" y="4654121"/>
            <a:chExt cx="937787" cy="1130975"/>
          </a:xfrm>
        </p:grpSpPr>
        <p:sp>
          <p:nvSpPr>
            <p:cNvPr id="132" name="Rectangle 131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33" name="Oval 132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34" name="Oval 133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35" name="Oval 134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36" name="Oval 135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137" name="Group 136"/>
          <p:cNvGrpSpPr/>
          <p:nvPr/>
        </p:nvGrpSpPr>
        <p:grpSpPr>
          <a:xfrm>
            <a:off x="5048971" y="4666777"/>
            <a:ext cx="937787" cy="1130975"/>
            <a:chOff x="1269603" y="4654121"/>
            <a:chExt cx="937787" cy="1130975"/>
          </a:xfrm>
        </p:grpSpPr>
        <p:sp>
          <p:nvSpPr>
            <p:cNvPr id="138" name="Rectangle 137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39" name="Oval 138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40" name="Oval 139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41" name="Oval 140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42" name="Oval 141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143" name="Group 142"/>
          <p:cNvGrpSpPr/>
          <p:nvPr/>
        </p:nvGrpSpPr>
        <p:grpSpPr>
          <a:xfrm>
            <a:off x="6372613" y="4666777"/>
            <a:ext cx="937787" cy="1130975"/>
            <a:chOff x="1269603" y="4654121"/>
            <a:chExt cx="937787" cy="1130975"/>
          </a:xfrm>
        </p:grpSpPr>
        <p:sp>
          <p:nvSpPr>
            <p:cNvPr id="144" name="Rectangle 143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45" name="Oval 144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46" name="Oval 145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47" name="Oval 146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48" name="Oval 147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149" name="Group 148"/>
          <p:cNvGrpSpPr/>
          <p:nvPr/>
        </p:nvGrpSpPr>
        <p:grpSpPr>
          <a:xfrm>
            <a:off x="7696255" y="4666777"/>
            <a:ext cx="937787" cy="1130975"/>
            <a:chOff x="1269603" y="4654121"/>
            <a:chExt cx="937787" cy="1130975"/>
          </a:xfrm>
        </p:grpSpPr>
        <p:sp>
          <p:nvSpPr>
            <p:cNvPr id="150" name="Rectangle 149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51" name="Oval 150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52" name="Oval 151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53" name="Oval 152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54" name="Oval 153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155" name="Group 154"/>
          <p:cNvGrpSpPr/>
          <p:nvPr/>
        </p:nvGrpSpPr>
        <p:grpSpPr>
          <a:xfrm>
            <a:off x="9019895" y="4666777"/>
            <a:ext cx="937787" cy="1130975"/>
            <a:chOff x="1269603" y="4654121"/>
            <a:chExt cx="937787" cy="1130975"/>
          </a:xfrm>
        </p:grpSpPr>
        <p:sp>
          <p:nvSpPr>
            <p:cNvPr id="156" name="Rectangle 155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57" name="Oval 156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58" name="Oval 157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59" name="Oval 158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60" name="Oval 159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17615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7503701" y="1701786"/>
            <a:ext cx="2522854" cy="2174874"/>
          </a:xfrm>
          <a:prstGeom prst="triangle">
            <a:avLst/>
          </a:prstGeom>
          <a:solidFill>
            <a:srgbClr val="FDD18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33950" y="2142893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24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34157" y="3225158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40662" y="3225158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6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095062" y="1607537"/>
            <a:ext cx="6275189" cy="836560"/>
            <a:chOff x="-369117" y="2342476"/>
            <a:chExt cx="5225342" cy="836560"/>
          </a:xfrm>
        </p:grpSpPr>
        <p:sp>
          <p:nvSpPr>
            <p:cNvPr id="15" name="Rounded Rectangle 14"/>
            <p:cNvSpPr/>
            <p:nvPr/>
          </p:nvSpPr>
          <p:spPr>
            <a:xfrm>
              <a:off x="-369117" y="2342476"/>
              <a:ext cx="5225342" cy="8365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F8BD9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64226" y="2437590"/>
              <a:ext cx="329080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In Science, the year 4 students have 6 tables to work at.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359276" y="3144270"/>
            <a:ext cx="2857899" cy="795878"/>
            <a:chOff x="611695" y="2755663"/>
            <a:chExt cx="2857899" cy="795878"/>
          </a:xfrm>
        </p:grpSpPr>
        <p:sp>
          <p:nvSpPr>
            <p:cNvPr id="10" name="Rounded Rectangle 9"/>
            <p:cNvSpPr/>
            <p:nvPr/>
          </p:nvSpPr>
          <p:spPr>
            <a:xfrm>
              <a:off x="611695" y="2755663"/>
              <a:ext cx="2857899" cy="795878"/>
            </a:xfrm>
            <a:prstGeom prst="roundRect">
              <a:avLst>
                <a:gd name="adj" fmla="val 17553"/>
              </a:avLst>
            </a:prstGeom>
            <a:solidFill>
              <a:srgbClr val="FCDFCC"/>
            </a:solidFill>
            <a:ln w="38100">
              <a:solidFill>
                <a:srgbClr val="F188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966206" y="2861215"/>
              <a:ext cx="2313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32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24 </a:t>
              </a:r>
              <a:r>
                <a:rPr lang="en-AU" sz="32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  <a:ea typeface="Calibri"/>
                  <a:cs typeface="Calibri"/>
                  <a:sym typeface="Calibri"/>
                </a:rPr>
                <a:t>÷ 6 = 4</a:t>
              </a:r>
              <a:endParaRPr lang="en-GB" sz="32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401687" y="4666777"/>
            <a:ext cx="937787" cy="1130975"/>
            <a:chOff x="1269603" y="4654121"/>
            <a:chExt cx="937787" cy="1130975"/>
          </a:xfrm>
        </p:grpSpPr>
        <p:sp>
          <p:nvSpPr>
            <p:cNvPr id="23" name="Rectangle 22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59" name="Oval 58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3725329" y="4666777"/>
            <a:ext cx="937787" cy="1130975"/>
            <a:chOff x="1269603" y="4654121"/>
            <a:chExt cx="937787" cy="1130975"/>
          </a:xfrm>
        </p:grpSpPr>
        <p:sp>
          <p:nvSpPr>
            <p:cNvPr id="62" name="Rectangle 61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65" name="Oval 64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5048971" y="4666777"/>
            <a:ext cx="937787" cy="1130975"/>
            <a:chOff x="1269603" y="4654121"/>
            <a:chExt cx="937787" cy="1130975"/>
          </a:xfrm>
        </p:grpSpPr>
        <p:sp>
          <p:nvSpPr>
            <p:cNvPr id="68" name="Rectangle 67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69" name="Oval 68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70" name="Oval 69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71" name="Oval 70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6372613" y="4666777"/>
            <a:ext cx="937787" cy="1130975"/>
            <a:chOff x="1269603" y="4654121"/>
            <a:chExt cx="937787" cy="1130975"/>
          </a:xfrm>
        </p:grpSpPr>
        <p:sp>
          <p:nvSpPr>
            <p:cNvPr id="80" name="Rectangle 79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81" name="Oval 80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82" name="Oval 81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83" name="Oval 82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84" name="Oval 83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7696255" y="4666777"/>
            <a:ext cx="937787" cy="1130975"/>
            <a:chOff x="1269603" y="4654121"/>
            <a:chExt cx="937787" cy="1130975"/>
          </a:xfrm>
        </p:grpSpPr>
        <p:sp>
          <p:nvSpPr>
            <p:cNvPr id="86" name="Rectangle 85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87" name="Oval 86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88" name="Oval 87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89" name="Oval 88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90" name="Oval 89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9019895" y="4666777"/>
            <a:ext cx="937787" cy="1130975"/>
            <a:chOff x="1269603" y="4654121"/>
            <a:chExt cx="937787" cy="1130975"/>
          </a:xfrm>
        </p:grpSpPr>
        <p:sp>
          <p:nvSpPr>
            <p:cNvPr id="92" name="Rectangle 91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93" name="Oval 92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94" name="Oval 93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95" name="Oval 94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96" name="Oval 95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315103" y="2660700"/>
            <a:ext cx="2597108" cy="1740417"/>
            <a:chOff x="791103" y="2660699"/>
            <a:chExt cx="2597108" cy="1740417"/>
          </a:xfrm>
        </p:grpSpPr>
        <p:sp>
          <p:nvSpPr>
            <p:cNvPr id="9" name="Oval 8"/>
            <p:cNvSpPr/>
            <p:nvPr/>
          </p:nvSpPr>
          <p:spPr>
            <a:xfrm>
              <a:off x="791103" y="4000656"/>
              <a:ext cx="2597108" cy="390186"/>
            </a:xfrm>
            <a:prstGeom prst="ellipse">
              <a:avLst/>
            </a:prstGeom>
            <a:solidFill>
              <a:srgbClr val="FCDF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091" b="19953"/>
            <a:stretch/>
          </p:blipFill>
          <p:spPr>
            <a:xfrm>
              <a:off x="863248" y="2660699"/>
              <a:ext cx="2452819" cy="174041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75688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7503701" y="1701786"/>
            <a:ext cx="2522854" cy="2174874"/>
          </a:xfrm>
          <a:prstGeom prst="triangle">
            <a:avLst/>
          </a:prstGeom>
          <a:solidFill>
            <a:srgbClr val="DFEBB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33950" y="2142893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24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34157" y="3225158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40662" y="3225158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6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095062" y="1607537"/>
            <a:ext cx="6275189" cy="836560"/>
            <a:chOff x="-369117" y="2342476"/>
            <a:chExt cx="5225342" cy="836560"/>
          </a:xfrm>
        </p:grpSpPr>
        <p:sp>
          <p:nvSpPr>
            <p:cNvPr id="15" name="Rounded Rectangle 14"/>
            <p:cNvSpPr/>
            <p:nvPr/>
          </p:nvSpPr>
          <p:spPr>
            <a:xfrm>
              <a:off x="-369117" y="2342476"/>
              <a:ext cx="5225342" cy="8365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64226" y="2437590"/>
              <a:ext cx="275939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In Art, the year 4 students work in 4 groups of 6.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359276" y="3144270"/>
            <a:ext cx="2857899" cy="795878"/>
            <a:chOff x="611695" y="2755663"/>
            <a:chExt cx="2857899" cy="795878"/>
          </a:xfrm>
        </p:grpSpPr>
        <p:sp>
          <p:nvSpPr>
            <p:cNvPr id="10" name="Rounded Rectangle 9"/>
            <p:cNvSpPr/>
            <p:nvPr/>
          </p:nvSpPr>
          <p:spPr>
            <a:xfrm>
              <a:off x="611695" y="2755663"/>
              <a:ext cx="2857899" cy="795878"/>
            </a:xfrm>
            <a:prstGeom prst="roundRect">
              <a:avLst>
                <a:gd name="adj" fmla="val 17553"/>
              </a:avLst>
            </a:prstGeom>
            <a:solidFill>
              <a:srgbClr val="DFEBBF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077304" y="2861215"/>
              <a:ext cx="2313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32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4 x 6 = 24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801" y="2778388"/>
            <a:ext cx="2452819" cy="1505041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3144764" y="4693993"/>
            <a:ext cx="937787" cy="1130975"/>
            <a:chOff x="877686" y="4666776"/>
            <a:chExt cx="937787" cy="1130975"/>
          </a:xfrm>
        </p:grpSpPr>
        <p:sp>
          <p:nvSpPr>
            <p:cNvPr id="23" name="Rectangle 22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97" name="Oval 96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98" name="Oval 97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99" name="Oval 98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00" name="Oval 99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101" name="Group 100"/>
          <p:cNvGrpSpPr/>
          <p:nvPr/>
        </p:nvGrpSpPr>
        <p:grpSpPr>
          <a:xfrm>
            <a:off x="4812854" y="4693993"/>
            <a:ext cx="937787" cy="1130975"/>
            <a:chOff x="877686" y="4666776"/>
            <a:chExt cx="937787" cy="1130975"/>
          </a:xfrm>
        </p:grpSpPr>
        <p:sp>
          <p:nvSpPr>
            <p:cNvPr id="102" name="Rectangle 101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03" name="Oval 102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04" name="Oval 103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06" name="Oval 105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07" name="Oval 106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08" name="Oval 107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109" name="Group 108"/>
          <p:cNvGrpSpPr/>
          <p:nvPr/>
        </p:nvGrpSpPr>
        <p:grpSpPr>
          <a:xfrm>
            <a:off x="6480944" y="4693993"/>
            <a:ext cx="937787" cy="1130975"/>
            <a:chOff x="877686" y="4666776"/>
            <a:chExt cx="937787" cy="1130975"/>
          </a:xfrm>
        </p:grpSpPr>
        <p:sp>
          <p:nvSpPr>
            <p:cNvPr id="110" name="Rectangle 109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11" name="Oval 110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13" name="Oval 112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14" name="Oval 113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15" name="Oval 114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16" name="Oval 115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8149033" y="4693993"/>
            <a:ext cx="937787" cy="1130975"/>
            <a:chOff x="877686" y="4666776"/>
            <a:chExt cx="937787" cy="1130975"/>
          </a:xfrm>
        </p:grpSpPr>
        <p:sp>
          <p:nvSpPr>
            <p:cNvPr id="118" name="Rectangle 117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19" name="Oval 118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20" name="Oval 119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22" name="Oval 121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23" name="Oval 122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24" name="Oval 123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82758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7503701" y="1701786"/>
            <a:ext cx="2522854" cy="2174874"/>
          </a:xfrm>
          <a:prstGeom prst="triangle">
            <a:avLst/>
          </a:prstGeom>
          <a:solidFill>
            <a:srgbClr val="DFEBB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33950" y="2142893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24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34157" y="3225158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40662" y="3225158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6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095062" y="1607537"/>
            <a:ext cx="6275189" cy="836560"/>
            <a:chOff x="-369117" y="2342476"/>
            <a:chExt cx="5225342" cy="836560"/>
          </a:xfrm>
        </p:grpSpPr>
        <p:sp>
          <p:nvSpPr>
            <p:cNvPr id="15" name="Rounded Rectangle 14"/>
            <p:cNvSpPr/>
            <p:nvPr/>
          </p:nvSpPr>
          <p:spPr>
            <a:xfrm>
              <a:off x="-369117" y="2342476"/>
              <a:ext cx="5225342" cy="8365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64226" y="2437590"/>
              <a:ext cx="275939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In Art, the year 4 students have 4 tables to work at.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359276" y="3144270"/>
            <a:ext cx="2857899" cy="795878"/>
            <a:chOff x="611695" y="2755663"/>
            <a:chExt cx="2857899" cy="795878"/>
          </a:xfrm>
        </p:grpSpPr>
        <p:sp>
          <p:nvSpPr>
            <p:cNvPr id="10" name="Rounded Rectangle 9"/>
            <p:cNvSpPr/>
            <p:nvPr/>
          </p:nvSpPr>
          <p:spPr>
            <a:xfrm>
              <a:off x="611695" y="2755663"/>
              <a:ext cx="2857899" cy="795878"/>
            </a:xfrm>
            <a:prstGeom prst="roundRect">
              <a:avLst>
                <a:gd name="adj" fmla="val 17553"/>
              </a:avLst>
            </a:prstGeom>
            <a:solidFill>
              <a:srgbClr val="DFEBBF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077304" y="2861215"/>
              <a:ext cx="2313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32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24 </a:t>
              </a:r>
              <a:r>
                <a:rPr lang="en-AU" sz="32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  <a:ea typeface="Calibri"/>
                  <a:cs typeface="Calibri"/>
                  <a:sym typeface="Calibri"/>
                </a:rPr>
                <a:t>÷ 4 = 6</a:t>
              </a:r>
              <a:endParaRPr lang="en-GB" sz="32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endParaRP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801" y="2778388"/>
            <a:ext cx="2452819" cy="1505041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3144764" y="4693993"/>
            <a:ext cx="937787" cy="1130975"/>
            <a:chOff x="877686" y="4666776"/>
            <a:chExt cx="937787" cy="1130975"/>
          </a:xfrm>
        </p:grpSpPr>
        <p:sp>
          <p:nvSpPr>
            <p:cNvPr id="23" name="Rectangle 22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97" name="Oval 96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98" name="Oval 97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99" name="Oval 98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00" name="Oval 99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101" name="Group 100"/>
          <p:cNvGrpSpPr/>
          <p:nvPr/>
        </p:nvGrpSpPr>
        <p:grpSpPr>
          <a:xfrm>
            <a:off x="4812854" y="4693993"/>
            <a:ext cx="937787" cy="1130975"/>
            <a:chOff x="877686" y="4666776"/>
            <a:chExt cx="937787" cy="1130975"/>
          </a:xfrm>
        </p:grpSpPr>
        <p:sp>
          <p:nvSpPr>
            <p:cNvPr id="102" name="Rectangle 101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03" name="Oval 102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04" name="Oval 103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06" name="Oval 105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07" name="Oval 106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08" name="Oval 107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109" name="Group 108"/>
          <p:cNvGrpSpPr/>
          <p:nvPr/>
        </p:nvGrpSpPr>
        <p:grpSpPr>
          <a:xfrm>
            <a:off x="6480944" y="4693993"/>
            <a:ext cx="937787" cy="1130975"/>
            <a:chOff x="877686" y="4666776"/>
            <a:chExt cx="937787" cy="1130975"/>
          </a:xfrm>
        </p:grpSpPr>
        <p:sp>
          <p:nvSpPr>
            <p:cNvPr id="110" name="Rectangle 109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11" name="Oval 110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13" name="Oval 112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14" name="Oval 113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15" name="Oval 114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16" name="Oval 115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8149033" y="4693993"/>
            <a:ext cx="937787" cy="1130975"/>
            <a:chOff x="877686" y="4666776"/>
            <a:chExt cx="937787" cy="1130975"/>
          </a:xfrm>
        </p:grpSpPr>
        <p:sp>
          <p:nvSpPr>
            <p:cNvPr id="118" name="Rectangle 117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19" name="Oval 118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20" name="Oval 119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22" name="Oval 121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23" name="Oval 122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24" name="Oval 123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5251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unded Rectangle 25"/>
          <p:cNvSpPr/>
          <p:nvPr/>
        </p:nvSpPr>
        <p:spPr>
          <a:xfrm>
            <a:off x="4885006" y="3397542"/>
            <a:ext cx="2313451" cy="2768367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CFB6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4406805" y="1559173"/>
            <a:ext cx="3368861" cy="2174874"/>
            <a:chOff x="5610157" y="1701786"/>
            <a:chExt cx="3368861" cy="2174874"/>
          </a:xfrm>
        </p:grpSpPr>
        <p:sp>
          <p:nvSpPr>
            <p:cNvPr id="15" name="Isosceles Triangle 14"/>
            <p:cNvSpPr/>
            <p:nvPr/>
          </p:nvSpPr>
          <p:spPr>
            <a:xfrm>
              <a:off x="5979701" y="1701786"/>
              <a:ext cx="2522854" cy="2174874"/>
            </a:xfrm>
            <a:prstGeom prst="triangle">
              <a:avLst/>
            </a:prstGeom>
            <a:solidFill>
              <a:srgbClr val="E3D4E8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309950" y="2142892"/>
              <a:ext cx="18623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36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24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610157" y="3225157"/>
              <a:ext cx="18623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36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4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116662" y="3225157"/>
              <a:ext cx="18623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36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6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4824884" y="4411273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2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24 </a:t>
            </a:r>
            <a:r>
              <a:rPr lang="en-AU" sz="32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  <a:ea typeface="Calibri"/>
                <a:cs typeface="Calibri"/>
                <a:sym typeface="Calibri"/>
              </a:rPr>
              <a:t>÷ 4 = 6</a:t>
            </a:r>
            <a:endParaRPr lang="en-GB" sz="3200" b="1" dirty="0">
              <a:ln w="19050">
                <a:solidFill>
                  <a:srgbClr val="1C1C1C"/>
                </a:solidFill>
              </a:ln>
              <a:solidFill>
                <a:prstClr val="white"/>
              </a:solidFill>
              <a:latin typeface="Twinkl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824884" y="3882766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2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24 </a:t>
            </a:r>
            <a:r>
              <a:rPr lang="en-AU" sz="32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  <a:ea typeface="Calibri"/>
                <a:cs typeface="Calibri"/>
                <a:sym typeface="Calibri"/>
              </a:rPr>
              <a:t>÷ 6 = 4</a:t>
            </a:r>
            <a:endParaRPr lang="en-GB" sz="3200" b="1" dirty="0">
              <a:ln w="19050">
                <a:solidFill>
                  <a:srgbClr val="1C1C1C"/>
                </a:solidFill>
              </a:ln>
              <a:solidFill>
                <a:prstClr val="white"/>
              </a:solidFill>
              <a:latin typeface="Twinkl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885005" y="5452906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2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4 x 6 = 24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885005" y="4924399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2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6 x 4 = 24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510" y="1603831"/>
            <a:ext cx="1477856" cy="90680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 b="19953"/>
          <a:stretch/>
        </p:blipFill>
        <p:spPr>
          <a:xfrm>
            <a:off x="7984859" y="1463164"/>
            <a:ext cx="1583652" cy="1123693"/>
          </a:xfrm>
          <a:prstGeom prst="rect">
            <a:avLst/>
          </a:prstGeom>
        </p:spPr>
      </p:pic>
      <p:grpSp>
        <p:nvGrpSpPr>
          <p:cNvPr id="27" name="Group 26"/>
          <p:cNvGrpSpPr/>
          <p:nvPr/>
        </p:nvGrpSpPr>
        <p:grpSpPr>
          <a:xfrm>
            <a:off x="2322414" y="3044178"/>
            <a:ext cx="937787" cy="1130975"/>
            <a:chOff x="877686" y="4666776"/>
            <a:chExt cx="937787" cy="1130975"/>
          </a:xfrm>
        </p:grpSpPr>
        <p:sp>
          <p:nvSpPr>
            <p:cNvPr id="28" name="Rectangle 27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3483797" y="3044178"/>
            <a:ext cx="937787" cy="1130975"/>
            <a:chOff x="877686" y="4666776"/>
            <a:chExt cx="937787" cy="1130975"/>
          </a:xfrm>
        </p:grpSpPr>
        <p:sp>
          <p:nvSpPr>
            <p:cNvPr id="36" name="Rectangle 35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7" name="Oval 36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40" name="Oval 39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42" name="Oval 41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2332547" y="4572372"/>
            <a:ext cx="937787" cy="1130975"/>
            <a:chOff x="877686" y="4666776"/>
            <a:chExt cx="937787" cy="1130975"/>
          </a:xfrm>
        </p:grpSpPr>
        <p:sp>
          <p:nvSpPr>
            <p:cNvPr id="44" name="Rectangle 43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45" name="Oval 44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46" name="Oval 45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47" name="Oval 46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50" name="Oval 49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3493930" y="4572372"/>
            <a:ext cx="937787" cy="1130975"/>
            <a:chOff x="877686" y="4666776"/>
            <a:chExt cx="937787" cy="1130975"/>
          </a:xfrm>
        </p:grpSpPr>
        <p:sp>
          <p:nvSpPr>
            <p:cNvPr id="52" name="Rectangle 51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53" name="Oval 52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55" name="Oval 54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58" name="Oval 57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7776033" y="2779741"/>
            <a:ext cx="787008" cy="949135"/>
            <a:chOff x="1269603" y="4654121"/>
            <a:chExt cx="937787" cy="1130975"/>
          </a:xfrm>
        </p:grpSpPr>
        <p:sp>
          <p:nvSpPr>
            <p:cNvPr id="60" name="Rectangle 59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61" name="Oval 60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9021365" y="2782953"/>
            <a:ext cx="787008" cy="949135"/>
            <a:chOff x="1269603" y="4654121"/>
            <a:chExt cx="937787" cy="1130975"/>
          </a:xfrm>
        </p:grpSpPr>
        <p:sp>
          <p:nvSpPr>
            <p:cNvPr id="96" name="Rectangle 95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97" name="Oval 96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98" name="Oval 97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99" name="Oval 98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00" name="Oval 99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7776033" y="4033713"/>
            <a:ext cx="787008" cy="949135"/>
            <a:chOff x="1269603" y="4654121"/>
            <a:chExt cx="937787" cy="1130975"/>
          </a:xfrm>
        </p:grpSpPr>
        <p:sp>
          <p:nvSpPr>
            <p:cNvPr id="108" name="Rectangle 107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09" name="Oval 108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10" name="Oval 109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11" name="Oval 110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113" name="Group 112"/>
          <p:cNvGrpSpPr/>
          <p:nvPr/>
        </p:nvGrpSpPr>
        <p:grpSpPr>
          <a:xfrm>
            <a:off x="9021365" y="4036925"/>
            <a:ext cx="787008" cy="949135"/>
            <a:chOff x="1269603" y="4654121"/>
            <a:chExt cx="937787" cy="1130975"/>
          </a:xfrm>
        </p:grpSpPr>
        <p:sp>
          <p:nvSpPr>
            <p:cNvPr id="114" name="Rectangle 113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15" name="Oval 114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16" name="Oval 115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17" name="Oval 116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18" name="Oval 117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7776033" y="5287685"/>
            <a:ext cx="787008" cy="949135"/>
            <a:chOff x="1269603" y="4654121"/>
            <a:chExt cx="937787" cy="1130975"/>
          </a:xfrm>
        </p:grpSpPr>
        <p:sp>
          <p:nvSpPr>
            <p:cNvPr id="120" name="Rectangle 119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22" name="Oval 121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23" name="Oval 122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24" name="Oval 123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</p:grpSp>
      <p:grpSp>
        <p:nvGrpSpPr>
          <p:cNvPr id="125" name="Group 124"/>
          <p:cNvGrpSpPr/>
          <p:nvPr/>
        </p:nvGrpSpPr>
        <p:grpSpPr>
          <a:xfrm>
            <a:off x="9021365" y="5290897"/>
            <a:ext cx="787008" cy="949135"/>
            <a:chOff x="1269603" y="4654121"/>
            <a:chExt cx="937787" cy="1130975"/>
          </a:xfrm>
        </p:grpSpPr>
        <p:sp>
          <p:nvSpPr>
            <p:cNvPr id="126" name="Rectangle 125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29" name="Oval 128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30" name="Oval 129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90941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5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5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0" grpId="0" build="p"/>
      <p:bldP spid="21" grpId="0" build="p"/>
      <p:bldP spid="22" grpId="0" build="p"/>
      <p:bldP spid="2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6235555" y="3246539"/>
            <a:ext cx="3196206" cy="2755350"/>
          </a:xfrm>
          <a:prstGeom prst="triangle">
            <a:avLst/>
          </a:prstGeom>
          <a:solidFill>
            <a:srgbClr val="E3D4E8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02480" y="3751928"/>
            <a:ext cx="18623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44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34790" y="5182177"/>
            <a:ext cx="1862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40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897146" y="5182177"/>
            <a:ext cx="1862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40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3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1154884" y="1613321"/>
            <a:ext cx="7482980" cy="540175"/>
            <a:chOff x="-369116" y="1613320"/>
            <a:chExt cx="7482980" cy="540175"/>
          </a:xfrm>
        </p:grpSpPr>
        <p:sp>
          <p:nvSpPr>
            <p:cNvPr id="9" name="Rounded Rectangle 8"/>
            <p:cNvSpPr/>
            <p:nvPr/>
          </p:nvSpPr>
          <p:spPr>
            <a:xfrm>
              <a:off x="-369116" y="1613320"/>
              <a:ext cx="4798504" cy="540175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EDBC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671119" y="1698742"/>
              <a:ext cx="644274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Jimmy has 12 marbles.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154883" y="2342477"/>
            <a:ext cx="8959444" cy="540175"/>
            <a:chOff x="-369117" y="2342476"/>
            <a:chExt cx="8959444" cy="540175"/>
          </a:xfrm>
        </p:grpSpPr>
        <p:sp>
          <p:nvSpPr>
            <p:cNvPr id="11" name="Rounded Rectangle 10"/>
            <p:cNvSpPr/>
            <p:nvPr/>
          </p:nvSpPr>
          <p:spPr>
            <a:xfrm>
              <a:off x="-369117" y="2342476"/>
              <a:ext cx="8959444" cy="540175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CFB6D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671119" y="2427898"/>
              <a:ext cx="7919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He wants to share them evenly between himself and his 2 friends.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2366209" y="3601323"/>
            <a:ext cx="3788515" cy="2045782"/>
            <a:chOff x="725896" y="3656514"/>
            <a:chExt cx="3091914" cy="1669620"/>
          </a:xfrm>
        </p:grpSpPr>
        <p:grpSp>
          <p:nvGrpSpPr>
            <p:cNvPr id="23" name="Group 22"/>
            <p:cNvGrpSpPr/>
            <p:nvPr/>
          </p:nvGrpSpPr>
          <p:grpSpPr>
            <a:xfrm>
              <a:off x="725896" y="3656514"/>
              <a:ext cx="1714791" cy="1028375"/>
              <a:chOff x="553353" y="3803423"/>
              <a:chExt cx="2539087" cy="1522711"/>
            </a:xfrm>
          </p:grpSpPr>
          <p:sp>
            <p:nvSpPr>
              <p:cNvPr id="24" name="Oval 23"/>
              <p:cNvSpPr/>
              <p:nvPr/>
            </p:nvSpPr>
            <p:spPr>
              <a:xfrm>
                <a:off x="1417954" y="5078306"/>
                <a:ext cx="875027" cy="247828"/>
              </a:xfrm>
              <a:prstGeom prst="ellipse">
                <a:avLst/>
              </a:prstGeom>
              <a:solidFill>
                <a:srgbClr val="FCD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GB">
                  <a:solidFill>
                    <a:prstClr val="white"/>
                  </a:solidFill>
                  <a:latin typeface="Twinkl"/>
                </a:endParaRPr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2217413" y="4774552"/>
                <a:ext cx="875027" cy="247828"/>
              </a:xfrm>
              <a:prstGeom prst="ellipse">
                <a:avLst/>
              </a:prstGeom>
              <a:solidFill>
                <a:srgbClr val="FCD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GB">
                  <a:solidFill>
                    <a:prstClr val="white"/>
                  </a:solidFill>
                  <a:latin typeface="Twinkl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819260" y="4811282"/>
                <a:ext cx="875027" cy="247828"/>
              </a:xfrm>
              <a:prstGeom prst="ellipse">
                <a:avLst/>
              </a:prstGeom>
              <a:solidFill>
                <a:srgbClr val="FCD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GB">
                  <a:solidFill>
                    <a:prstClr val="white"/>
                  </a:solidFill>
                  <a:latin typeface="Twinkl"/>
                </a:endParaRPr>
              </a:p>
            </p:txBody>
          </p:sp>
          <p:pic>
            <p:nvPicPr>
              <p:cNvPr id="27" name="Picture 2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3353" y="3803423"/>
                <a:ext cx="2153540" cy="1255626"/>
              </a:xfrm>
              <a:prstGeom prst="rect">
                <a:avLst/>
              </a:prstGeom>
            </p:spPr>
          </p:pic>
        </p:grpSp>
        <p:grpSp>
          <p:nvGrpSpPr>
            <p:cNvPr id="18" name="Group 17"/>
            <p:cNvGrpSpPr/>
            <p:nvPr/>
          </p:nvGrpSpPr>
          <p:grpSpPr>
            <a:xfrm>
              <a:off x="2029814" y="3727518"/>
              <a:ext cx="1787996" cy="1045127"/>
              <a:chOff x="819260" y="3843438"/>
              <a:chExt cx="2345024" cy="1370721"/>
            </a:xfrm>
          </p:grpSpPr>
          <p:sp>
            <p:nvSpPr>
              <p:cNvPr id="19" name="Oval 18"/>
              <p:cNvSpPr/>
              <p:nvPr/>
            </p:nvSpPr>
            <p:spPr>
              <a:xfrm>
                <a:off x="1505401" y="4966331"/>
                <a:ext cx="875028" cy="247828"/>
              </a:xfrm>
              <a:prstGeom prst="ellipse">
                <a:avLst/>
              </a:prstGeom>
              <a:solidFill>
                <a:srgbClr val="FCD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GB">
                  <a:solidFill>
                    <a:prstClr val="white"/>
                  </a:solidFill>
                  <a:latin typeface="Twinkl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2289257" y="4663132"/>
                <a:ext cx="875027" cy="247828"/>
              </a:xfrm>
              <a:prstGeom prst="ellipse">
                <a:avLst/>
              </a:prstGeom>
              <a:solidFill>
                <a:srgbClr val="FCD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GB">
                  <a:solidFill>
                    <a:prstClr val="white"/>
                  </a:solidFill>
                  <a:latin typeface="Twinkl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819260" y="4811282"/>
                <a:ext cx="875027" cy="247828"/>
              </a:xfrm>
              <a:prstGeom prst="ellipse">
                <a:avLst/>
              </a:prstGeom>
              <a:solidFill>
                <a:srgbClr val="FCD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GB">
                  <a:solidFill>
                    <a:prstClr val="white"/>
                  </a:solidFill>
                  <a:latin typeface="Twinkl"/>
                </a:endParaRPr>
              </a:p>
            </p:txBody>
          </p:sp>
          <p:pic>
            <p:nvPicPr>
              <p:cNvPr id="22" name="Picture 2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70605" y="3843438"/>
                <a:ext cx="2153542" cy="1255626"/>
              </a:xfrm>
              <a:prstGeom prst="rect">
                <a:avLst/>
              </a:prstGeom>
            </p:spPr>
          </p:pic>
        </p:grpSp>
        <p:grpSp>
          <p:nvGrpSpPr>
            <p:cNvPr id="17" name="Group 16"/>
            <p:cNvGrpSpPr/>
            <p:nvPr/>
          </p:nvGrpSpPr>
          <p:grpSpPr>
            <a:xfrm>
              <a:off x="819260" y="3981500"/>
              <a:ext cx="2273180" cy="1344634"/>
              <a:chOff x="819260" y="3981500"/>
              <a:chExt cx="2273180" cy="1344634"/>
            </a:xfrm>
          </p:grpSpPr>
          <p:sp>
            <p:nvSpPr>
              <p:cNvPr id="15" name="Oval 14"/>
              <p:cNvSpPr/>
              <p:nvPr/>
            </p:nvSpPr>
            <p:spPr>
              <a:xfrm>
                <a:off x="1417954" y="5078306"/>
                <a:ext cx="875027" cy="247828"/>
              </a:xfrm>
              <a:prstGeom prst="ellipse">
                <a:avLst/>
              </a:prstGeom>
              <a:solidFill>
                <a:srgbClr val="FCD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GB">
                  <a:solidFill>
                    <a:prstClr val="white"/>
                  </a:solidFill>
                  <a:latin typeface="Twinkl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2217413" y="4774552"/>
                <a:ext cx="875027" cy="247828"/>
              </a:xfrm>
              <a:prstGeom prst="ellipse">
                <a:avLst/>
              </a:prstGeom>
              <a:solidFill>
                <a:srgbClr val="FCD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GB">
                  <a:solidFill>
                    <a:prstClr val="white"/>
                  </a:solidFill>
                  <a:latin typeface="Twinkl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819260" y="4811282"/>
                <a:ext cx="875027" cy="247828"/>
              </a:xfrm>
              <a:prstGeom prst="ellipse">
                <a:avLst/>
              </a:prstGeom>
              <a:solidFill>
                <a:srgbClr val="FCD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GB">
                  <a:solidFill>
                    <a:prstClr val="white"/>
                  </a:solidFill>
                  <a:latin typeface="Twinkl"/>
                </a:endParaRPr>
              </a:p>
            </p:txBody>
          </p:sp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79080" y="3981500"/>
                <a:ext cx="2153540" cy="1255626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628378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7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2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7503701" y="1701786"/>
            <a:ext cx="2522854" cy="2174874"/>
          </a:xfrm>
          <a:prstGeom prst="triangle">
            <a:avLst/>
          </a:prstGeom>
          <a:solidFill>
            <a:srgbClr val="FDD18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33950" y="2142893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34157" y="3225158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40662" y="3225158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4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095062" y="1607537"/>
            <a:ext cx="6275189" cy="836560"/>
            <a:chOff x="-369117" y="2342476"/>
            <a:chExt cx="5225342" cy="836560"/>
          </a:xfrm>
        </p:grpSpPr>
        <p:sp>
          <p:nvSpPr>
            <p:cNvPr id="15" name="Rounded Rectangle 14"/>
            <p:cNvSpPr/>
            <p:nvPr/>
          </p:nvSpPr>
          <p:spPr>
            <a:xfrm>
              <a:off x="-369117" y="2342476"/>
              <a:ext cx="5225342" cy="8365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F8BD9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40153" y="2437590"/>
              <a:ext cx="4322643" cy="5909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  <a:buClr>
                  <a:srgbClr val="1C1C1C"/>
                </a:buClr>
                <a:buSzPts val="2800"/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Jimmy has 12 marbles and 2 friends. He shares his marbles evenly between all 3 people. 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150128" y="2956262"/>
            <a:ext cx="2857899" cy="795878"/>
            <a:chOff x="611695" y="2755663"/>
            <a:chExt cx="2857899" cy="795878"/>
          </a:xfrm>
        </p:grpSpPr>
        <p:sp>
          <p:nvSpPr>
            <p:cNvPr id="10" name="Rounded Rectangle 9"/>
            <p:cNvSpPr/>
            <p:nvPr/>
          </p:nvSpPr>
          <p:spPr>
            <a:xfrm>
              <a:off x="611695" y="2755663"/>
              <a:ext cx="2857899" cy="795878"/>
            </a:xfrm>
            <a:prstGeom prst="roundRect">
              <a:avLst>
                <a:gd name="adj" fmla="val 17553"/>
              </a:avLst>
            </a:prstGeom>
            <a:solidFill>
              <a:srgbClr val="FCDFCC"/>
            </a:solidFill>
            <a:ln w="38100">
              <a:solidFill>
                <a:srgbClr val="F188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83918" y="2861215"/>
              <a:ext cx="2313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32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12 </a:t>
              </a:r>
              <a:r>
                <a:rPr lang="en-AU" sz="32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  <a:ea typeface="Calibri"/>
                  <a:cs typeface="Calibri"/>
                  <a:sym typeface="Calibri"/>
                </a:rPr>
                <a:t>÷ 3 = 4</a:t>
              </a:r>
              <a:endParaRPr lang="en-GB" sz="32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endParaRPr>
            </a:p>
          </p:txBody>
        </p:sp>
      </p:grpSp>
      <p:sp>
        <p:nvSpPr>
          <p:cNvPr id="19" name="Oval 18"/>
          <p:cNvSpPr/>
          <p:nvPr/>
        </p:nvSpPr>
        <p:spPr>
          <a:xfrm>
            <a:off x="2905220" y="4184546"/>
            <a:ext cx="1673856" cy="1673856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753" y="5278419"/>
            <a:ext cx="1671922" cy="974817"/>
          </a:xfrm>
          <a:prstGeom prst="rect">
            <a:avLst/>
          </a:prstGeom>
        </p:spPr>
      </p:pic>
      <p:sp>
        <p:nvSpPr>
          <p:cNvPr id="63" name="Oval 62"/>
          <p:cNvSpPr/>
          <p:nvPr/>
        </p:nvSpPr>
        <p:spPr>
          <a:xfrm>
            <a:off x="5462954" y="4184546"/>
            <a:ext cx="1673856" cy="1673856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"/>
            </a:endParaRPr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8971" y="5323749"/>
            <a:ext cx="1671922" cy="974817"/>
          </a:xfrm>
          <a:prstGeom prst="rect">
            <a:avLst/>
          </a:prstGeom>
        </p:spPr>
      </p:pic>
      <p:sp>
        <p:nvSpPr>
          <p:cNvPr id="68" name="Oval 67"/>
          <p:cNvSpPr/>
          <p:nvPr/>
        </p:nvSpPr>
        <p:spPr>
          <a:xfrm>
            <a:off x="8022450" y="4184546"/>
            <a:ext cx="1673856" cy="1673856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"/>
            </a:endParaRPr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8229" y="5323749"/>
            <a:ext cx="1671922" cy="974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87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5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  <p:bldP spid="19" grpId="0" animBg="1"/>
      <p:bldP spid="63" grpId="0" animBg="1"/>
      <p:bldP spid="6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7503701" y="1701786"/>
            <a:ext cx="2522854" cy="2174874"/>
          </a:xfrm>
          <a:prstGeom prst="triangle">
            <a:avLst/>
          </a:prstGeom>
          <a:solidFill>
            <a:srgbClr val="DFEBB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33950" y="2142893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34157" y="3225158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40662" y="3225158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4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095062" y="1607537"/>
            <a:ext cx="6275189" cy="836560"/>
            <a:chOff x="-369117" y="2342476"/>
            <a:chExt cx="5225342" cy="836560"/>
          </a:xfrm>
        </p:grpSpPr>
        <p:sp>
          <p:nvSpPr>
            <p:cNvPr id="15" name="Rounded Rectangle 14"/>
            <p:cNvSpPr/>
            <p:nvPr/>
          </p:nvSpPr>
          <p:spPr>
            <a:xfrm>
              <a:off x="-369117" y="2342476"/>
              <a:ext cx="5225342" cy="8365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94765" y="2437590"/>
              <a:ext cx="433508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Another friend comes to join them. Now Jimmy shares the marbles evenly with all 4 people.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150128" y="2956262"/>
            <a:ext cx="2857899" cy="795878"/>
            <a:chOff x="611695" y="2755663"/>
            <a:chExt cx="2857899" cy="795878"/>
          </a:xfrm>
        </p:grpSpPr>
        <p:sp>
          <p:nvSpPr>
            <p:cNvPr id="10" name="Rounded Rectangle 9"/>
            <p:cNvSpPr/>
            <p:nvPr/>
          </p:nvSpPr>
          <p:spPr>
            <a:xfrm>
              <a:off x="611695" y="2755663"/>
              <a:ext cx="2857899" cy="795878"/>
            </a:xfrm>
            <a:prstGeom prst="roundRect">
              <a:avLst>
                <a:gd name="adj" fmla="val 17553"/>
              </a:avLst>
            </a:prstGeom>
            <a:solidFill>
              <a:srgbClr val="DFEBBF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83918" y="2861215"/>
              <a:ext cx="2313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32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12 </a:t>
              </a:r>
              <a:r>
                <a:rPr lang="en-AU" sz="32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  <a:ea typeface="Calibri"/>
                  <a:cs typeface="Calibri"/>
                  <a:sym typeface="Calibri"/>
                </a:rPr>
                <a:t>÷</a:t>
              </a:r>
              <a:r>
                <a:rPr lang="en-GB" sz="32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 4 = 3</a:t>
              </a:r>
            </a:p>
          </p:txBody>
        </p:sp>
      </p:grpSp>
      <p:sp>
        <p:nvSpPr>
          <p:cNvPr id="19" name="Oval 18"/>
          <p:cNvSpPr/>
          <p:nvPr/>
        </p:nvSpPr>
        <p:spPr>
          <a:xfrm>
            <a:off x="2542381" y="4428553"/>
            <a:ext cx="1371233" cy="1371233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9357" y="5400497"/>
            <a:ext cx="909710" cy="798576"/>
          </a:xfrm>
          <a:prstGeom prst="rect">
            <a:avLst/>
          </a:prstGeom>
        </p:spPr>
      </p:pic>
      <p:sp>
        <p:nvSpPr>
          <p:cNvPr id="63" name="Oval 62"/>
          <p:cNvSpPr/>
          <p:nvPr/>
        </p:nvSpPr>
        <p:spPr>
          <a:xfrm>
            <a:off x="4529605" y="4428553"/>
            <a:ext cx="1371233" cy="1371233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"/>
            </a:endParaRPr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946" y="5400497"/>
            <a:ext cx="909710" cy="798576"/>
          </a:xfrm>
          <a:prstGeom prst="rect">
            <a:avLst/>
          </a:prstGeom>
        </p:spPr>
      </p:pic>
      <p:sp>
        <p:nvSpPr>
          <p:cNvPr id="68" name="Oval 67"/>
          <p:cNvSpPr/>
          <p:nvPr/>
        </p:nvSpPr>
        <p:spPr>
          <a:xfrm>
            <a:off x="6516829" y="4428553"/>
            <a:ext cx="1371233" cy="1371233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"/>
            </a:endParaRPr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535" y="5400497"/>
            <a:ext cx="909710" cy="798576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8504052" y="4428553"/>
            <a:ext cx="1371233" cy="1371233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4619" y="5408320"/>
            <a:ext cx="909710" cy="798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90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5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5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5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  <p:bldP spid="19" grpId="0" animBg="1"/>
      <p:bldP spid="63" grpId="0" animBg="1"/>
      <p:bldP spid="68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7503701" y="1701786"/>
            <a:ext cx="2522854" cy="2174874"/>
          </a:xfrm>
          <a:prstGeom prst="triangle">
            <a:avLst/>
          </a:prstGeom>
          <a:solidFill>
            <a:srgbClr val="DFEBB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33950" y="2142893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34157" y="3225158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40662" y="3225158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4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095062" y="1607537"/>
            <a:ext cx="6563039" cy="836560"/>
            <a:chOff x="-369117" y="2342476"/>
            <a:chExt cx="5465034" cy="836560"/>
          </a:xfrm>
        </p:grpSpPr>
        <p:sp>
          <p:nvSpPr>
            <p:cNvPr id="15" name="Rounded Rectangle 14"/>
            <p:cNvSpPr/>
            <p:nvPr/>
          </p:nvSpPr>
          <p:spPr>
            <a:xfrm>
              <a:off x="-369117" y="2342476"/>
              <a:ext cx="5465034" cy="8365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94766" y="2623470"/>
              <a:ext cx="4335085" cy="3416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  <a:buClr>
                  <a:srgbClr val="1C1C1C"/>
                </a:buClr>
                <a:buSzPts val="2800"/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All 4 friends have 3 marbles each to play a game. 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150128" y="2956262"/>
            <a:ext cx="2857899" cy="795878"/>
            <a:chOff x="611695" y="2755663"/>
            <a:chExt cx="2857899" cy="795878"/>
          </a:xfrm>
        </p:grpSpPr>
        <p:sp>
          <p:nvSpPr>
            <p:cNvPr id="10" name="Rounded Rectangle 9"/>
            <p:cNvSpPr/>
            <p:nvPr/>
          </p:nvSpPr>
          <p:spPr>
            <a:xfrm>
              <a:off x="611695" y="2755663"/>
              <a:ext cx="2857899" cy="795878"/>
            </a:xfrm>
            <a:prstGeom prst="roundRect">
              <a:avLst>
                <a:gd name="adj" fmla="val 17553"/>
              </a:avLst>
            </a:prstGeom>
            <a:solidFill>
              <a:srgbClr val="DFEBBF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83918" y="2861215"/>
              <a:ext cx="2313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32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4 x 3 = 12</a:t>
              </a:r>
            </a:p>
          </p:txBody>
        </p:sp>
      </p:grpSp>
      <p:sp>
        <p:nvSpPr>
          <p:cNvPr id="19" name="Oval 18"/>
          <p:cNvSpPr/>
          <p:nvPr/>
        </p:nvSpPr>
        <p:spPr>
          <a:xfrm>
            <a:off x="2542381" y="4428553"/>
            <a:ext cx="1371233" cy="1371233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9357" y="5400497"/>
            <a:ext cx="909710" cy="798576"/>
          </a:xfrm>
          <a:prstGeom prst="rect">
            <a:avLst/>
          </a:prstGeom>
        </p:spPr>
      </p:pic>
      <p:sp>
        <p:nvSpPr>
          <p:cNvPr id="63" name="Oval 62"/>
          <p:cNvSpPr/>
          <p:nvPr/>
        </p:nvSpPr>
        <p:spPr>
          <a:xfrm>
            <a:off x="4529605" y="4428553"/>
            <a:ext cx="1371233" cy="1371233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"/>
            </a:endParaRPr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946" y="5400497"/>
            <a:ext cx="909710" cy="798576"/>
          </a:xfrm>
          <a:prstGeom prst="rect">
            <a:avLst/>
          </a:prstGeom>
        </p:spPr>
      </p:pic>
      <p:sp>
        <p:nvSpPr>
          <p:cNvPr id="68" name="Oval 67"/>
          <p:cNvSpPr/>
          <p:nvPr/>
        </p:nvSpPr>
        <p:spPr>
          <a:xfrm>
            <a:off x="6516829" y="4428553"/>
            <a:ext cx="1371233" cy="1371233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"/>
            </a:endParaRPr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535" y="5400497"/>
            <a:ext cx="909710" cy="798576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8504052" y="4428553"/>
            <a:ext cx="1371233" cy="1371233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4619" y="5408320"/>
            <a:ext cx="909710" cy="798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412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5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5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5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  <p:bldP spid="19" grpId="0" animBg="1"/>
      <p:bldP spid="63" grpId="0" animBg="1"/>
      <p:bldP spid="68" grpId="0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unded Rectangle 25"/>
          <p:cNvSpPr/>
          <p:nvPr/>
        </p:nvSpPr>
        <p:spPr>
          <a:xfrm>
            <a:off x="4885006" y="3397542"/>
            <a:ext cx="2313451" cy="2768367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CFB6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4406805" y="1559173"/>
            <a:ext cx="3368861" cy="2174874"/>
            <a:chOff x="5610157" y="1701786"/>
            <a:chExt cx="3368861" cy="2174874"/>
          </a:xfrm>
        </p:grpSpPr>
        <p:sp>
          <p:nvSpPr>
            <p:cNvPr id="15" name="Isosceles Triangle 14"/>
            <p:cNvSpPr/>
            <p:nvPr/>
          </p:nvSpPr>
          <p:spPr>
            <a:xfrm>
              <a:off x="5979701" y="1701786"/>
              <a:ext cx="2522854" cy="2174874"/>
            </a:xfrm>
            <a:prstGeom prst="triangle">
              <a:avLst/>
            </a:prstGeom>
            <a:solidFill>
              <a:srgbClr val="E3D4E8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309950" y="2142892"/>
              <a:ext cx="18623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36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12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610157" y="3225157"/>
              <a:ext cx="18623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36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3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116662" y="3225157"/>
              <a:ext cx="18623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36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4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4824884" y="4411273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2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12 </a:t>
            </a:r>
            <a:r>
              <a:rPr lang="en-AU" sz="32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  <a:ea typeface="Calibri"/>
                <a:cs typeface="Calibri"/>
                <a:sym typeface="Calibri"/>
              </a:rPr>
              <a:t>÷ 4 = 3</a:t>
            </a:r>
            <a:endParaRPr lang="en-GB" sz="3200" b="1" dirty="0">
              <a:ln w="19050">
                <a:solidFill>
                  <a:srgbClr val="1C1C1C"/>
                </a:solidFill>
              </a:ln>
              <a:solidFill>
                <a:prstClr val="white"/>
              </a:solidFill>
              <a:latin typeface="Twinkl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824884" y="3882766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2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12 </a:t>
            </a:r>
            <a:r>
              <a:rPr lang="en-AU" sz="32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  <a:ea typeface="Calibri"/>
                <a:cs typeface="Calibri"/>
                <a:sym typeface="Calibri"/>
              </a:rPr>
              <a:t>÷ 3 = 4</a:t>
            </a:r>
            <a:endParaRPr lang="en-GB" sz="3200" b="1" dirty="0">
              <a:ln w="19050">
                <a:solidFill>
                  <a:srgbClr val="1C1C1C"/>
                </a:solidFill>
              </a:ln>
              <a:solidFill>
                <a:prstClr val="white"/>
              </a:solidFill>
              <a:latin typeface="Twinkl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885005" y="5452906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2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4 x 3 = 12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885005" y="4924399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2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3 x 4 = 12</a:t>
            </a:r>
          </a:p>
        </p:txBody>
      </p:sp>
      <p:sp>
        <p:nvSpPr>
          <p:cNvPr id="83" name="Oval 82"/>
          <p:cNvSpPr/>
          <p:nvPr/>
        </p:nvSpPr>
        <p:spPr>
          <a:xfrm>
            <a:off x="2849825" y="1631633"/>
            <a:ext cx="1235850" cy="1235850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"/>
            </a:endParaRPr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559" y="2507617"/>
            <a:ext cx="1234422" cy="719732"/>
          </a:xfrm>
          <a:prstGeom prst="rect">
            <a:avLst/>
          </a:prstGeom>
        </p:spPr>
      </p:pic>
      <p:sp>
        <p:nvSpPr>
          <p:cNvPr id="85" name="Oval 84"/>
          <p:cNvSpPr/>
          <p:nvPr/>
        </p:nvSpPr>
        <p:spPr>
          <a:xfrm>
            <a:off x="2860783" y="3185241"/>
            <a:ext cx="1235850" cy="123585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"/>
            </a:endParaRPr>
          </a:p>
        </p:txBody>
      </p:sp>
      <p:pic>
        <p:nvPicPr>
          <p:cNvPr id="86" name="Picture 8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911" y="4017782"/>
            <a:ext cx="1234422" cy="719732"/>
          </a:xfrm>
          <a:prstGeom prst="rect">
            <a:avLst/>
          </a:prstGeom>
        </p:spPr>
      </p:pic>
      <p:sp>
        <p:nvSpPr>
          <p:cNvPr id="87" name="Oval 86"/>
          <p:cNvSpPr/>
          <p:nvPr/>
        </p:nvSpPr>
        <p:spPr>
          <a:xfrm>
            <a:off x="2859583" y="4720107"/>
            <a:ext cx="1235850" cy="1235850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"/>
            </a:endParaRPr>
          </a:p>
        </p:txBody>
      </p:sp>
      <p:pic>
        <p:nvPicPr>
          <p:cNvPr id="88" name="Picture 8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021" y="5596091"/>
            <a:ext cx="1234422" cy="719732"/>
          </a:xfrm>
          <a:prstGeom prst="rect">
            <a:avLst/>
          </a:prstGeom>
        </p:spPr>
      </p:pic>
      <p:sp>
        <p:nvSpPr>
          <p:cNvPr id="89" name="Oval 88"/>
          <p:cNvSpPr/>
          <p:nvPr/>
        </p:nvSpPr>
        <p:spPr>
          <a:xfrm>
            <a:off x="7520485" y="1697399"/>
            <a:ext cx="1262582" cy="1262582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"/>
            </a:endParaRPr>
          </a:p>
        </p:txBody>
      </p:sp>
      <p:pic>
        <p:nvPicPr>
          <p:cNvPr id="90" name="Picture 8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755" y="2683296"/>
            <a:ext cx="859883" cy="754836"/>
          </a:xfrm>
          <a:prstGeom prst="rect">
            <a:avLst/>
          </a:prstGeom>
        </p:spPr>
      </p:pic>
      <p:sp>
        <p:nvSpPr>
          <p:cNvPr id="91" name="Oval 90"/>
          <p:cNvSpPr/>
          <p:nvPr/>
        </p:nvSpPr>
        <p:spPr>
          <a:xfrm>
            <a:off x="8824848" y="2704969"/>
            <a:ext cx="1262582" cy="126258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"/>
            </a:endParaRPr>
          </a:p>
        </p:txBody>
      </p:sp>
      <p:sp>
        <p:nvSpPr>
          <p:cNvPr id="93" name="Oval 92"/>
          <p:cNvSpPr/>
          <p:nvPr/>
        </p:nvSpPr>
        <p:spPr>
          <a:xfrm>
            <a:off x="7520485" y="3712539"/>
            <a:ext cx="1262582" cy="1262582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"/>
            </a:endParaRPr>
          </a:p>
        </p:txBody>
      </p:sp>
      <p:pic>
        <p:nvPicPr>
          <p:cNvPr id="94" name="Picture 9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756" y="4670057"/>
            <a:ext cx="859883" cy="754836"/>
          </a:xfrm>
          <a:prstGeom prst="rect">
            <a:avLst/>
          </a:prstGeom>
        </p:spPr>
      </p:pic>
      <p:sp>
        <p:nvSpPr>
          <p:cNvPr id="101" name="Oval 100"/>
          <p:cNvSpPr/>
          <p:nvPr/>
        </p:nvSpPr>
        <p:spPr>
          <a:xfrm>
            <a:off x="8824848" y="4720108"/>
            <a:ext cx="1262582" cy="1262582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"/>
            </a:endParaRPr>
          </a:p>
        </p:txBody>
      </p:sp>
      <p:pic>
        <p:nvPicPr>
          <p:cNvPr id="102" name="Picture 10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8856" y="5592044"/>
            <a:ext cx="859883" cy="754836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0765" y="3520447"/>
            <a:ext cx="859883" cy="754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263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500"/>
                            </p:stCondLst>
                            <p:childTnLst>
                              <p:par>
                                <p:cTn id="7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0" grpId="0" build="p"/>
      <p:bldP spid="21" grpId="0" build="p"/>
      <p:bldP spid="22" grpId="0" build="p"/>
      <p:bldP spid="23" grpId="0" build="p"/>
      <p:bldP spid="83" grpId="0" animBg="1"/>
      <p:bldP spid="85" grpId="0" animBg="1"/>
      <p:bldP spid="87" grpId="0" animBg="1"/>
      <p:bldP spid="89" grpId="0" animBg="1"/>
      <p:bldP spid="91" grpId="0" animBg="1"/>
      <p:bldP spid="93" grpId="0" animBg="1"/>
      <p:bldP spid="10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6664196" y="3246539"/>
            <a:ext cx="3196206" cy="2755350"/>
          </a:xfrm>
          <a:prstGeom prst="triangle">
            <a:avLst/>
          </a:prstGeom>
          <a:solidFill>
            <a:srgbClr val="E3D4E8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31121" y="3751928"/>
            <a:ext cx="18623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44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30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63431" y="5182177"/>
            <a:ext cx="1862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40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25787" y="5182177"/>
            <a:ext cx="1862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40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6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1154884" y="1613321"/>
            <a:ext cx="7482980" cy="540175"/>
            <a:chOff x="-369116" y="1613320"/>
            <a:chExt cx="7482980" cy="540175"/>
          </a:xfrm>
        </p:grpSpPr>
        <p:sp>
          <p:nvSpPr>
            <p:cNvPr id="9" name="Rounded Rectangle 8"/>
            <p:cNvSpPr/>
            <p:nvPr/>
          </p:nvSpPr>
          <p:spPr>
            <a:xfrm>
              <a:off x="-369116" y="1613320"/>
              <a:ext cx="7112816" cy="540175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EDBC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671119" y="1698742"/>
              <a:ext cx="644274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AU" dirty="0">
                  <a:solidFill>
                    <a:srgbClr val="1C1C1C"/>
                  </a:solidFill>
                  <a:latin typeface="Twinkl"/>
                </a:rPr>
                <a:t>The zoo has 30 fish swimming around in different tanks.</a:t>
              </a:r>
              <a:endParaRPr lang="en-GB" dirty="0">
                <a:solidFill>
                  <a:srgbClr val="1C1C1C"/>
                </a:solidFill>
                <a:latin typeface="Twinkl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154884" y="2342477"/>
            <a:ext cx="7112817" cy="540175"/>
            <a:chOff x="-369117" y="2342476"/>
            <a:chExt cx="7112817" cy="540175"/>
          </a:xfrm>
        </p:grpSpPr>
        <p:sp>
          <p:nvSpPr>
            <p:cNvPr id="11" name="Rounded Rectangle 10"/>
            <p:cNvSpPr/>
            <p:nvPr/>
          </p:nvSpPr>
          <p:spPr>
            <a:xfrm>
              <a:off x="-369117" y="2342476"/>
              <a:ext cx="7112817" cy="540175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CFB6D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671119" y="2427898"/>
              <a:ext cx="51360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Clr>
                  <a:srgbClr val="1C1C1C"/>
                </a:buClr>
                <a:buSzPts val="2800"/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The fish can be divided into groups of 5 or 6.</a:t>
              </a:r>
              <a:endParaRPr lang="en-GB" dirty="0">
                <a:solidFill>
                  <a:srgbClr val="1C1C1C"/>
                </a:solidFill>
                <a:latin typeface="Twinkl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2380728" y="3260437"/>
            <a:ext cx="3989063" cy="2741453"/>
            <a:chOff x="856727" y="3260436"/>
            <a:chExt cx="3989063" cy="2741453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76567" y="3437236"/>
              <a:ext cx="1269223" cy="812183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6727" y="3566575"/>
              <a:ext cx="1359228" cy="1078915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08553" y="5055325"/>
              <a:ext cx="1438552" cy="870630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172718" y="4979391"/>
              <a:ext cx="1370811" cy="1022498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94025" y="3260436"/>
              <a:ext cx="1700870" cy="717637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12790" y="4203441"/>
              <a:ext cx="1692011" cy="88409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11639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7503701" y="1701786"/>
            <a:ext cx="2522854" cy="2174874"/>
          </a:xfrm>
          <a:prstGeom prst="triangle">
            <a:avLst/>
          </a:prstGeom>
          <a:solidFill>
            <a:srgbClr val="FDD18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33950" y="2142893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30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34157" y="3225158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40662" y="3225158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6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095062" y="1607537"/>
            <a:ext cx="6275189" cy="836560"/>
            <a:chOff x="-369117" y="2342476"/>
            <a:chExt cx="5225342" cy="836560"/>
          </a:xfrm>
        </p:grpSpPr>
        <p:sp>
          <p:nvSpPr>
            <p:cNvPr id="15" name="Rounded Rectangle 14"/>
            <p:cNvSpPr/>
            <p:nvPr/>
          </p:nvSpPr>
          <p:spPr>
            <a:xfrm>
              <a:off x="-369117" y="2342476"/>
              <a:ext cx="5225342" cy="8365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F8BD9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01378" y="2466165"/>
              <a:ext cx="3442252" cy="5909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  <a:buClr>
                  <a:srgbClr val="1C1C1C"/>
                </a:buClr>
                <a:buSzPts val="2800"/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The zoo has 30 fish and 5 tanks to divide the fish into.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150128" y="2956262"/>
            <a:ext cx="2857899" cy="795878"/>
            <a:chOff x="611695" y="2755663"/>
            <a:chExt cx="2857899" cy="795878"/>
          </a:xfrm>
        </p:grpSpPr>
        <p:sp>
          <p:nvSpPr>
            <p:cNvPr id="10" name="Rounded Rectangle 9"/>
            <p:cNvSpPr/>
            <p:nvPr/>
          </p:nvSpPr>
          <p:spPr>
            <a:xfrm>
              <a:off x="611695" y="2755663"/>
              <a:ext cx="2857899" cy="795878"/>
            </a:xfrm>
            <a:prstGeom prst="roundRect">
              <a:avLst>
                <a:gd name="adj" fmla="val 17553"/>
              </a:avLst>
            </a:prstGeom>
            <a:solidFill>
              <a:srgbClr val="FCDFCC"/>
            </a:solidFill>
            <a:ln w="38100">
              <a:solidFill>
                <a:srgbClr val="F188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83918" y="2861215"/>
              <a:ext cx="2313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32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30 </a:t>
              </a:r>
              <a:r>
                <a:rPr lang="en-AU" sz="32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  <a:ea typeface="Calibri"/>
                  <a:cs typeface="Calibri"/>
                  <a:sym typeface="Calibri"/>
                </a:rPr>
                <a:t>÷ 5 = 6</a:t>
              </a:r>
              <a:endParaRPr lang="en-GB" sz="32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endParaRP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073" y="4685597"/>
            <a:ext cx="1572887" cy="1095545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2109270" y="4945147"/>
            <a:ext cx="1385235" cy="736815"/>
            <a:chOff x="613844" y="4897521"/>
            <a:chExt cx="1385235" cy="736815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pic>
        <p:nvPicPr>
          <p:cNvPr id="62" name="Picture 6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876" y="4685597"/>
            <a:ext cx="1572887" cy="1095545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679" y="4685597"/>
            <a:ext cx="1572887" cy="1095545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482" y="4685597"/>
            <a:ext cx="1572887" cy="1095545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0287" y="4685597"/>
            <a:ext cx="1572887" cy="1095545"/>
          </a:xfrm>
          <a:prstGeom prst="rect">
            <a:avLst/>
          </a:prstGeom>
        </p:spPr>
      </p:pic>
      <p:grpSp>
        <p:nvGrpSpPr>
          <p:cNvPr id="67" name="Group 66"/>
          <p:cNvGrpSpPr/>
          <p:nvPr/>
        </p:nvGrpSpPr>
        <p:grpSpPr>
          <a:xfrm>
            <a:off x="3770701" y="4946425"/>
            <a:ext cx="1385235" cy="736815"/>
            <a:chOff x="613844" y="4897521"/>
            <a:chExt cx="1385235" cy="736815"/>
          </a:xfrm>
        </p:grpSpPr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grpSp>
        <p:nvGrpSpPr>
          <p:cNvPr id="77" name="Group 76"/>
          <p:cNvGrpSpPr/>
          <p:nvPr/>
        </p:nvGrpSpPr>
        <p:grpSpPr>
          <a:xfrm>
            <a:off x="5402153" y="4945147"/>
            <a:ext cx="1385235" cy="736815"/>
            <a:chOff x="613844" y="4897521"/>
            <a:chExt cx="1385235" cy="736815"/>
          </a:xfrm>
        </p:grpSpPr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grpSp>
        <p:nvGrpSpPr>
          <p:cNvPr id="84" name="Group 83"/>
          <p:cNvGrpSpPr/>
          <p:nvPr/>
        </p:nvGrpSpPr>
        <p:grpSpPr>
          <a:xfrm>
            <a:off x="7030257" y="4945147"/>
            <a:ext cx="1385235" cy="736815"/>
            <a:chOff x="613844" y="4897521"/>
            <a:chExt cx="1385235" cy="736815"/>
          </a:xfrm>
        </p:grpSpPr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90" name="Picture 8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grpSp>
        <p:nvGrpSpPr>
          <p:cNvPr id="91" name="Group 90"/>
          <p:cNvGrpSpPr/>
          <p:nvPr/>
        </p:nvGrpSpPr>
        <p:grpSpPr>
          <a:xfrm>
            <a:off x="8648941" y="4946448"/>
            <a:ext cx="1385235" cy="736815"/>
            <a:chOff x="613844" y="4897521"/>
            <a:chExt cx="1385235" cy="736815"/>
          </a:xfrm>
        </p:grpSpPr>
        <p:pic>
          <p:nvPicPr>
            <p:cNvPr id="92" name="Picture 9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94" name="Picture 9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06182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7503701" y="1701786"/>
            <a:ext cx="2522854" cy="2174874"/>
          </a:xfrm>
          <a:prstGeom prst="triangle">
            <a:avLst/>
          </a:prstGeom>
          <a:solidFill>
            <a:srgbClr val="FDD18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33950" y="2142893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30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34157" y="3225158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40662" y="3225158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6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095062" y="1607537"/>
            <a:ext cx="6275189" cy="836560"/>
            <a:chOff x="-369117" y="2342476"/>
            <a:chExt cx="5225342" cy="836560"/>
          </a:xfrm>
        </p:grpSpPr>
        <p:sp>
          <p:nvSpPr>
            <p:cNvPr id="15" name="Rounded Rectangle 14"/>
            <p:cNvSpPr/>
            <p:nvPr/>
          </p:nvSpPr>
          <p:spPr>
            <a:xfrm>
              <a:off x="-369117" y="2342476"/>
              <a:ext cx="5225342" cy="8365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F8BD9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01378" y="2466165"/>
              <a:ext cx="3442252" cy="5909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  <a:buClr>
                  <a:srgbClr val="1C1C1C"/>
                </a:buClr>
                <a:buSzPts val="2800"/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When the year 3 students visit the zoo, they see 5 tanks with 6 fish in each.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150128" y="2956262"/>
            <a:ext cx="2857899" cy="795878"/>
            <a:chOff x="611695" y="2755663"/>
            <a:chExt cx="2857899" cy="795878"/>
          </a:xfrm>
        </p:grpSpPr>
        <p:sp>
          <p:nvSpPr>
            <p:cNvPr id="10" name="Rounded Rectangle 9"/>
            <p:cNvSpPr/>
            <p:nvPr/>
          </p:nvSpPr>
          <p:spPr>
            <a:xfrm>
              <a:off x="611695" y="2755663"/>
              <a:ext cx="2857899" cy="795878"/>
            </a:xfrm>
            <a:prstGeom prst="roundRect">
              <a:avLst>
                <a:gd name="adj" fmla="val 17553"/>
              </a:avLst>
            </a:prstGeom>
            <a:solidFill>
              <a:srgbClr val="FCDFCC"/>
            </a:solidFill>
            <a:ln w="38100">
              <a:solidFill>
                <a:srgbClr val="F188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83918" y="2861215"/>
              <a:ext cx="2313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32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5 x 6 = 30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073" y="4685597"/>
            <a:ext cx="1572887" cy="1095545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2109270" y="4945147"/>
            <a:ext cx="1385235" cy="736815"/>
            <a:chOff x="613844" y="4897521"/>
            <a:chExt cx="1385235" cy="736815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pic>
        <p:nvPicPr>
          <p:cNvPr id="62" name="Picture 6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876" y="4685597"/>
            <a:ext cx="1572887" cy="1095545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679" y="4685597"/>
            <a:ext cx="1572887" cy="1095545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482" y="4685597"/>
            <a:ext cx="1572887" cy="1095545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0287" y="4685597"/>
            <a:ext cx="1572887" cy="1095545"/>
          </a:xfrm>
          <a:prstGeom prst="rect">
            <a:avLst/>
          </a:prstGeom>
        </p:spPr>
      </p:pic>
      <p:grpSp>
        <p:nvGrpSpPr>
          <p:cNvPr id="67" name="Group 66"/>
          <p:cNvGrpSpPr/>
          <p:nvPr/>
        </p:nvGrpSpPr>
        <p:grpSpPr>
          <a:xfrm>
            <a:off x="3770701" y="4946425"/>
            <a:ext cx="1385235" cy="736815"/>
            <a:chOff x="613844" y="4897521"/>
            <a:chExt cx="1385235" cy="736815"/>
          </a:xfrm>
        </p:grpSpPr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grpSp>
        <p:nvGrpSpPr>
          <p:cNvPr id="77" name="Group 76"/>
          <p:cNvGrpSpPr/>
          <p:nvPr/>
        </p:nvGrpSpPr>
        <p:grpSpPr>
          <a:xfrm>
            <a:off x="5402153" y="4945147"/>
            <a:ext cx="1385235" cy="736815"/>
            <a:chOff x="613844" y="4897521"/>
            <a:chExt cx="1385235" cy="736815"/>
          </a:xfrm>
        </p:grpSpPr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grpSp>
        <p:nvGrpSpPr>
          <p:cNvPr id="84" name="Group 83"/>
          <p:cNvGrpSpPr/>
          <p:nvPr/>
        </p:nvGrpSpPr>
        <p:grpSpPr>
          <a:xfrm>
            <a:off x="7030257" y="4945147"/>
            <a:ext cx="1385235" cy="736815"/>
            <a:chOff x="613844" y="4897521"/>
            <a:chExt cx="1385235" cy="736815"/>
          </a:xfrm>
        </p:grpSpPr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90" name="Picture 8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grpSp>
        <p:nvGrpSpPr>
          <p:cNvPr id="91" name="Group 90"/>
          <p:cNvGrpSpPr/>
          <p:nvPr/>
        </p:nvGrpSpPr>
        <p:grpSpPr>
          <a:xfrm>
            <a:off x="8648941" y="4946448"/>
            <a:ext cx="1385235" cy="736815"/>
            <a:chOff x="613844" y="4897521"/>
            <a:chExt cx="1385235" cy="736815"/>
          </a:xfrm>
        </p:grpSpPr>
        <p:pic>
          <p:nvPicPr>
            <p:cNvPr id="92" name="Picture 9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94" name="Picture 9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61986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7503701" y="1701786"/>
            <a:ext cx="2522854" cy="2174874"/>
          </a:xfrm>
          <a:prstGeom prst="triangle">
            <a:avLst/>
          </a:prstGeom>
          <a:solidFill>
            <a:srgbClr val="DFEBB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33950" y="2142893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30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34157" y="3225158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40662" y="3225158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6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095062" y="1607537"/>
            <a:ext cx="6275189" cy="1032776"/>
            <a:chOff x="-369117" y="2342476"/>
            <a:chExt cx="5225342" cy="836560"/>
          </a:xfrm>
        </p:grpSpPr>
        <p:sp>
          <p:nvSpPr>
            <p:cNvPr id="15" name="Rounded Rectangle 14"/>
            <p:cNvSpPr/>
            <p:nvPr/>
          </p:nvSpPr>
          <p:spPr>
            <a:xfrm>
              <a:off x="-369117" y="2342476"/>
              <a:ext cx="5225342" cy="8365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78405" y="2473144"/>
              <a:ext cx="4335085" cy="617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80000"/>
                </a:lnSpc>
                <a:buClr>
                  <a:srgbClr val="1C1C1C"/>
                </a:buClr>
                <a:buSzPts val="2590"/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The zoo still have 30 fish but add a fish tank to give them more room to swim. The fish are now in 6 tanks with 5 fish in each.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150128" y="2956262"/>
            <a:ext cx="2857899" cy="795878"/>
            <a:chOff x="611695" y="2755663"/>
            <a:chExt cx="2857899" cy="795878"/>
          </a:xfrm>
        </p:grpSpPr>
        <p:sp>
          <p:nvSpPr>
            <p:cNvPr id="10" name="Rounded Rectangle 9"/>
            <p:cNvSpPr/>
            <p:nvPr/>
          </p:nvSpPr>
          <p:spPr>
            <a:xfrm>
              <a:off x="611695" y="2755663"/>
              <a:ext cx="2857899" cy="795878"/>
            </a:xfrm>
            <a:prstGeom prst="roundRect">
              <a:avLst>
                <a:gd name="adj" fmla="val 17553"/>
              </a:avLst>
            </a:prstGeom>
            <a:solidFill>
              <a:srgbClr val="DFEBBF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83918" y="2861215"/>
              <a:ext cx="2313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32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30 </a:t>
              </a:r>
              <a:r>
                <a:rPr lang="en-AU" sz="32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  <a:ea typeface="Calibri"/>
                  <a:cs typeface="Calibri"/>
                  <a:sym typeface="Calibri"/>
                </a:rPr>
                <a:t>÷</a:t>
              </a:r>
              <a:r>
                <a:rPr lang="en-GB" sz="32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 6 = 5</a:t>
              </a:r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907" y="4001985"/>
            <a:ext cx="1572887" cy="1095545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2775436" y="4261535"/>
            <a:ext cx="1315903" cy="736815"/>
            <a:chOff x="683176" y="4897521"/>
            <a:chExt cx="1315903" cy="736815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144" y="4001985"/>
            <a:ext cx="1572887" cy="1095545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5053265" y="4261535"/>
            <a:ext cx="1315903" cy="736815"/>
            <a:chOff x="683176" y="4897521"/>
            <a:chExt cx="1315903" cy="736815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380" y="4001985"/>
            <a:ext cx="1572887" cy="1095545"/>
          </a:xfrm>
          <a:prstGeom prst="rect">
            <a:avLst/>
          </a:prstGeom>
        </p:spPr>
      </p:pic>
      <p:grpSp>
        <p:nvGrpSpPr>
          <p:cNvPr id="40" name="Group 39"/>
          <p:cNvGrpSpPr/>
          <p:nvPr/>
        </p:nvGrpSpPr>
        <p:grpSpPr>
          <a:xfrm>
            <a:off x="7298859" y="4261535"/>
            <a:ext cx="1315903" cy="736815"/>
            <a:chOff x="683176" y="4897521"/>
            <a:chExt cx="1315903" cy="736815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pic>
        <p:nvPicPr>
          <p:cNvPr id="93" name="Picture 9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398" y="5200985"/>
            <a:ext cx="1572887" cy="1095545"/>
          </a:xfrm>
          <a:prstGeom prst="rect">
            <a:avLst/>
          </a:prstGeom>
        </p:spPr>
      </p:pic>
      <p:grpSp>
        <p:nvGrpSpPr>
          <p:cNvPr id="94" name="Group 93"/>
          <p:cNvGrpSpPr/>
          <p:nvPr/>
        </p:nvGrpSpPr>
        <p:grpSpPr>
          <a:xfrm>
            <a:off x="3723927" y="5460535"/>
            <a:ext cx="1315903" cy="736815"/>
            <a:chOff x="683176" y="4897521"/>
            <a:chExt cx="1315903" cy="736815"/>
          </a:xfrm>
        </p:grpSpPr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98" name="Picture 9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99" name="Picture 9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pic>
        <p:nvPicPr>
          <p:cNvPr id="100" name="Picture 9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5635" y="5200985"/>
            <a:ext cx="1572887" cy="1095545"/>
          </a:xfrm>
          <a:prstGeom prst="rect">
            <a:avLst/>
          </a:prstGeom>
        </p:spPr>
      </p:pic>
      <p:grpSp>
        <p:nvGrpSpPr>
          <p:cNvPr id="101" name="Group 100"/>
          <p:cNvGrpSpPr/>
          <p:nvPr/>
        </p:nvGrpSpPr>
        <p:grpSpPr>
          <a:xfrm>
            <a:off x="6001756" y="5460535"/>
            <a:ext cx="1315903" cy="736815"/>
            <a:chOff x="683176" y="4897521"/>
            <a:chExt cx="1315903" cy="736815"/>
          </a:xfrm>
        </p:grpSpPr>
        <p:pic>
          <p:nvPicPr>
            <p:cNvPr id="102" name="Picture 10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03" name="Picture 10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104" name="Picture 10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105" name="Picture 10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06" name="Picture 10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pic>
        <p:nvPicPr>
          <p:cNvPr id="107" name="Picture 10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6871" y="5200985"/>
            <a:ext cx="1572887" cy="1095545"/>
          </a:xfrm>
          <a:prstGeom prst="rect">
            <a:avLst/>
          </a:prstGeom>
        </p:spPr>
      </p:pic>
      <p:grpSp>
        <p:nvGrpSpPr>
          <p:cNvPr id="108" name="Group 107"/>
          <p:cNvGrpSpPr/>
          <p:nvPr/>
        </p:nvGrpSpPr>
        <p:grpSpPr>
          <a:xfrm>
            <a:off x="8247350" y="5460535"/>
            <a:ext cx="1315903" cy="736815"/>
            <a:chOff x="683176" y="4897521"/>
            <a:chExt cx="1315903" cy="736815"/>
          </a:xfrm>
        </p:grpSpPr>
        <p:pic>
          <p:nvPicPr>
            <p:cNvPr id="109" name="Picture 10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13" name="Picture 11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5330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9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3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7503701" y="1701786"/>
            <a:ext cx="2522854" cy="2174874"/>
          </a:xfrm>
          <a:prstGeom prst="triangle">
            <a:avLst/>
          </a:prstGeom>
          <a:solidFill>
            <a:srgbClr val="DFEBB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33950" y="2142893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30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34157" y="3225158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40662" y="3225158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6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095062" y="1607537"/>
            <a:ext cx="6275189" cy="1032776"/>
            <a:chOff x="-369117" y="2342476"/>
            <a:chExt cx="5225342" cy="836560"/>
          </a:xfrm>
        </p:grpSpPr>
        <p:sp>
          <p:nvSpPr>
            <p:cNvPr id="15" name="Rounded Rectangle 14"/>
            <p:cNvSpPr/>
            <p:nvPr/>
          </p:nvSpPr>
          <p:spPr>
            <a:xfrm>
              <a:off x="-369117" y="2342476"/>
              <a:ext cx="5225342" cy="8365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7695" y="2521425"/>
              <a:ext cx="3649438" cy="4786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  <a:buClr>
                  <a:srgbClr val="1C1C1C"/>
                </a:buClr>
                <a:buSzPts val="2800"/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When the year 4 students visit the zoo, they see 6 tanks with 5 fish in each.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150128" y="2956262"/>
            <a:ext cx="2857899" cy="795878"/>
            <a:chOff x="611695" y="2755663"/>
            <a:chExt cx="2857899" cy="795878"/>
          </a:xfrm>
        </p:grpSpPr>
        <p:sp>
          <p:nvSpPr>
            <p:cNvPr id="10" name="Rounded Rectangle 9"/>
            <p:cNvSpPr/>
            <p:nvPr/>
          </p:nvSpPr>
          <p:spPr>
            <a:xfrm>
              <a:off x="611695" y="2755663"/>
              <a:ext cx="2857899" cy="795878"/>
            </a:xfrm>
            <a:prstGeom prst="roundRect">
              <a:avLst>
                <a:gd name="adj" fmla="val 17553"/>
              </a:avLst>
            </a:prstGeom>
            <a:solidFill>
              <a:srgbClr val="DFEBBF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83918" y="2861215"/>
              <a:ext cx="2313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32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6 x 5 = 30</a:t>
              </a:r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907" y="4001985"/>
            <a:ext cx="1572887" cy="1095545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2775436" y="4261535"/>
            <a:ext cx="1315903" cy="736815"/>
            <a:chOff x="683176" y="4897521"/>
            <a:chExt cx="1315903" cy="736815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144" y="4001985"/>
            <a:ext cx="1572887" cy="1095545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5053265" y="4261535"/>
            <a:ext cx="1315903" cy="736815"/>
            <a:chOff x="683176" y="4897521"/>
            <a:chExt cx="1315903" cy="736815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380" y="4001985"/>
            <a:ext cx="1572887" cy="1095545"/>
          </a:xfrm>
          <a:prstGeom prst="rect">
            <a:avLst/>
          </a:prstGeom>
        </p:spPr>
      </p:pic>
      <p:grpSp>
        <p:nvGrpSpPr>
          <p:cNvPr id="40" name="Group 39"/>
          <p:cNvGrpSpPr/>
          <p:nvPr/>
        </p:nvGrpSpPr>
        <p:grpSpPr>
          <a:xfrm>
            <a:off x="7298859" y="4261535"/>
            <a:ext cx="1315903" cy="736815"/>
            <a:chOff x="683176" y="4897521"/>
            <a:chExt cx="1315903" cy="736815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pic>
        <p:nvPicPr>
          <p:cNvPr id="93" name="Picture 9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398" y="5200985"/>
            <a:ext cx="1572887" cy="1095545"/>
          </a:xfrm>
          <a:prstGeom prst="rect">
            <a:avLst/>
          </a:prstGeom>
        </p:spPr>
      </p:pic>
      <p:grpSp>
        <p:nvGrpSpPr>
          <p:cNvPr id="94" name="Group 93"/>
          <p:cNvGrpSpPr/>
          <p:nvPr/>
        </p:nvGrpSpPr>
        <p:grpSpPr>
          <a:xfrm>
            <a:off x="3723927" y="5460535"/>
            <a:ext cx="1315903" cy="736815"/>
            <a:chOff x="683176" y="4897521"/>
            <a:chExt cx="1315903" cy="736815"/>
          </a:xfrm>
        </p:grpSpPr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98" name="Picture 9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99" name="Picture 9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pic>
        <p:nvPicPr>
          <p:cNvPr id="100" name="Picture 9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5635" y="5200985"/>
            <a:ext cx="1572887" cy="1095545"/>
          </a:xfrm>
          <a:prstGeom prst="rect">
            <a:avLst/>
          </a:prstGeom>
        </p:spPr>
      </p:pic>
      <p:grpSp>
        <p:nvGrpSpPr>
          <p:cNvPr id="101" name="Group 100"/>
          <p:cNvGrpSpPr/>
          <p:nvPr/>
        </p:nvGrpSpPr>
        <p:grpSpPr>
          <a:xfrm>
            <a:off x="6001756" y="5460535"/>
            <a:ext cx="1315903" cy="736815"/>
            <a:chOff x="683176" y="4897521"/>
            <a:chExt cx="1315903" cy="736815"/>
          </a:xfrm>
        </p:grpSpPr>
        <p:pic>
          <p:nvPicPr>
            <p:cNvPr id="102" name="Picture 10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03" name="Picture 10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104" name="Picture 10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105" name="Picture 10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06" name="Picture 10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pic>
        <p:nvPicPr>
          <p:cNvPr id="107" name="Picture 10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6871" y="5200985"/>
            <a:ext cx="1572887" cy="1095545"/>
          </a:xfrm>
          <a:prstGeom prst="rect">
            <a:avLst/>
          </a:prstGeom>
        </p:spPr>
      </p:pic>
      <p:grpSp>
        <p:nvGrpSpPr>
          <p:cNvPr id="108" name="Group 107"/>
          <p:cNvGrpSpPr/>
          <p:nvPr/>
        </p:nvGrpSpPr>
        <p:grpSpPr>
          <a:xfrm>
            <a:off x="8247350" y="5460535"/>
            <a:ext cx="1315903" cy="736815"/>
            <a:chOff x="683176" y="4897521"/>
            <a:chExt cx="1315903" cy="736815"/>
          </a:xfrm>
        </p:grpSpPr>
        <p:pic>
          <p:nvPicPr>
            <p:cNvPr id="109" name="Picture 10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13" name="Picture 11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29905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9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3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Rounded Rectangle 165"/>
          <p:cNvSpPr/>
          <p:nvPr/>
        </p:nvSpPr>
        <p:spPr>
          <a:xfrm>
            <a:off x="7280245" y="1303699"/>
            <a:ext cx="2848605" cy="5051834"/>
          </a:xfrm>
          <a:prstGeom prst="roundRect">
            <a:avLst/>
          </a:prstGeom>
          <a:solidFill>
            <a:srgbClr val="DFEBBF"/>
          </a:solid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257332" y="1303699"/>
            <a:ext cx="2149473" cy="5051834"/>
          </a:xfrm>
          <a:prstGeom prst="roundRect">
            <a:avLst/>
          </a:prstGeom>
          <a:solidFill>
            <a:srgbClr val="FCDFCC"/>
          </a:solidFill>
          <a:ln w="38100">
            <a:solidFill>
              <a:srgbClr val="F8BD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4712991" y="3397542"/>
            <a:ext cx="2313451" cy="2768367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CFB6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4234786" y="1559173"/>
            <a:ext cx="3368861" cy="2174874"/>
            <a:chOff x="5610157" y="1701786"/>
            <a:chExt cx="3368861" cy="2174874"/>
          </a:xfrm>
        </p:grpSpPr>
        <p:sp>
          <p:nvSpPr>
            <p:cNvPr id="15" name="Isosceles Triangle 14"/>
            <p:cNvSpPr/>
            <p:nvPr/>
          </p:nvSpPr>
          <p:spPr>
            <a:xfrm>
              <a:off x="5979701" y="1701786"/>
              <a:ext cx="2522854" cy="2174874"/>
            </a:xfrm>
            <a:prstGeom prst="triangle">
              <a:avLst/>
            </a:prstGeom>
            <a:solidFill>
              <a:srgbClr val="E3D4E8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309950" y="2142892"/>
              <a:ext cx="18623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36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30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610157" y="3225157"/>
              <a:ext cx="18623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36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5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116662" y="3225157"/>
              <a:ext cx="18623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36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6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4652869" y="4411273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2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30 </a:t>
            </a:r>
            <a:r>
              <a:rPr lang="en-AU" sz="32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  <a:ea typeface="Calibri"/>
                <a:cs typeface="Calibri"/>
                <a:sym typeface="Calibri"/>
              </a:rPr>
              <a:t>÷ 6 = 5</a:t>
            </a:r>
            <a:endParaRPr lang="en-GB" sz="3200" b="1" dirty="0">
              <a:ln w="19050">
                <a:solidFill>
                  <a:srgbClr val="1C1C1C"/>
                </a:solidFill>
              </a:ln>
              <a:solidFill>
                <a:prstClr val="white"/>
              </a:solidFill>
              <a:latin typeface="Twinkl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52869" y="3882766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2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30 </a:t>
            </a:r>
            <a:r>
              <a:rPr lang="en-AU" sz="32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  <a:ea typeface="Calibri"/>
                <a:cs typeface="Calibri"/>
                <a:sym typeface="Calibri"/>
              </a:rPr>
              <a:t>÷ 5 = 6</a:t>
            </a:r>
            <a:endParaRPr lang="en-GB" sz="3200" b="1" dirty="0">
              <a:ln w="19050">
                <a:solidFill>
                  <a:srgbClr val="1C1C1C"/>
                </a:solidFill>
              </a:ln>
              <a:solidFill>
                <a:prstClr val="white"/>
              </a:solidFill>
              <a:latin typeface="Twinkl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2990" y="5452906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2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6 x 5 = 30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712990" y="4924399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200" b="1" dirty="0">
                <a:ln w="19050">
                  <a:solidFill>
                    <a:srgbClr val="1C1C1C"/>
                  </a:solidFill>
                </a:ln>
                <a:solidFill>
                  <a:prstClr val="white"/>
                </a:solidFill>
                <a:latin typeface="Twinkl"/>
              </a:rPr>
              <a:t>5 x 6 = 30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600" y="1616479"/>
            <a:ext cx="1102052" cy="767600"/>
          </a:xfrm>
          <a:prstGeom prst="rect">
            <a:avLst/>
          </a:prstGeom>
        </p:spPr>
      </p:pic>
      <p:grpSp>
        <p:nvGrpSpPr>
          <p:cNvPr id="28" name="Group 27"/>
          <p:cNvGrpSpPr/>
          <p:nvPr/>
        </p:nvGrpSpPr>
        <p:grpSpPr>
          <a:xfrm>
            <a:off x="2852616" y="1795998"/>
            <a:ext cx="970573" cy="516254"/>
            <a:chOff x="613844" y="4897521"/>
            <a:chExt cx="1385235" cy="736815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pic>
        <p:nvPicPr>
          <p:cNvPr id="75" name="Picture 7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600" y="2562664"/>
            <a:ext cx="1102052" cy="767600"/>
          </a:xfrm>
          <a:prstGeom prst="rect">
            <a:avLst/>
          </a:prstGeom>
        </p:spPr>
      </p:pic>
      <p:grpSp>
        <p:nvGrpSpPr>
          <p:cNvPr id="76" name="Group 75"/>
          <p:cNvGrpSpPr/>
          <p:nvPr/>
        </p:nvGrpSpPr>
        <p:grpSpPr>
          <a:xfrm>
            <a:off x="2841210" y="2745218"/>
            <a:ext cx="970573" cy="516254"/>
            <a:chOff x="613844" y="4897521"/>
            <a:chExt cx="1385235" cy="736815"/>
          </a:xfrm>
        </p:grpSpPr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pic>
        <p:nvPicPr>
          <p:cNvPr id="95" name="Picture 9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600" y="3508849"/>
            <a:ext cx="1102052" cy="767600"/>
          </a:xfrm>
          <a:prstGeom prst="rect">
            <a:avLst/>
          </a:prstGeom>
        </p:spPr>
      </p:pic>
      <p:grpSp>
        <p:nvGrpSpPr>
          <p:cNvPr id="96" name="Group 95"/>
          <p:cNvGrpSpPr/>
          <p:nvPr/>
        </p:nvGrpSpPr>
        <p:grpSpPr>
          <a:xfrm>
            <a:off x="2830851" y="3691436"/>
            <a:ext cx="970573" cy="516254"/>
            <a:chOff x="613844" y="4897521"/>
            <a:chExt cx="1385235" cy="736815"/>
          </a:xfrm>
        </p:grpSpPr>
        <p:pic>
          <p:nvPicPr>
            <p:cNvPr id="97" name="Picture 9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98" name="Picture 9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99" name="Picture 9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100" name="Picture 9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03" name="Picture 10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104" name="Picture 10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pic>
        <p:nvPicPr>
          <p:cNvPr id="105" name="Picture 10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600" y="4455034"/>
            <a:ext cx="1102052" cy="767600"/>
          </a:xfrm>
          <a:prstGeom prst="rect">
            <a:avLst/>
          </a:prstGeom>
        </p:spPr>
      </p:pic>
      <p:grpSp>
        <p:nvGrpSpPr>
          <p:cNvPr id="106" name="Group 105"/>
          <p:cNvGrpSpPr/>
          <p:nvPr/>
        </p:nvGrpSpPr>
        <p:grpSpPr>
          <a:xfrm>
            <a:off x="2828354" y="4637582"/>
            <a:ext cx="970573" cy="516254"/>
            <a:chOff x="613844" y="4897521"/>
            <a:chExt cx="1385235" cy="736815"/>
          </a:xfrm>
        </p:grpSpPr>
        <p:pic>
          <p:nvPicPr>
            <p:cNvPr id="107" name="Picture 10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08" name="Picture 10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109" name="Picture 10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pic>
        <p:nvPicPr>
          <p:cNvPr id="113" name="Picture 1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600" y="5401220"/>
            <a:ext cx="1102052" cy="767600"/>
          </a:xfrm>
          <a:prstGeom prst="rect">
            <a:avLst/>
          </a:prstGeom>
        </p:spPr>
      </p:pic>
      <p:grpSp>
        <p:nvGrpSpPr>
          <p:cNvPr id="114" name="Group 113"/>
          <p:cNvGrpSpPr/>
          <p:nvPr/>
        </p:nvGrpSpPr>
        <p:grpSpPr>
          <a:xfrm>
            <a:off x="2833526" y="5579769"/>
            <a:ext cx="970573" cy="516254"/>
            <a:chOff x="613844" y="4897521"/>
            <a:chExt cx="1385235" cy="736815"/>
          </a:xfrm>
        </p:grpSpPr>
        <p:pic>
          <p:nvPicPr>
            <p:cNvPr id="115" name="Picture 1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16" name="Picture 1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117" name="Picture 1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118" name="Picture 1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19" name="Picture 11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120" name="Picture 11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pic>
        <p:nvPicPr>
          <p:cNvPr id="121" name="Picture 1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7368" y="2287012"/>
            <a:ext cx="1264806" cy="880960"/>
          </a:xfrm>
          <a:prstGeom prst="rect">
            <a:avLst/>
          </a:prstGeom>
        </p:spPr>
      </p:pic>
      <p:grpSp>
        <p:nvGrpSpPr>
          <p:cNvPr id="122" name="Group 121"/>
          <p:cNvGrpSpPr/>
          <p:nvPr/>
        </p:nvGrpSpPr>
        <p:grpSpPr>
          <a:xfrm>
            <a:off x="7510693" y="2484878"/>
            <a:ext cx="1058156" cy="592494"/>
            <a:chOff x="683176" y="4897521"/>
            <a:chExt cx="1315903" cy="736815"/>
          </a:xfrm>
        </p:grpSpPr>
        <p:pic>
          <p:nvPicPr>
            <p:cNvPr id="123" name="Picture 122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24" name="Picture 123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125" name="Picture 124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126" name="Picture 125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27" name="Picture 126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pic>
        <p:nvPicPr>
          <p:cNvPr id="129" name="Picture 1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7368" y="3427157"/>
            <a:ext cx="1264806" cy="880960"/>
          </a:xfrm>
          <a:prstGeom prst="rect">
            <a:avLst/>
          </a:prstGeom>
        </p:spPr>
      </p:pic>
      <p:pic>
        <p:nvPicPr>
          <p:cNvPr id="131" name="Picture 13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7368" y="4567301"/>
            <a:ext cx="1264806" cy="880960"/>
          </a:xfrm>
          <a:prstGeom prst="rect">
            <a:avLst/>
          </a:prstGeom>
        </p:spPr>
      </p:pic>
      <p:pic>
        <p:nvPicPr>
          <p:cNvPr id="133" name="Picture 13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7663" y="2287012"/>
            <a:ext cx="1264806" cy="880960"/>
          </a:xfrm>
          <a:prstGeom prst="rect">
            <a:avLst/>
          </a:prstGeom>
        </p:spPr>
      </p:pic>
      <p:pic>
        <p:nvPicPr>
          <p:cNvPr id="134" name="Picture 13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7663" y="3427157"/>
            <a:ext cx="1264806" cy="880960"/>
          </a:xfrm>
          <a:prstGeom prst="rect">
            <a:avLst/>
          </a:prstGeom>
        </p:spPr>
      </p:pic>
      <p:pic>
        <p:nvPicPr>
          <p:cNvPr id="135" name="Picture 1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7663" y="4567301"/>
            <a:ext cx="1264806" cy="880960"/>
          </a:xfrm>
          <a:prstGeom prst="rect">
            <a:avLst/>
          </a:prstGeom>
        </p:spPr>
      </p:pic>
      <p:grpSp>
        <p:nvGrpSpPr>
          <p:cNvPr id="136" name="Group 135"/>
          <p:cNvGrpSpPr/>
          <p:nvPr/>
        </p:nvGrpSpPr>
        <p:grpSpPr>
          <a:xfrm>
            <a:off x="7510693" y="3633532"/>
            <a:ext cx="1058156" cy="592494"/>
            <a:chOff x="683176" y="4897521"/>
            <a:chExt cx="1315903" cy="736815"/>
          </a:xfrm>
        </p:grpSpPr>
        <p:pic>
          <p:nvPicPr>
            <p:cNvPr id="137" name="Picture 136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38" name="Picture 137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139" name="Picture 13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140" name="Picture 139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41" name="Picture 140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grpSp>
        <p:nvGrpSpPr>
          <p:cNvPr id="142" name="Group 141"/>
          <p:cNvGrpSpPr/>
          <p:nvPr/>
        </p:nvGrpSpPr>
        <p:grpSpPr>
          <a:xfrm>
            <a:off x="7488754" y="4777315"/>
            <a:ext cx="1058156" cy="592494"/>
            <a:chOff x="683176" y="4897521"/>
            <a:chExt cx="1315903" cy="736815"/>
          </a:xfrm>
        </p:grpSpPr>
        <p:pic>
          <p:nvPicPr>
            <p:cNvPr id="143" name="Picture 142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44" name="Picture 143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145" name="Picture 144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146" name="Picture 145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47" name="Picture 146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grpSp>
        <p:nvGrpSpPr>
          <p:cNvPr id="148" name="Group 147"/>
          <p:cNvGrpSpPr/>
          <p:nvPr/>
        </p:nvGrpSpPr>
        <p:grpSpPr>
          <a:xfrm>
            <a:off x="8879049" y="2491177"/>
            <a:ext cx="1058156" cy="592494"/>
            <a:chOff x="683176" y="4897521"/>
            <a:chExt cx="1315903" cy="736815"/>
          </a:xfrm>
        </p:grpSpPr>
        <p:pic>
          <p:nvPicPr>
            <p:cNvPr id="149" name="Picture 148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50" name="Picture 149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151" name="Picture 150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152" name="Picture 151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53" name="Picture 152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grpSp>
        <p:nvGrpSpPr>
          <p:cNvPr id="154" name="Group 153"/>
          <p:cNvGrpSpPr/>
          <p:nvPr/>
        </p:nvGrpSpPr>
        <p:grpSpPr>
          <a:xfrm>
            <a:off x="8883333" y="3633532"/>
            <a:ext cx="1058156" cy="592494"/>
            <a:chOff x="683176" y="4897521"/>
            <a:chExt cx="1315903" cy="736815"/>
          </a:xfrm>
        </p:grpSpPr>
        <p:pic>
          <p:nvPicPr>
            <p:cNvPr id="155" name="Picture 154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56" name="Picture 155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157" name="Picture 15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158" name="Picture 157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59" name="Picture 158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grpSp>
        <p:nvGrpSpPr>
          <p:cNvPr id="160" name="Group 159"/>
          <p:cNvGrpSpPr/>
          <p:nvPr/>
        </p:nvGrpSpPr>
        <p:grpSpPr>
          <a:xfrm>
            <a:off x="8886710" y="4772433"/>
            <a:ext cx="1058156" cy="592494"/>
            <a:chOff x="683176" y="4897521"/>
            <a:chExt cx="1315903" cy="736815"/>
          </a:xfrm>
        </p:grpSpPr>
        <p:pic>
          <p:nvPicPr>
            <p:cNvPr id="161" name="Picture 160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62" name="Picture 161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163" name="Picture 162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164" name="Picture 163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65" name="Picture 164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8564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3500"/>
                            </p:stCondLst>
                            <p:childTnLst>
                              <p:par>
                                <p:cTn id="9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" grpId="0" animBg="1"/>
      <p:bldP spid="3" grpId="0" animBg="1"/>
      <p:bldP spid="26" grpId="0" animBg="1"/>
      <p:bldP spid="20" grpId="0" build="p"/>
      <p:bldP spid="21" grpId="0" build="p"/>
      <p:bldP spid="22" grpId="0" build="p"/>
      <p:bldP spid="2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4015820" y="2086474"/>
            <a:ext cx="2606667" cy="1636737"/>
            <a:chOff x="5739904" y="1687237"/>
            <a:chExt cx="3113033" cy="1954690"/>
          </a:xfrm>
        </p:grpSpPr>
        <p:sp>
          <p:nvSpPr>
            <p:cNvPr id="15" name="Isosceles Triangle 14"/>
            <p:cNvSpPr/>
            <p:nvPr/>
          </p:nvSpPr>
          <p:spPr>
            <a:xfrm>
              <a:off x="6111250" y="1687237"/>
              <a:ext cx="2259755" cy="1948064"/>
            </a:xfrm>
            <a:prstGeom prst="triangle">
              <a:avLst/>
            </a:prstGeom>
            <a:solidFill>
              <a:srgbClr val="E3D4E8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309950" y="2142892"/>
              <a:ext cx="1862356" cy="624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28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45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739904" y="2993510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28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9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990581" y="3017068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28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5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8197775" y="3376106"/>
            <a:ext cx="1891937" cy="1382274"/>
            <a:chOff x="2710744" y="4065007"/>
            <a:chExt cx="2875532" cy="2100902"/>
          </a:xfrm>
        </p:grpSpPr>
        <p:sp>
          <p:nvSpPr>
            <p:cNvPr id="26" name="Rounded Rectangle 25"/>
            <p:cNvSpPr/>
            <p:nvPr/>
          </p:nvSpPr>
          <p:spPr>
            <a:xfrm>
              <a:off x="2710744" y="4065007"/>
              <a:ext cx="2875532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18899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9 x 5 = 45</a:t>
              </a: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319804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5 x 9 = 45</a:t>
              </a: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317993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45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5 = 9</a:t>
              </a:r>
            </a:p>
          </p:txBody>
        </p:sp>
        <p:sp>
          <p:nvSpPr>
            <p:cNvPr id="128" name="TextBox 127"/>
            <p:cNvSpPr txBox="1"/>
            <p:nvPr/>
          </p:nvSpPr>
          <p:spPr>
            <a:xfrm>
              <a:off x="318898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45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9 = 5</a:t>
              </a: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8197775" y="1913268"/>
            <a:ext cx="1891937" cy="1382274"/>
            <a:chOff x="3188990" y="4065007"/>
            <a:chExt cx="2875533" cy="2100902"/>
          </a:xfrm>
        </p:grpSpPr>
        <p:sp>
          <p:nvSpPr>
            <p:cNvPr id="132" name="Rounded Rectangle 131"/>
            <p:cNvSpPr/>
            <p:nvPr/>
          </p:nvSpPr>
          <p:spPr>
            <a:xfrm>
              <a:off x="3188990" y="4065007"/>
              <a:ext cx="2875533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372564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3 x 6 = 18</a:t>
              </a:r>
            </a:p>
          </p:txBody>
        </p:sp>
        <p:sp>
          <p:nvSpPr>
            <p:cNvPr id="168" name="TextBox 167"/>
            <p:cNvSpPr txBox="1"/>
            <p:nvPr/>
          </p:nvSpPr>
          <p:spPr>
            <a:xfrm>
              <a:off x="373469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6 x 3 = 18</a:t>
              </a:r>
            </a:p>
          </p:txBody>
        </p:sp>
        <p:sp>
          <p:nvSpPr>
            <p:cNvPr id="169" name="TextBox 168"/>
            <p:cNvSpPr txBox="1"/>
            <p:nvPr/>
          </p:nvSpPr>
          <p:spPr>
            <a:xfrm>
              <a:off x="371658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18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6 = 3</a:t>
              </a:r>
            </a:p>
          </p:txBody>
        </p:sp>
        <p:sp>
          <p:nvSpPr>
            <p:cNvPr id="170" name="TextBox 169"/>
            <p:cNvSpPr txBox="1"/>
            <p:nvPr/>
          </p:nvSpPr>
          <p:spPr>
            <a:xfrm>
              <a:off x="372563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18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3 = 6</a:t>
              </a:r>
            </a:p>
          </p:txBody>
        </p:sp>
      </p:grpSp>
      <p:grpSp>
        <p:nvGrpSpPr>
          <p:cNvPr id="171" name="Group 170"/>
          <p:cNvGrpSpPr/>
          <p:nvPr/>
        </p:nvGrpSpPr>
        <p:grpSpPr>
          <a:xfrm>
            <a:off x="8197775" y="4864979"/>
            <a:ext cx="1891936" cy="1382274"/>
            <a:chOff x="2692642" y="4065007"/>
            <a:chExt cx="2875530" cy="2100902"/>
          </a:xfrm>
        </p:grpSpPr>
        <p:sp>
          <p:nvSpPr>
            <p:cNvPr id="172" name="Rounded Rectangle 171"/>
            <p:cNvSpPr/>
            <p:nvPr/>
          </p:nvSpPr>
          <p:spPr>
            <a:xfrm>
              <a:off x="2692642" y="4065007"/>
              <a:ext cx="2875530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73" name="TextBox 172"/>
            <p:cNvSpPr txBox="1"/>
            <p:nvPr/>
          </p:nvSpPr>
          <p:spPr>
            <a:xfrm>
              <a:off x="318899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22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2 = 11</a:t>
              </a:r>
            </a:p>
          </p:txBody>
        </p:sp>
        <p:sp>
          <p:nvSpPr>
            <p:cNvPr id="174" name="TextBox 173"/>
            <p:cNvSpPr txBox="1"/>
            <p:nvPr/>
          </p:nvSpPr>
          <p:spPr>
            <a:xfrm>
              <a:off x="319804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22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11 = 2</a:t>
              </a:r>
            </a:p>
          </p:txBody>
        </p:sp>
        <p:sp>
          <p:nvSpPr>
            <p:cNvPr id="175" name="TextBox 174"/>
            <p:cNvSpPr txBox="1"/>
            <p:nvPr/>
          </p:nvSpPr>
          <p:spPr>
            <a:xfrm>
              <a:off x="317993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11 x 2 = 22</a:t>
              </a:r>
            </a:p>
          </p:txBody>
        </p:sp>
        <p:sp>
          <p:nvSpPr>
            <p:cNvPr id="176" name="TextBox 175"/>
            <p:cNvSpPr txBox="1"/>
            <p:nvPr/>
          </p:nvSpPr>
          <p:spPr>
            <a:xfrm>
              <a:off x="318898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2 x 11 = 22</a:t>
              </a:r>
            </a:p>
          </p:txBody>
        </p:sp>
      </p:grpSp>
      <p:sp>
        <p:nvSpPr>
          <p:cNvPr id="5" name="Rectangle 4"/>
          <p:cNvSpPr/>
          <p:nvPr/>
        </p:nvSpPr>
        <p:spPr>
          <a:xfrm>
            <a:off x="3019574" y="1331897"/>
            <a:ext cx="6143323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buClr>
                <a:srgbClr val="1C1C1C"/>
              </a:buClr>
              <a:buSzPts val="2800"/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Can you match the triangle with the correct fact family?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3725769" y="5729794"/>
            <a:ext cx="3094169" cy="52881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E8C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b="1" dirty="0">
                <a:solidFill>
                  <a:srgbClr val="1C1C1C"/>
                </a:solidFill>
                <a:latin typeface="Twinkl"/>
              </a:rPr>
              <a:t>Next Question</a:t>
            </a:r>
          </a:p>
        </p:txBody>
      </p:sp>
    </p:spTree>
    <p:extLst>
      <p:ext uri="{BB962C8B-B14F-4D97-AF65-F5344CB8AC3E}">
        <p14:creationId xmlns:p14="http://schemas.microsoft.com/office/powerpoint/2010/main" val="362069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42448 0.069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33" y="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1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4015820" y="2086474"/>
            <a:ext cx="2606667" cy="1636737"/>
            <a:chOff x="5739904" y="1687237"/>
            <a:chExt cx="3113033" cy="1954690"/>
          </a:xfrm>
        </p:grpSpPr>
        <p:sp>
          <p:nvSpPr>
            <p:cNvPr id="15" name="Isosceles Triangle 14"/>
            <p:cNvSpPr/>
            <p:nvPr/>
          </p:nvSpPr>
          <p:spPr>
            <a:xfrm>
              <a:off x="6111250" y="1687237"/>
              <a:ext cx="2259755" cy="1948064"/>
            </a:xfrm>
            <a:prstGeom prst="triangle">
              <a:avLst/>
            </a:prstGeom>
            <a:solidFill>
              <a:srgbClr val="DFEBBF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309950" y="2142892"/>
              <a:ext cx="1862356" cy="624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28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18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739904" y="2993510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28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6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990581" y="3017068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28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3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8197775" y="3376106"/>
            <a:ext cx="1891937" cy="1382274"/>
            <a:chOff x="2710744" y="4065007"/>
            <a:chExt cx="2875532" cy="2100902"/>
          </a:xfrm>
        </p:grpSpPr>
        <p:sp>
          <p:nvSpPr>
            <p:cNvPr id="26" name="Rounded Rectangle 25"/>
            <p:cNvSpPr/>
            <p:nvPr/>
          </p:nvSpPr>
          <p:spPr>
            <a:xfrm>
              <a:off x="2710744" y="4065007"/>
              <a:ext cx="2875532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18899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9 x 5 = 45</a:t>
              </a: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319804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5 x 9 = 45</a:t>
              </a: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317993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45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5 = 9</a:t>
              </a:r>
            </a:p>
          </p:txBody>
        </p:sp>
        <p:sp>
          <p:nvSpPr>
            <p:cNvPr id="128" name="TextBox 127"/>
            <p:cNvSpPr txBox="1"/>
            <p:nvPr/>
          </p:nvSpPr>
          <p:spPr>
            <a:xfrm>
              <a:off x="318898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45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9 = 5</a:t>
              </a: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8197775" y="1913268"/>
            <a:ext cx="1891937" cy="1382274"/>
            <a:chOff x="3188990" y="4065007"/>
            <a:chExt cx="2875533" cy="2100902"/>
          </a:xfrm>
        </p:grpSpPr>
        <p:sp>
          <p:nvSpPr>
            <p:cNvPr id="132" name="Rounded Rectangle 131"/>
            <p:cNvSpPr/>
            <p:nvPr/>
          </p:nvSpPr>
          <p:spPr>
            <a:xfrm>
              <a:off x="3188990" y="4065007"/>
              <a:ext cx="2875533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372564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3 x 6 = 18</a:t>
              </a:r>
            </a:p>
          </p:txBody>
        </p:sp>
        <p:sp>
          <p:nvSpPr>
            <p:cNvPr id="168" name="TextBox 167"/>
            <p:cNvSpPr txBox="1"/>
            <p:nvPr/>
          </p:nvSpPr>
          <p:spPr>
            <a:xfrm>
              <a:off x="373469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6 x 3 = 18</a:t>
              </a:r>
            </a:p>
          </p:txBody>
        </p:sp>
        <p:sp>
          <p:nvSpPr>
            <p:cNvPr id="169" name="TextBox 168"/>
            <p:cNvSpPr txBox="1"/>
            <p:nvPr/>
          </p:nvSpPr>
          <p:spPr>
            <a:xfrm>
              <a:off x="371658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18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6 = 3</a:t>
              </a:r>
            </a:p>
          </p:txBody>
        </p:sp>
        <p:sp>
          <p:nvSpPr>
            <p:cNvPr id="170" name="TextBox 169"/>
            <p:cNvSpPr txBox="1"/>
            <p:nvPr/>
          </p:nvSpPr>
          <p:spPr>
            <a:xfrm>
              <a:off x="372563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18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3 = 6</a:t>
              </a:r>
            </a:p>
          </p:txBody>
        </p:sp>
      </p:grpSp>
      <p:grpSp>
        <p:nvGrpSpPr>
          <p:cNvPr id="171" name="Group 170"/>
          <p:cNvGrpSpPr/>
          <p:nvPr/>
        </p:nvGrpSpPr>
        <p:grpSpPr>
          <a:xfrm>
            <a:off x="8197775" y="4864979"/>
            <a:ext cx="1891936" cy="1382274"/>
            <a:chOff x="2692642" y="4065007"/>
            <a:chExt cx="2875530" cy="2100902"/>
          </a:xfrm>
        </p:grpSpPr>
        <p:sp>
          <p:nvSpPr>
            <p:cNvPr id="172" name="Rounded Rectangle 171"/>
            <p:cNvSpPr/>
            <p:nvPr/>
          </p:nvSpPr>
          <p:spPr>
            <a:xfrm>
              <a:off x="2692642" y="4065007"/>
              <a:ext cx="2875530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73" name="TextBox 172"/>
            <p:cNvSpPr txBox="1"/>
            <p:nvPr/>
          </p:nvSpPr>
          <p:spPr>
            <a:xfrm>
              <a:off x="318899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22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2 = 11</a:t>
              </a:r>
            </a:p>
          </p:txBody>
        </p:sp>
        <p:sp>
          <p:nvSpPr>
            <p:cNvPr id="174" name="TextBox 173"/>
            <p:cNvSpPr txBox="1"/>
            <p:nvPr/>
          </p:nvSpPr>
          <p:spPr>
            <a:xfrm>
              <a:off x="319804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22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11 = 2</a:t>
              </a:r>
            </a:p>
          </p:txBody>
        </p:sp>
        <p:sp>
          <p:nvSpPr>
            <p:cNvPr id="175" name="TextBox 174"/>
            <p:cNvSpPr txBox="1"/>
            <p:nvPr/>
          </p:nvSpPr>
          <p:spPr>
            <a:xfrm>
              <a:off x="317993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11 x 2 = 22</a:t>
              </a:r>
            </a:p>
          </p:txBody>
        </p:sp>
        <p:sp>
          <p:nvSpPr>
            <p:cNvPr id="176" name="TextBox 175"/>
            <p:cNvSpPr txBox="1"/>
            <p:nvPr/>
          </p:nvSpPr>
          <p:spPr>
            <a:xfrm>
              <a:off x="318898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2 x 11 = 22</a:t>
              </a:r>
            </a:p>
          </p:txBody>
        </p:sp>
      </p:grpSp>
      <p:sp>
        <p:nvSpPr>
          <p:cNvPr id="5" name="Rectangle 4"/>
          <p:cNvSpPr/>
          <p:nvPr/>
        </p:nvSpPr>
        <p:spPr>
          <a:xfrm>
            <a:off x="3019574" y="1331897"/>
            <a:ext cx="6143323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buClr>
                <a:srgbClr val="1C1C1C"/>
              </a:buClr>
              <a:buSzPts val="2800"/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Can you match the triangle with the correct fact family?</a:t>
            </a:r>
          </a:p>
        </p:txBody>
      </p:sp>
      <p:sp>
        <p:nvSpPr>
          <p:cNvPr id="27" name="Rounded Rectangle 26">
            <a:hlinkClick r:id="rId2" action="ppaction://hlinksldjump"/>
          </p:cNvPr>
          <p:cNvSpPr/>
          <p:nvPr/>
        </p:nvSpPr>
        <p:spPr>
          <a:xfrm>
            <a:off x="3725769" y="5729794"/>
            <a:ext cx="3094169" cy="52881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E8C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b="1" dirty="0">
                <a:solidFill>
                  <a:srgbClr val="1C1C1C"/>
                </a:solidFill>
                <a:latin typeface="Twinkl"/>
              </a:rPr>
              <a:t>Next Question</a:t>
            </a:r>
          </a:p>
        </p:txBody>
      </p:sp>
    </p:spTree>
    <p:extLst>
      <p:ext uri="{BB962C8B-B14F-4D97-AF65-F5344CB8AC3E}">
        <p14:creationId xmlns:p14="http://schemas.microsoft.com/office/powerpoint/2010/main" val="262803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-0.42239 0.281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28" y="1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4015820" y="2086474"/>
            <a:ext cx="2606667" cy="1636737"/>
            <a:chOff x="5739904" y="1687237"/>
            <a:chExt cx="3113033" cy="1954690"/>
          </a:xfrm>
        </p:grpSpPr>
        <p:sp>
          <p:nvSpPr>
            <p:cNvPr id="15" name="Isosceles Triangle 14"/>
            <p:cNvSpPr/>
            <p:nvPr/>
          </p:nvSpPr>
          <p:spPr>
            <a:xfrm>
              <a:off x="6111250" y="1687237"/>
              <a:ext cx="2259755" cy="1948064"/>
            </a:xfrm>
            <a:prstGeom prst="triangle">
              <a:avLst/>
            </a:prstGeom>
            <a:solidFill>
              <a:srgbClr val="F8BD95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309950" y="2142892"/>
              <a:ext cx="1862356" cy="624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28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22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739904" y="2993510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28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11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990581" y="3017068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28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2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8197775" y="3376106"/>
            <a:ext cx="1891937" cy="1382274"/>
            <a:chOff x="2710744" y="4065007"/>
            <a:chExt cx="2875532" cy="2100902"/>
          </a:xfrm>
        </p:grpSpPr>
        <p:sp>
          <p:nvSpPr>
            <p:cNvPr id="26" name="Rounded Rectangle 25"/>
            <p:cNvSpPr/>
            <p:nvPr/>
          </p:nvSpPr>
          <p:spPr>
            <a:xfrm>
              <a:off x="2710744" y="4065007"/>
              <a:ext cx="2875532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18899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9 x 5 = 45</a:t>
              </a: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319804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5 x 9 = 45</a:t>
              </a: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317993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45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5 = 9</a:t>
              </a:r>
            </a:p>
          </p:txBody>
        </p:sp>
        <p:sp>
          <p:nvSpPr>
            <p:cNvPr id="128" name="TextBox 127"/>
            <p:cNvSpPr txBox="1"/>
            <p:nvPr/>
          </p:nvSpPr>
          <p:spPr>
            <a:xfrm>
              <a:off x="318898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45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9 = 5</a:t>
              </a: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8197775" y="1913268"/>
            <a:ext cx="1891937" cy="1382274"/>
            <a:chOff x="3188990" y="4065007"/>
            <a:chExt cx="2875533" cy="2100902"/>
          </a:xfrm>
        </p:grpSpPr>
        <p:sp>
          <p:nvSpPr>
            <p:cNvPr id="132" name="Rounded Rectangle 131"/>
            <p:cNvSpPr/>
            <p:nvPr/>
          </p:nvSpPr>
          <p:spPr>
            <a:xfrm>
              <a:off x="3188990" y="4065007"/>
              <a:ext cx="2875533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372564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3 x 6 = 18</a:t>
              </a:r>
            </a:p>
          </p:txBody>
        </p:sp>
        <p:sp>
          <p:nvSpPr>
            <p:cNvPr id="168" name="TextBox 167"/>
            <p:cNvSpPr txBox="1"/>
            <p:nvPr/>
          </p:nvSpPr>
          <p:spPr>
            <a:xfrm>
              <a:off x="373469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6 x 3 = 18</a:t>
              </a:r>
            </a:p>
          </p:txBody>
        </p:sp>
        <p:sp>
          <p:nvSpPr>
            <p:cNvPr id="169" name="TextBox 168"/>
            <p:cNvSpPr txBox="1"/>
            <p:nvPr/>
          </p:nvSpPr>
          <p:spPr>
            <a:xfrm>
              <a:off x="371658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18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6 = 3</a:t>
              </a:r>
            </a:p>
          </p:txBody>
        </p:sp>
        <p:sp>
          <p:nvSpPr>
            <p:cNvPr id="170" name="TextBox 169"/>
            <p:cNvSpPr txBox="1"/>
            <p:nvPr/>
          </p:nvSpPr>
          <p:spPr>
            <a:xfrm>
              <a:off x="372563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18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3 = 6</a:t>
              </a:r>
            </a:p>
          </p:txBody>
        </p:sp>
      </p:grpSp>
      <p:grpSp>
        <p:nvGrpSpPr>
          <p:cNvPr id="171" name="Group 170"/>
          <p:cNvGrpSpPr/>
          <p:nvPr/>
        </p:nvGrpSpPr>
        <p:grpSpPr>
          <a:xfrm>
            <a:off x="8197775" y="4864979"/>
            <a:ext cx="1891936" cy="1382274"/>
            <a:chOff x="2692642" y="4065007"/>
            <a:chExt cx="2875530" cy="2100902"/>
          </a:xfrm>
        </p:grpSpPr>
        <p:sp>
          <p:nvSpPr>
            <p:cNvPr id="172" name="Rounded Rectangle 171"/>
            <p:cNvSpPr/>
            <p:nvPr/>
          </p:nvSpPr>
          <p:spPr>
            <a:xfrm>
              <a:off x="2692642" y="4065007"/>
              <a:ext cx="2875530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73" name="TextBox 172"/>
            <p:cNvSpPr txBox="1"/>
            <p:nvPr/>
          </p:nvSpPr>
          <p:spPr>
            <a:xfrm>
              <a:off x="318899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22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2 = 11</a:t>
              </a:r>
            </a:p>
          </p:txBody>
        </p:sp>
        <p:sp>
          <p:nvSpPr>
            <p:cNvPr id="174" name="TextBox 173"/>
            <p:cNvSpPr txBox="1"/>
            <p:nvPr/>
          </p:nvSpPr>
          <p:spPr>
            <a:xfrm>
              <a:off x="319804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22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11 = 2</a:t>
              </a:r>
            </a:p>
          </p:txBody>
        </p:sp>
        <p:sp>
          <p:nvSpPr>
            <p:cNvPr id="175" name="TextBox 174"/>
            <p:cNvSpPr txBox="1"/>
            <p:nvPr/>
          </p:nvSpPr>
          <p:spPr>
            <a:xfrm>
              <a:off x="317993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11 x 2 = 22</a:t>
              </a:r>
            </a:p>
          </p:txBody>
        </p:sp>
        <p:sp>
          <p:nvSpPr>
            <p:cNvPr id="176" name="TextBox 175"/>
            <p:cNvSpPr txBox="1"/>
            <p:nvPr/>
          </p:nvSpPr>
          <p:spPr>
            <a:xfrm>
              <a:off x="318898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2 x 11 = 22</a:t>
              </a:r>
            </a:p>
          </p:txBody>
        </p:sp>
      </p:grpSp>
      <p:sp>
        <p:nvSpPr>
          <p:cNvPr id="5" name="Rectangle 4"/>
          <p:cNvSpPr/>
          <p:nvPr/>
        </p:nvSpPr>
        <p:spPr>
          <a:xfrm>
            <a:off x="3019574" y="1331897"/>
            <a:ext cx="6143323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buClr>
                <a:srgbClr val="1C1C1C"/>
              </a:buClr>
              <a:buSzPts val="2800"/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Can you match the triangle with the correct fact family?</a:t>
            </a:r>
          </a:p>
        </p:txBody>
      </p:sp>
    </p:spTree>
    <p:extLst>
      <p:ext uri="{BB962C8B-B14F-4D97-AF65-F5344CB8AC3E}">
        <p14:creationId xmlns:p14="http://schemas.microsoft.com/office/powerpoint/2010/main" val="195949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1481E-6 L -0.42239 -0.1495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28" y="-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1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Group 40"/>
          <p:cNvGrpSpPr/>
          <p:nvPr/>
        </p:nvGrpSpPr>
        <p:grpSpPr>
          <a:xfrm>
            <a:off x="2624132" y="3962639"/>
            <a:ext cx="1891937" cy="1382274"/>
            <a:chOff x="2710744" y="4065007"/>
            <a:chExt cx="2875532" cy="2100902"/>
          </a:xfrm>
        </p:grpSpPr>
        <p:sp>
          <p:nvSpPr>
            <p:cNvPr id="42" name="Rounded Rectangle 41"/>
            <p:cNvSpPr/>
            <p:nvPr/>
          </p:nvSpPr>
          <p:spPr>
            <a:xfrm>
              <a:off x="2710744" y="4065007"/>
              <a:ext cx="2875532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CFB6D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18899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5 x 4 = 20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319804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4 x 5 = 20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17993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20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5 = 4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18898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20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4 = 5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5170171" y="3971073"/>
            <a:ext cx="1891937" cy="1382274"/>
            <a:chOff x="2710744" y="4065007"/>
            <a:chExt cx="2875532" cy="2100902"/>
          </a:xfrm>
        </p:grpSpPr>
        <p:sp>
          <p:nvSpPr>
            <p:cNvPr id="48" name="Rounded Rectangle 47"/>
            <p:cNvSpPr/>
            <p:nvPr/>
          </p:nvSpPr>
          <p:spPr>
            <a:xfrm>
              <a:off x="2710744" y="4065007"/>
              <a:ext cx="2875532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DFEBB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318899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8 x 4 = 32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319804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4 x 8 = 32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17993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32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 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sym typeface="Calibri"/>
                </a:rPr>
                <a:t>4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= 8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318898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32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 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sym typeface="Calibri"/>
                </a:rPr>
                <a:t>8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= 4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7700548" y="3955151"/>
            <a:ext cx="1891937" cy="1382274"/>
            <a:chOff x="2710744" y="4065007"/>
            <a:chExt cx="2875532" cy="2100902"/>
          </a:xfrm>
        </p:grpSpPr>
        <p:sp>
          <p:nvSpPr>
            <p:cNvPr id="54" name="Rounded Rectangle 53"/>
            <p:cNvSpPr/>
            <p:nvPr/>
          </p:nvSpPr>
          <p:spPr>
            <a:xfrm>
              <a:off x="2710744" y="4065007"/>
              <a:ext cx="2875532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8BD9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318899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2 x 12 = 24</a:t>
              </a: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319804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12 x 2 = 24</a:t>
              </a: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317993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24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 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sym typeface="Calibri"/>
                </a:rPr>
                <a:t>2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= 12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318898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24 </a:t>
              </a:r>
              <a:r>
                <a:rPr lang="en-AU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ea typeface="Calibri"/>
                  <a:cs typeface="Calibri"/>
                  <a:sym typeface="Calibri"/>
                </a:rPr>
                <a:t>÷ 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  <a:sym typeface="Calibri"/>
                </a:rPr>
                <a:t>12</a:t>
              </a:r>
              <a:r>
                <a:rPr lang="en-GB" sz="1600" b="1" dirty="0">
                  <a:ln w="12700">
                    <a:noFill/>
                  </a:ln>
                  <a:solidFill>
                    <a:srgbClr val="1C1C1C"/>
                  </a:solidFill>
                  <a:latin typeface="Twinkl"/>
                </a:rPr>
                <a:t> = 2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4851275" y="2122688"/>
            <a:ext cx="2606667" cy="1636737"/>
            <a:chOff x="5739904" y="1687237"/>
            <a:chExt cx="3113033" cy="1954690"/>
          </a:xfrm>
        </p:grpSpPr>
        <p:sp>
          <p:nvSpPr>
            <p:cNvPr id="15" name="Isosceles Triangle 14"/>
            <p:cNvSpPr/>
            <p:nvPr/>
          </p:nvSpPr>
          <p:spPr>
            <a:xfrm>
              <a:off x="6111250" y="1687237"/>
              <a:ext cx="2259755" cy="1948064"/>
            </a:xfrm>
            <a:prstGeom prst="triangle">
              <a:avLst/>
            </a:prstGeom>
            <a:solidFill>
              <a:srgbClr val="DFEBBF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309950" y="2142892"/>
              <a:ext cx="1862356" cy="624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28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32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739904" y="2993510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28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8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990581" y="3017068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28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4</a:t>
              </a:r>
            </a:p>
          </p:txBody>
        </p:sp>
      </p:grpSp>
      <p:sp>
        <p:nvSpPr>
          <p:cNvPr id="5" name="Rectangle 4"/>
          <p:cNvSpPr/>
          <p:nvPr/>
        </p:nvSpPr>
        <p:spPr>
          <a:xfrm>
            <a:off x="3019574" y="1331897"/>
            <a:ext cx="6143323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buClr>
                <a:srgbClr val="1C1C1C"/>
              </a:buClr>
              <a:buSzPts val="2800"/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Write your own fact families for these triangles.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2328604" y="2122688"/>
            <a:ext cx="2606667" cy="1636737"/>
            <a:chOff x="5739904" y="1687237"/>
            <a:chExt cx="3113033" cy="1954690"/>
          </a:xfrm>
        </p:grpSpPr>
        <p:sp>
          <p:nvSpPr>
            <p:cNvPr id="28" name="Isosceles Triangle 27"/>
            <p:cNvSpPr/>
            <p:nvPr/>
          </p:nvSpPr>
          <p:spPr>
            <a:xfrm>
              <a:off x="6111250" y="1687237"/>
              <a:ext cx="2259755" cy="1948064"/>
            </a:xfrm>
            <a:prstGeom prst="triangle">
              <a:avLst/>
            </a:prstGeom>
            <a:solidFill>
              <a:srgbClr val="CFB6D8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srgbClr val="CFB6D8"/>
                </a:solidFill>
                <a:latin typeface="Twinkl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309950" y="2142892"/>
              <a:ext cx="1862356" cy="624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28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20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739904" y="2993510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28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5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6990581" y="3017068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28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4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373946" y="2122688"/>
            <a:ext cx="2606667" cy="1636737"/>
            <a:chOff x="5739904" y="1687237"/>
            <a:chExt cx="3113033" cy="1954690"/>
          </a:xfrm>
        </p:grpSpPr>
        <p:sp>
          <p:nvSpPr>
            <p:cNvPr id="33" name="Isosceles Triangle 32"/>
            <p:cNvSpPr/>
            <p:nvPr/>
          </p:nvSpPr>
          <p:spPr>
            <a:xfrm>
              <a:off x="6111250" y="1687237"/>
              <a:ext cx="2259755" cy="1948064"/>
            </a:xfrm>
            <a:prstGeom prst="triangle">
              <a:avLst/>
            </a:prstGeom>
            <a:solidFill>
              <a:srgbClr val="F8BD95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309950" y="2142892"/>
              <a:ext cx="1862356" cy="624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28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24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739904" y="2993510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28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12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990581" y="3017068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2800" b="1" dirty="0">
                  <a:ln w="19050">
                    <a:solidFill>
                      <a:srgbClr val="1C1C1C"/>
                    </a:solidFill>
                  </a:ln>
                  <a:solidFill>
                    <a:prstClr val="white"/>
                  </a:solidFill>
                  <a:latin typeface="Twinkl"/>
                </a:rPr>
                <a:t>2</a:t>
              </a:r>
            </a:p>
          </p:txBody>
        </p:sp>
      </p:grpSp>
      <p:sp>
        <p:nvSpPr>
          <p:cNvPr id="37" name="Rounded Rectangle 36"/>
          <p:cNvSpPr/>
          <p:nvPr/>
        </p:nvSpPr>
        <p:spPr>
          <a:xfrm>
            <a:off x="2608473" y="4311762"/>
            <a:ext cx="1923257" cy="52881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FB6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b="1" dirty="0">
                <a:solidFill>
                  <a:srgbClr val="1C1C1C"/>
                </a:solidFill>
                <a:latin typeface="Twinkl"/>
              </a:rPr>
              <a:t>Reveal Answers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5146681" y="4311762"/>
            <a:ext cx="1923257" cy="52881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DFEB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b="1" dirty="0">
                <a:solidFill>
                  <a:srgbClr val="1C1C1C"/>
                </a:solidFill>
                <a:latin typeface="Twinkl"/>
              </a:rPr>
              <a:t>Reveal Answers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7684889" y="4311762"/>
            <a:ext cx="1923257" cy="52881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8BD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b="1" dirty="0">
                <a:solidFill>
                  <a:srgbClr val="1C1C1C"/>
                </a:solidFill>
                <a:latin typeface="Twinkl"/>
              </a:rPr>
              <a:t>Reveal Answers</a:t>
            </a:r>
          </a:p>
        </p:txBody>
      </p:sp>
    </p:spTree>
    <p:extLst>
      <p:ext uri="{BB962C8B-B14F-4D97-AF65-F5344CB8AC3E}">
        <p14:creationId xmlns:p14="http://schemas.microsoft.com/office/powerpoint/2010/main" val="1539097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37" grpId="0" animBg="1"/>
      <p:bldP spid="39" grpId="0" animBg="1"/>
      <p:bldP spid="4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A245F07-BD83-4D07-A22D-8F985F6A2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3550" y="542925"/>
            <a:ext cx="8724900" cy="5772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432696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2B828E38-98E0-4383-94F7-1551083635AD}" vid="{98D973AB-FEE2-41B7-BB8D-8C5BBB1E938A}"/>
    </a:ext>
  </a:extLst>
</a:theme>
</file>

<file path=ppt/theme/theme2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93AF585-58CF-490A-A9F5-C2418B79A8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02C0BD0-080D-4C9F-943E-FA58C08A59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24C41FD-EB74-4339-8432-1F232FA4B9F8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807</Words>
  <Application>Microsoft Office PowerPoint</Application>
  <PresentationFormat>Widescreen</PresentationFormat>
  <Paragraphs>191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Twinkl</vt:lpstr>
      <vt:lpstr>2_Office Theme</vt:lpstr>
      <vt:lpstr>Let's learn slides</vt:lpstr>
      <vt:lpstr>PowerPoint Presentation</vt:lpstr>
      <vt:lpstr>PowerPoint Presentation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MacRae</dc:creator>
  <cp:lastModifiedBy>Laura MacRae</cp:lastModifiedBy>
  <cp:revision>1</cp:revision>
  <dcterms:created xsi:type="dcterms:W3CDTF">2021-07-05T14:30:00Z</dcterms:created>
  <dcterms:modified xsi:type="dcterms:W3CDTF">2021-07-05T14:30:47Z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