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9"/>
  </p:notesMasterIdLst>
  <p:handoutMasterIdLst>
    <p:handoutMasterId r:id="rId10"/>
  </p:handoutMasterIdLst>
  <p:sldIdLst>
    <p:sldId id="286" r:id="rId5"/>
    <p:sldId id="300" r:id="rId6"/>
    <p:sldId id="287" r:id="rId7"/>
    <p:sldId id="296" r:id="rId8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95" userDrawn="1">
          <p15:clr>
            <a:srgbClr val="A4A3A4"/>
          </p15:clr>
        </p15:guide>
        <p15:guide id="2" pos="336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93"/>
  </p:normalViewPr>
  <p:slideViewPr>
    <p:cSldViewPr snapToGrid="0" snapToObjects="1">
      <p:cViewPr varScale="1">
        <p:scale>
          <a:sx n="68" d="100"/>
          <a:sy n="68" d="100"/>
        </p:scale>
        <p:origin x="1464" y="90"/>
      </p:cViewPr>
      <p:guideLst>
        <p:guide orient="horz" pos="2795"/>
        <p:guide pos="336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9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5/12/2021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5/12/2021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836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9F2A6-11CC-4D40-9892-FCE833E3A5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99071" y="-105251"/>
            <a:ext cx="56331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86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dirty="0">
          <a:solidFill>
            <a:srgbClr val="1C3964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2F4C39-4C4D-47D6-8650-02DE18CEC902}"/>
              </a:ext>
            </a:extLst>
          </p:cNvPr>
          <p:cNvSpPr txBox="1"/>
          <p:nvPr/>
        </p:nvSpPr>
        <p:spPr>
          <a:xfrm>
            <a:off x="566048" y="597216"/>
            <a:ext cx="786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 is helping around the house doing some Spring cleaning.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C16D32-0065-4B12-AF7D-65697F57C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1336" y="979639"/>
            <a:ext cx="1802266" cy="12446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9E6443-AB9C-4E73-A70D-8F59662B4F1E}"/>
              </a:ext>
            </a:extLst>
          </p:cNvPr>
          <p:cNvSpPr txBox="1"/>
          <p:nvPr/>
        </p:nvSpPr>
        <p:spPr>
          <a:xfrm>
            <a:off x="566048" y="1117439"/>
            <a:ext cx="78642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dusts for 35 minutes and organises his cupboard for three quarters of an hour.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74D4657-20EA-4CF0-917E-24C2239FA063}"/>
              </a:ext>
            </a:extLst>
          </p:cNvPr>
          <p:cNvGrpSpPr/>
          <p:nvPr/>
        </p:nvGrpSpPr>
        <p:grpSpPr>
          <a:xfrm>
            <a:off x="7673086" y="3255951"/>
            <a:ext cx="1942419" cy="930728"/>
            <a:chOff x="5700285" y="3556040"/>
            <a:chExt cx="1942419" cy="930728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7BD30059-50A7-4B41-9870-6C4C1E637A29}"/>
                </a:ext>
              </a:extLst>
            </p:cNvPr>
            <p:cNvSpPr/>
            <p:nvPr/>
          </p:nvSpPr>
          <p:spPr>
            <a:xfrm>
              <a:off x="5700285" y="3556040"/>
              <a:ext cx="1665515" cy="930728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6120FF9-4342-420E-9F59-E4E83BD43548}"/>
                </a:ext>
              </a:extLst>
            </p:cNvPr>
            <p:cNvSpPr/>
            <p:nvPr/>
          </p:nvSpPr>
          <p:spPr>
            <a:xfrm>
              <a:off x="5844521" y="3694022"/>
              <a:ext cx="1382486" cy="65394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38D469A-9C54-44F2-9F20-41905986DEA9}"/>
                </a:ext>
              </a:extLst>
            </p:cNvPr>
            <p:cNvSpPr txBox="1"/>
            <p:nvPr/>
          </p:nvSpPr>
          <p:spPr>
            <a:xfrm>
              <a:off x="5869691" y="3731844"/>
              <a:ext cx="1773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3200" dirty="0"/>
                <a:t>12 : 08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7D4954F-C92D-46E6-818B-375C4A0BAE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5489" y="4293143"/>
            <a:ext cx="747045" cy="7470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7D5220-C76D-4269-80E9-CA669117DB2A}"/>
              </a:ext>
            </a:extLst>
          </p:cNvPr>
          <p:cNvSpPr txBox="1"/>
          <p:nvPr/>
        </p:nvSpPr>
        <p:spPr>
          <a:xfrm>
            <a:off x="6733875" y="44358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9E6443-AB9C-4E73-A70D-8F59662B4F1E}"/>
              </a:ext>
            </a:extLst>
          </p:cNvPr>
          <p:cNvSpPr txBox="1"/>
          <p:nvPr/>
        </p:nvSpPr>
        <p:spPr>
          <a:xfrm>
            <a:off x="591218" y="2002155"/>
            <a:ext cx="786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 also has a 20 minute break during his cleaning.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9E6443-AB9C-4E73-A70D-8F59662B4F1E}"/>
              </a:ext>
            </a:extLst>
          </p:cNvPr>
          <p:cNvSpPr txBox="1"/>
          <p:nvPr/>
        </p:nvSpPr>
        <p:spPr>
          <a:xfrm>
            <a:off x="591218" y="2525134"/>
            <a:ext cx="786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When he finishes cleaning he looks at the clock and it says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9E6443-AB9C-4E73-A70D-8F59662B4F1E}"/>
              </a:ext>
            </a:extLst>
          </p:cNvPr>
          <p:cNvSpPr txBox="1"/>
          <p:nvPr/>
        </p:nvSpPr>
        <p:spPr>
          <a:xfrm>
            <a:off x="591218" y="3092176"/>
            <a:ext cx="786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Does Ron start cleaning before 10am?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374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FF631F-F41A-4CAB-AC6A-C2025A9BE9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15" y="757856"/>
            <a:ext cx="1437063" cy="180721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399627-DB10-4BA4-BA54-6060D63D395D}"/>
              </a:ext>
            </a:extLst>
          </p:cNvPr>
          <p:cNvSpPr txBox="1"/>
          <p:nvPr/>
        </p:nvSpPr>
        <p:spPr>
          <a:xfrm>
            <a:off x="2245178" y="636179"/>
            <a:ext cx="6478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Spring, the clocks move forward an hour.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BDBEF1-E1B4-48E0-9356-CECDC6EF043A}"/>
              </a:ext>
            </a:extLst>
          </p:cNvPr>
          <p:cNvSpPr txBox="1"/>
          <p:nvPr/>
        </p:nvSpPr>
        <p:spPr>
          <a:xfrm>
            <a:off x="2266437" y="1240135"/>
            <a:ext cx="5562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 has forgotten to change the times on his clocks.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752E43-4018-4EB3-A57C-AF20DAC39A63}"/>
              </a:ext>
            </a:extLst>
          </p:cNvPr>
          <p:cNvSpPr txBox="1"/>
          <p:nvPr/>
        </p:nvSpPr>
        <p:spPr>
          <a:xfrm>
            <a:off x="387041" y="2664492"/>
            <a:ext cx="9166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should the correct times be if they went forward that morning?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BCF5E65-5ECC-4E70-9E8C-79D064ED2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5921" y="1441052"/>
            <a:ext cx="1802266" cy="12446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9C70DAD-2E07-49A6-8750-529212E6AA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707" y="3225578"/>
            <a:ext cx="1667146" cy="166714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023BC5F-0173-4F44-9386-5E5AF0B51C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8496" y="3099445"/>
            <a:ext cx="1919412" cy="191941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DF0411C-F035-4E6F-B929-E46A3C956D8E}"/>
              </a:ext>
            </a:extLst>
          </p:cNvPr>
          <p:cNvSpPr txBox="1"/>
          <p:nvPr/>
        </p:nvSpPr>
        <p:spPr>
          <a:xfrm>
            <a:off x="2227403" y="3161769"/>
            <a:ext cx="1773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000" dirty="0"/>
              <a:t>a.m.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387C5F2-3EAA-4B23-A253-8AFAF85238D6}"/>
              </a:ext>
            </a:extLst>
          </p:cNvPr>
          <p:cNvSpPr txBox="1"/>
          <p:nvPr/>
        </p:nvSpPr>
        <p:spPr>
          <a:xfrm>
            <a:off x="4652476" y="3130149"/>
            <a:ext cx="1773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000" dirty="0"/>
              <a:t>a.m.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BB32174-4FD4-4313-A4AD-65F88AF7278D}"/>
              </a:ext>
            </a:extLst>
          </p:cNvPr>
          <p:cNvCxnSpPr>
            <a:cxnSpLocks/>
          </p:cNvCxnSpPr>
          <p:nvPr/>
        </p:nvCxnSpPr>
        <p:spPr>
          <a:xfrm flipH="1">
            <a:off x="1049852" y="4059151"/>
            <a:ext cx="597428" cy="10644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AD2F34D-A6FE-43EC-9E6D-F6319E1D0D76}"/>
              </a:ext>
            </a:extLst>
          </p:cNvPr>
          <p:cNvCxnSpPr>
            <a:cxnSpLocks/>
          </p:cNvCxnSpPr>
          <p:nvPr/>
        </p:nvCxnSpPr>
        <p:spPr>
          <a:xfrm>
            <a:off x="1647280" y="4059151"/>
            <a:ext cx="318459" cy="10644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BA3851B-5FD6-4D5C-ACA1-F7864BEF3FD5}"/>
              </a:ext>
            </a:extLst>
          </p:cNvPr>
          <p:cNvCxnSpPr>
            <a:cxnSpLocks/>
          </p:cNvCxnSpPr>
          <p:nvPr/>
        </p:nvCxnSpPr>
        <p:spPr>
          <a:xfrm flipH="1" flipV="1">
            <a:off x="4002158" y="3653183"/>
            <a:ext cx="90308" cy="4099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F3AACFFD-DAD5-4588-99B4-D1D8DAC315B3}"/>
              </a:ext>
            </a:extLst>
          </p:cNvPr>
          <p:cNvCxnSpPr/>
          <p:nvPr/>
        </p:nvCxnSpPr>
        <p:spPr>
          <a:xfrm>
            <a:off x="901148" y="5389217"/>
            <a:ext cx="13440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4BF03C96-9484-4E25-8491-7FD1AE22EB4E}"/>
              </a:ext>
            </a:extLst>
          </p:cNvPr>
          <p:cNvCxnSpPr/>
          <p:nvPr/>
        </p:nvCxnSpPr>
        <p:spPr>
          <a:xfrm>
            <a:off x="3431887" y="5389217"/>
            <a:ext cx="13440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E334363A-F6EA-4124-821B-9F83B6946F2B}"/>
              </a:ext>
            </a:extLst>
          </p:cNvPr>
          <p:cNvCxnSpPr>
            <a:cxnSpLocks/>
          </p:cNvCxnSpPr>
          <p:nvPr/>
        </p:nvCxnSpPr>
        <p:spPr>
          <a:xfrm flipH="1" flipV="1">
            <a:off x="3529853" y="3823004"/>
            <a:ext cx="562612" cy="24010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57D4954F-C92D-46E6-818B-375C4A0BAE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3502" y="3418555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07D5220-C76D-4269-80E9-CA669117DB2A}"/>
              </a:ext>
            </a:extLst>
          </p:cNvPr>
          <p:cNvSpPr txBox="1"/>
          <p:nvPr/>
        </p:nvSpPr>
        <p:spPr>
          <a:xfrm>
            <a:off x="6571888" y="35612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938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23" grpId="0"/>
      <p:bldP spid="24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6AF0EA-3E68-4278-B538-B9E8DF8F716D}"/>
              </a:ext>
            </a:extLst>
          </p:cNvPr>
          <p:cNvSpPr txBox="1"/>
          <p:nvPr/>
        </p:nvSpPr>
        <p:spPr>
          <a:xfrm>
            <a:off x="858982" y="636179"/>
            <a:ext cx="786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Spring the temperature starts to increase a little.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2C070F-EAAD-4DBB-B3EB-B07669A4D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4515" y="1625717"/>
            <a:ext cx="1802266" cy="12446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6DF7EF-B6C9-4227-B496-F092D909E8CC}"/>
              </a:ext>
            </a:extLst>
          </p:cNvPr>
          <p:cNvSpPr txBox="1"/>
          <p:nvPr/>
        </p:nvSpPr>
        <p:spPr>
          <a:xfrm>
            <a:off x="858982" y="1038616"/>
            <a:ext cx="8509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 has been recording some temperatures, measured in degrees Celsius.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BBCA09-4ECD-411D-BB40-DB9517580248}"/>
              </a:ext>
            </a:extLst>
          </p:cNvPr>
          <p:cNvSpPr txBox="1"/>
          <p:nvPr/>
        </p:nvSpPr>
        <p:spPr>
          <a:xfrm>
            <a:off x="858981" y="1832526"/>
            <a:ext cx="7116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wants to convert the temperatures to </a:t>
            </a:r>
            <a:r>
              <a:rPr lang="en-GB" sz="2400" dirty="0" err="1"/>
              <a:t>Farenheit</a:t>
            </a:r>
            <a:r>
              <a:rPr lang="en-GB" sz="2400" dirty="0"/>
              <a:t> because his friend lives in the USA, where </a:t>
            </a:r>
            <a:r>
              <a:rPr lang="en-GB" sz="2400" dirty="0" err="1"/>
              <a:t>Farenheit</a:t>
            </a:r>
            <a:r>
              <a:rPr lang="en-GB" sz="2400" dirty="0"/>
              <a:t> is used.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F6EBA8-728E-4B43-BFFD-646E5041C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745" y="3107072"/>
            <a:ext cx="1173957" cy="81071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A903FC7-63E1-4740-898A-C6D19A0B5FEE}"/>
              </a:ext>
            </a:extLst>
          </p:cNvPr>
          <p:cNvSpPr txBox="1"/>
          <p:nvPr/>
        </p:nvSpPr>
        <p:spPr>
          <a:xfrm>
            <a:off x="2253458" y="2970586"/>
            <a:ext cx="5722143" cy="919401"/>
          </a:xfrm>
          <a:prstGeom prst="wedgeRoundRectCallout">
            <a:avLst>
              <a:gd name="adj1" fmla="val -54805"/>
              <a:gd name="adj2" fmla="val 8403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An approximate way to convert to </a:t>
            </a:r>
            <a:r>
              <a:rPr lang="en-GB" sz="2400" dirty="0" err="1"/>
              <a:t>Farenheit</a:t>
            </a:r>
            <a:r>
              <a:rPr lang="en-GB" sz="2400" dirty="0"/>
              <a:t> is to double then add 30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F299F9-28B3-41DB-B0C7-06B6859827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2758" y="4697787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CA97D6-9E6E-4BA9-9608-534976620DA8}"/>
              </a:ext>
            </a:extLst>
          </p:cNvPr>
          <p:cNvSpPr txBox="1"/>
          <p:nvPr/>
        </p:nvSpPr>
        <p:spPr>
          <a:xfrm>
            <a:off x="6871145" y="481383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0BBCA09-4ECD-411D-BB40-DB9517580248}"/>
              </a:ext>
            </a:extLst>
          </p:cNvPr>
          <p:cNvSpPr txBox="1"/>
          <p:nvPr/>
        </p:nvSpPr>
        <p:spPr>
          <a:xfrm>
            <a:off x="858982" y="4106028"/>
            <a:ext cx="7116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 records a temperature of 13 degrees Celsius.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0BBCA09-4ECD-411D-BB40-DB9517580248}"/>
              </a:ext>
            </a:extLst>
          </p:cNvPr>
          <p:cNvSpPr txBox="1"/>
          <p:nvPr/>
        </p:nvSpPr>
        <p:spPr>
          <a:xfrm>
            <a:off x="858982" y="4514286"/>
            <a:ext cx="7116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Calculate this temperature in </a:t>
            </a:r>
            <a:r>
              <a:rPr lang="en-GB" sz="2400" dirty="0" err="1"/>
              <a:t>Farenheit</a:t>
            </a:r>
            <a:r>
              <a:rPr lang="en-GB" sz="2400" dirty="0"/>
              <a:t> (approximately)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706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11" grpId="0"/>
      <p:bldP spid="11" grpId="1"/>
      <p:bldP spid="23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5F299F9-28B3-41DB-B0C7-06B685982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069" y="1617543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CA97D6-9E6E-4BA9-9608-534976620DA8}"/>
              </a:ext>
            </a:extLst>
          </p:cNvPr>
          <p:cNvSpPr txBox="1"/>
          <p:nvPr/>
        </p:nvSpPr>
        <p:spPr>
          <a:xfrm>
            <a:off x="6812455" y="17602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4CB9EA8D-2243-4C3B-8AB2-2DF3F231879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7693748"/>
                  </p:ext>
                </p:extLst>
              </p:nvPr>
            </p:nvGraphicFramePr>
            <p:xfrm>
              <a:off x="717754" y="2153201"/>
              <a:ext cx="3347810" cy="3185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73905">
                      <a:extLst>
                        <a:ext uri="{9D8B030D-6E8A-4147-A177-3AD203B41FA5}">
                          <a16:colId xmlns:a16="http://schemas.microsoft.com/office/drawing/2014/main" val="536836591"/>
                        </a:ext>
                      </a:extLst>
                    </a:gridCol>
                    <a:gridCol w="1673905">
                      <a:extLst>
                        <a:ext uri="{9D8B030D-6E8A-4147-A177-3AD203B41FA5}">
                          <a16:colId xmlns:a16="http://schemas.microsoft.com/office/drawing/2014/main" val="1941144434"/>
                        </a:ext>
                      </a:extLst>
                    </a:gridCol>
                  </a:tblGrid>
                  <a:tr h="54355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900" dirty="0"/>
                            <a:t>Degrees Celsius</a:t>
                          </a:r>
                        </a:p>
                      </a:txBody>
                      <a:tcPr marL="0" marR="0" marT="0" marB="0"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900" dirty="0"/>
                            <a:t>Degrees </a:t>
                          </a:r>
                          <a:r>
                            <a:rPr lang="en-GB" sz="1900" dirty="0" err="1"/>
                            <a:t>Farenheit</a:t>
                          </a:r>
                          <a:endParaRPr lang="en-GB" sz="1900" dirty="0"/>
                        </a:p>
                      </a:txBody>
                      <a:tcPr marL="0" marR="0" marT="0" marB="0"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51387109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82591637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400563059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/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724320649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26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06705027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42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759644747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4CB9EA8D-2243-4C3B-8AB2-2DF3F231879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7693748"/>
                  </p:ext>
                </p:extLst>
              </p:nvPr>
            </p:nvGraphicFramePr>
            <p:xfrm>
              <a:off x="717754" y="2153201"/>
              <a:ext cx="3347810" cy="3185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73905">
                      <a:extLst>
                        <a:ext uri="{9D8B030D-6E8A-4147-A177-3AD203B41FA5}">
                          <a16:colId xmlns:a16="http://schemas.microsoft.com/office/drawing/2014/main" val="536836591"/>
                        </a:ext>
                      </a:extLst>
                    </a:gridCol>
                    <a:gridCol w="1673905">
                      <a:extLst>
                        <a:ext uri="{9D8B030D-6E8A-4147-A177-3AD203B41FA5}">
                          <a16:colId xmlns:a16="http://schemas.microsoft.com/office/drawing/2014/main" val="1941144434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900" dirty="0"/>
                            <a:t>Degrees Celsius</a:t>
                          </a:r>
                        </a:p>
                      </a:txBody>
                      <a:tcPr marL="0" marR="0" marT="0" marB="0"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900" dirty="0"/>
                            <a:t>Degrees </a:t>
                          </a:r>
                          <a:r>
                            <a:rPr lang="en-GB" sz="1900" dirty="0" err="1"/>
                            <a:t>Farenheit</a:t>
                          </a:r>
                          <a:endParaRPr lang="en-GB" sz="1900" dirty="0"/>
                        </a:p>
                      </a:txBody>
                      <a:tcPr marL="0" marR="0" marT="0" marB="0"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51387109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82591637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400563059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4"/>
                          <a:stretch>
                            <a:fillRect l="-364" t="-323256" r="-101091" b="-2325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724320649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26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06705027"/>
                      </a:ext>
                    </a:extLst>
                  </a:tr>
                  <a:tr h="5213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42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75964474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5" name="TextBox 34">
            <a:extLst>
              <a:ext uri="{FF2B5EF4-FFF2-40B4-BE49-F238E27FC236}">
                <a16:creationId xmlns:a16="http://schemas.microsoft.com/office/drawing/2014/main" id="{8A903FC7-63E1-4740-898A-C6D19A0B5FEE}"/>
              </a:ext>
            </a:extLst>
          </p:cNvPr>
          <p:cNvSpPr txBox="1"/>
          <p:nvPr/>
        </p:nvSpPr>
        <p:spPr>
          <a:xfrm>
            <a:off x="2727740" y="698142"/>
            <a:ext cx="5722143" cy="919401"/>
          </a:xfrm>
          <a:prstGeom prst="wedgeRoundRectCallout">
            <a:avLst>
              <a:gd name="adj1" fmla="val -54805"/>
              <a:gd name="adj2" fmla="val 8403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An approximate way to convert to </a:t>
            </a:r>
            <a:r>
              <a:rPr lang="en-GB" sz="2400" dirty="0" err="1"/>
              <a:t>Farenheit</a:t>
            </a:r>
            <a:r>
              <a:rPr lang="en-GB" sz="2400" dirty="0"/>
              <a:t> is to double then add 30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6DF6EBA8-728E-4B43-BFFD-646E5041CA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0723" y="708672"/>
            <a:ext cx="1173957" cy="8107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040013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6.9|4.3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5.6|14.5|9.9|5.8|11.2|1.8|3.7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1.3|1.4|1.2|0.8|3|1.1|1.3|1.1|1.5|3.9|1.8|1.5|2|1.9"/>
</p:tagLst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0418AF-EFB7-4ED4-AF94-80E3520CD4EE}"/>
</file>

<file path=customXml/itemProps2.xml><?xml version="1.0" encoding="utf-8"?>
<ds:datastoreItem xmlns:ds="http://schemas.openxmlformats.org/officeDocument/2006/customXml" ds:itemID="{0DE50DCF-37B0-40E0-8911-A7B4E0A7F4F9}">
  <ds:schemaRefs>
    <ds:schemaRef ds:uri="522d4c35-b548-4432-90ae-af4376e1c4b4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cee99ee9-287b-4f9a-957c-ba5ae7375c9a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32D002A-BB44-448B-8AD8-872C895461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1759</TotalTime>
  <Words>210</Words>
  <Application>Microsoft Office PowerPoint</Application>
  <PresentationFormat>A4 Paper (210x297 mm)</PresentationFormat>
  <Paragraphs>29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Bariol Bold</vt:lpstr>
      <vt:lpstr>Calibri</vt:lpstr>
      <vt:lpstr>Cambria Math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Joe Jacques</cp:lastModifiedBy>
  <cp:revision>149</cp:revision>
  <cp:lastPrinted>2021-05-12T14:04:10Z</cp:lastPrinted>
  <dcterms:created xsi:type="dcterms:W3CDTF">2019-10-15T10:24:11Z</dcterms:created>
  <dcterms:modified xsi:type="dcterms:W3CDTF">2021-05-12T14:20:17Z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