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5"/>
  </p:notesMasterIdLst>
  <p:sldIdLst>
    <p:sldId id="271" r:id="rId6"/>
    <p:sldId id="432" r:id="rId7"/>
    <p:sldId id="433" r:id="rId8"/>
    <p:sldId id="419" r:id="rId9"/>
    <p:sldId id="424" r:id="rId10"/>
    <p:sldId id="425" r:id="rId11"/>
    <p:sldId id="426" r:id="rId12"/>
    <p:sldId id="428" r:id="rId13"/>
    <p:sldId id="431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7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470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857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125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889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1535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246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 - Block 4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 (within 20)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04BE60-AC01-4FA9-B88B-B73BE39BB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AC8EC-B437-49E7-9790-CFA1DD0E61BE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BAEE2D-EF04-457D-BE31-2E79C1320AFC}"/>
              </a:ext>
            </a:extLst>
          </p:cNvPr>
          <p:cNvSpPr txBox="1"/>
          <p:nvPr/>
        </p:nvSpPr>
        <p:spPr>
          <a:xfrm>
            <a:off x="490330" y="450574"/>
            <a:ext cx="874643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Twinkl" pitchFamily="2" charset="0"/>
              </a:rPr>
              <a:t>Get Ready:</a:t>
            </a:r>
            <a:br>
              <a:rPr lang="en-GB" sz="4000" dirty="0">
                <a:latin typeface="Twinkl" pitchFamily="2" charset="0"/>
              </a:rPr>
            </a:b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1</a:t>
            </a:r>
            <a:r>
              <a:rPr lang="en-GB" sz="4000" dirty="0">
                <a:latin typeface="Twinkl" pitchFamily="2" charset="0"/>
              </a:rPr>
              <a:t>. What is 4 + 3?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2</a:t>
            </a:r>
            <a:r>
              <a:rPr lang="en-GB" sz="4000" dirty="0">
                <a:latin typeface="Twinkl" pitchFamily="2" charset="0"/>
              </a:rPr>
              <a:t>. What is one more than 14?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3</a:t>
            </a:r>
            <a:r>
              <a:rPr lang="en-GB" sz="4000" dirty="0">
                <a:latin typeface="Twinkl" pitchFamily="2" charset="0"/>
              </a:rPr>
              <a:t>. What is one less than 19?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4. </a:t>
            </a:r>
            <a:r>
              <a:rPr lang="en-GB" sz="4000" dirty="0">
                <a:latin typeface="Twinkl" pitchFamily="2" charset="0"/>
              </a:rPr>
              <a:t>Teddy has 11 sweets.  He needs                          15.  How many more does he need?</a:t>
            </a:r>
            <a:br>
              <a:rPr lang="en-GB" sz="4000" dirty="0">
                <a:latin typeface="Twinkl" pitchFamily="2" charset="0"/>
              </a:rPr>
            </a:br>
            <a:r>
              <a:rPr lang="en-GB" sz="4000" dirty="0">
                <a:solidFill>
                  <a:srgbClr val="FF0000"/>
                </a:solidFill>
                <a:latin typeface="Twinkl" pitchFamily="2" charset="0"/>
              </a:rPr>
              <a:t>5</a:t>
            </a:r>
            <a:r>
              <a:rPr lang="en-GB" sz="4000" dirty="0">
                <a:latin typeface="Twinkl" pitchFamily="2" charset="0"/>
              </a:rPr>
              <a:t>. 7 + 3 = 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732424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E6B9E-40EC-4EBA-A2ED-7DAB3EB99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Today’s lesson is all about problem solving and reasoning.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FAC55C-803B-45A7-8EA9-5FA807F892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You will need to discuss the questions together.  There is a problem solving question on slide 8 which should be recorded in your exercise book.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363641-9353-4554-9940-E7517C0C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AC8EC-B437-49E7-9790-CFA1DD0E61BE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71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number cards 11 – 20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complete the boxes?</a:t>
            </a:r>
          </a:p>
          <a:p>
            <a:pPr lvl="0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1 more than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510404" y="3344747"/>
            <a:ext cx="1259935" cy="1259935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992634" y="3344747"/>
            <a:ext cx="1259935" cy="1259935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8" name="Straight Arrow Connector 7"/>
          <p:cNvCxnSpPr>
            <a:stCxn id="6" idx="3"/>
            <a:endCxn id="7" idx="1"/>
          </p:cNvCxnSpPr>
          <p:nvPr/>
        </p:nvCxnSpPr>
        <p:spPr>
          <a:xfrm>
            <a:off x="3770339" y="3974715"/>
            <a:ext cx="2222295" cy="0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368684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08913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49142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89371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329600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69263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09492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49721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89950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030179" y="564604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3451448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image is the odd one out?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767" y="3969194"/>
            <a:ext cx="444781" cy="6283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19" y="3969194"/>
            <a:ext cx="444781" cy="6283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951" y="3969194"/>
            <a:ext cx="444781" cy="6283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135" y="3969194"/>
            <a:ext cx="444781" cy="6283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02" y="3969194"/>
            <a:ext cx="444781" cy="6283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767" y="5207877"/>
            <a:ext cx="444781" cy="6283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951" y="5207877"/>
            <a:ext cx="444781" cy="62836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135" y="5207877"/>
            <a:ext cx="444781" cy="62836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19" y="5207877"/>
            <a:ext cx="444781" cy="6283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502" y="5207877"/>
            <a:ext cx="444781" cy="6283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431" y="4579515"/>
            <a:ext cx="444781" cy="62836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557" y="4579515"/>
            <a:ext cx="444781" cy="6283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868" y="4596532"/>
            <a:ext cx="444781" cy="6283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120" y="4588536"/>
            <a:ext cx="444781" cy="62836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994" y="4596532"/>
            <a:ext cx="444781" cy="62836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928" y="3964796"/>
            <a:ext cx="950150" cy="58339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588" y="3964796"/>
            <a:ext cx="950150" cy="58339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152" y="4483883"/>
            <a:ext cx="950150" cy="58339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928" y="4483883"/>
            <a:ext cx="950150" cy="58339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588" y="5002970"/>
            <a:ext cx="950150" cy="58339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152" y="3964796"/>
            <a:ext cx="950150" cy="58339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928" y="5002970"/>
            <a:ext cx="950150" cy="58339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588" y="4483883"/>
            <a:ext cx="950150" cy="58339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152" y="5002970"/>
            <a:ext cx="950150" cy="58339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928" y="5522058"/>
            <a:ext cx="950150" cy="58339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588" y="5522058"/>
            <a:ext cx="950150" cy="58339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152" y="5522058"/>
            <a:ext cx="950150" cy="583395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>
            <a:off x="2066795" y="3819123"/>
            <a:ext cx="5761972" cy="516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 flipV="1">
            <a:off x="5024438" y="1440493"/>
            <a:ext cx="9467" cy="467220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17565" y="960420"/>
            <a:ext cx="1029818" cy="2331822"/>
          </a:xfrm>
          <a:prstGeom prst="rect">
            <a:avLst/>
          </a:prstGeom>
        </p:spPr>
      </p:pic>
      <p:sp>
        <p:nvSpPr>
          <p:cNvPr id="42" name="Oval 41"/>
          <p:cNvSpPr/>
          <p:nvPr/>
        </p:nvSpPr>
        <p:spPr>
          <a:xfrm>
            <a:off x="2482952" y="173154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347954" y="173154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2915453" y="173154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780454" y="173154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212954" y="173154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17565" y="2014884"/>
            <a:ext cx="1029818" cy="2331822"/>
          </a:xfrm>
          <a:prstGeom prst="rect">
            <a:avLst/>
          </a:prstGeom>
        </p:spPr>
      </p:pic>
      <p:sp>
        <p:nvSpPr>
          <p:cNvPr id="48" name="Oval 47"/>
          <p:cNvSpPr/>
          <p:nvPr/>
        </p:nvSpPr>
        <p:spPr>
          <a:xfrm>
            <a:off x="2498951" y="280962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363953" y="280962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2931452" y="280962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3796453" y="280962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4228953" y="280962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2498951" y="218431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363953" y="218431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2931452" y="218431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3796453" y="218431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4228953" y="218431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5115" y="3346619"/>
            <a:ext cx="905374" cy="190050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763" y="1421000"/>
            <a:ext cx="523530" cy="7377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6868" y="1421000"/>
            <a:ext cx="975668" cy="7377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0327" y="2386445"/>
            <a:ext cx="872547" cy="101136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802" y="2416261"/>
            <a:ext cx="904276" cy="128899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9559" y="2110546"/>
            <a:ext cx="908243" cy="128899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614" y="3628944"/>
            <a:ext cx="908243" cy="161818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2055" y="3628944"/>
            <a:ext cx="932040" cy="161818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150" y="1773749"/>
            <a:ext cx="924108" cy="1931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681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books can go in the empty box?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Compare with your partners- have you drawn the same amount of books?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possibilities are there?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it possible to have 3 or 7 books in the middle pile? </a:t>
            </a:r>
          </a:p>
        </p:txBody>
      </p:sp>
      <p:pic>
        <p:nvPicPr>
          <p:cNvPr id="8" name="Picture 7"/>
          <p:cNvPicPr/>
          <p:nvPr/>
        </p:nvPicPr>
        <p:blipFill rotWithShape="1">
          <a:blip r:embed="rId3"/>
          <a:srcRect b="19137"/>
          <a:stretch/>
        </p:blipFill>
        <p:spPr>
          <a:xfrm>
            <a:off x="2571204" y="1308274"/>
            <a:ext cx="5260099" cy="20345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13022" y="3271088"/>
            <a:ext cx="1124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Least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65686" y="3242856"/>
            <a:ext cx="1124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Most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92" t="84083" r="3856" b="2149"/>
          <a:stretch/>
        </p:blipFill>
        <p:spPr>
          <a:xfrm>
            <a:off x="9906000" y="2325540"/>
            <a:ext cx="1507566" cy="4119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92" t="59897" r="3856" b="27025"/>
          <a:stretch/>
        </p:blipFill>
        <p:spPr>
          <a:xfrm>
            <a:off x="9988062" y="1304636"/>
            <a:ext cx="1507566" cy="3912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92" t="72718" r="3856" b="15658"/>
          <a:stretch/>
        </p:blipFill>
        <p:spPr>
          <a:xfrm>
            <a:off x="9988062" y="1792507"/>
            <a:ext cx="1507566" cy="347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5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has three jars of sweets.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		 A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12     B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   C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17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says,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sweets could be in B?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23"/>
          <a:stretch/>
        </p:blipFill>
        <p:spPr bwMode="auto">
          <a:xfrm>
            <a:off x="2819500" y="1321092"/>
            <a:ext cx="4196382" cy="158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ular Callout 13"/>
          <p:cNvSpPr/>
          <p:nvPr/>
        </p:nvSpPr>
        <p:spPr>
          <a:xfrm>
            <a:off x="3611196" y="3824288"/>
            <a:ext cx="4965875" cy="1700463"/>
          </a:xfrm>
          <a:prstGeom prst="wedgeRoundRectCallout">
            <a:avLst>
              <a:gd name="adj1" fmla="val -61984"/>
              <a:gd name="adj2" fmla="val 35793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 has the least sweets.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 has the most sweets.</a:t>
            </a:r>
          </a:p>
        </p:txBody>
      </p:sp>
      <p:pic>
        <p:nvPicPr>
          <p:cNvPr id="15" name="Picture 14" descr="C:\Users\smonaghan\Desktop\images\girl_4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8" t="27760" r="12001" b="24906"/>
          <a:stretch/>
        </p:blipFill>
        <p:spPr bwMode="auto">
          <a:xfrm>
            <a:off x="1573717" y="4674519"/>
            <a:ext cx="1217473" cy="10253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12191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All of the eggs are placed into baskets.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make it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   Greatest                                     Least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651" y="2300749"/>
            <a:ext cx="3191994" cy="1524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889" y="3501855"/>
            <a:ext cx="2608275" cy="2428394"/>
          </a:xfrm>
          <a:prstGeom prst="rect">
            <a:avLst/>
          </a:prstGeom>
        </p:spPr>
      </p:pic>
      <p:pic>
        <p:nvPicPr>
          <p:cNvPr id="7" name="Picture 1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737" y="3432225"/>
            <a:ext cx="2608275" cy="2428394"/>
          </a:xfrm>
          <a:prstGeom prst="rect">
            <a:avLst/>
          </a:prstGeom>
        </p:spPr>
      </p:pic>
      <p:pic>
        <p:nvPicPr>
          <p:cNvPr id="8" name="Picture 1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040" y="3432225"/>
            <a:ext cx="2608275" cy="2428394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63" t="11340" r="23868" b="52670"/>
          <a:stretch/>
        </p:blipFill>
        <p:spPr bwMode="auto">
          <a:xfrm>
            <a:off x="10332720" y="1715533"/>
            <a:ext cx="493776" cy="548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8F0C67-3D26-4D63-BE4F-E380B2938BBD}"/>
              </a:ext>
            </a:extLst>
          </p:cNvPr>
          <p:cNvSpPr txBox="1"/>
          <p:nvPr/>
        </p:nvSpPr>
        <p:spPr>
          <a:xfrm>
            <a:off x="6864626" y="490330"/>
            <a:ext cx="17926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Record your answers in your exercise book!</a:t>
            </a:r>
          </a:p>
        </p:txBody>
      </p:sp>
    </p:spTree>
    <p:extLst>
      <p:ext uri="{BB962C8B-B14F-4D97-AF65-F5344CB8AC3E}">
        <p14:creationId xmlns:p14="http://schemas.microsoft.com/office/powerpoint/2010/main" val="3466370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Mr Monaghan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his number be?</a:t>
            </a:r>
          </a:p>
        </p:txBody>
      </p:sp>
      <p:pic>
        <p:nvPicPr>
          <p:cNvPr id="64" name="Picture 63" descr="C:\Users\smonaghan\Desktop\images\teacher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8" t="1684" r="17593" b="3144"/>
          <a:stretch/>
        </p:blipFill>
        <p:spPr bwMode="auto">
          <a:xfrm flipH="1">
            <a:off x="2514600" y="2254204"/>
            <a:ext cx="1852115" cy="31401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5" name="Rounded Rectangular Callout 64"/>
          <p:cNvSpPr/>
          <p:nvPr/>
        </p:nvSpPr>
        <p:spPr>
          <a:xfrm>
            <a:off x="4838503" y="1613648"/>
            <a:ext cx="3635539" cy="1604972"/>
          </a:xfrm>
          <a:prstGeom prst="wedgeRoundRectCallout">
            <a:avLst>
              <a:gd name="adj1" fmla="val -63640"/>
              <a:gd name="adj2" fmla="val 54773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is greater than 8 but less than 15</a:t>
            </a:r>
          </a:p>
        </p:txBody>
      </p:sp>
    </p:spTree>
    <p:extLst>
      <p:ext uri="{BB962C8B-B14F-4D97-AF65-F5344CB8AC3E}">
        <p14:creationId xmlns:p14="http://schemas.microsoft.com/office/powerpoint/2010/main" val="304763947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1635</TotalTime>
  <Words>306</Words>
  <Application>Microsoft Office PowerPoint</Application>
  <PresentationFormat>A4 Paper (210x297 mm)</PresentationFormat>
  <Paragraphs>92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Gill Sans MT</vt:lpstr>
      <vt:lpstr>Times New Roman</vt:lpstr>
      <vt:lpstr>Twinkl</vt:lpstr>
      <vt:lpstr>Custom Design</vt:lpstr>
      <vt:lpstr>2_Office Theme</vt:lpstr>
      <vt:lpstr>PowerPoint Presentation</vt:lpstr>
      <vt:lpstr>PowerPoint Presentation</vt:lpstr>
      <vt:lpstr>Today’s lesson is all about problem solving and reasoning.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Lynne Smith</cp:lastModifiedBy>
  <cp:revision>57</cp:revision>
  <dcterms:created xsi:type="dcterms:W3CDTF">2019-02-04T08:17:32Z</dcterms:created>
  <dcterms:modified xsi:type="dcterms:W3CDTF">2020-12-10T16:41:48Z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