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0"/>
  </p:notesMasterIdLst>
  <p:handoutMasterIdLst>
    <p:handoutMasterId r:id="rId31"/>
  </p:handoutMasterIdLst>
  <p:sldIdLst>
    <p:sldId id="258" r:id="rId2"/>
    <p:sldId id="263" r:id="rId3"/>
    <p:sldId id="466" r:id="rId4"/>
    <p:sldId id="456" r:id="rId5"/>
    <p:sldId id="483" r:id="rId6"/>
    <p:sldId id="484" r:id="rId7"/>
    <p:sldId id="492" r:id="rId8"/>
    <p:sldId id="493" r:id="rId9"/>
    <p:sldId id="486" r:id="rId10"/>
    <p:sldId id="490" r:id="rId11"/>
    <p:sldId id="491" r:id="rId12"/>
    <p:sldId id="485" r:id="rId13"/>
    <p:sldId id="494" r:id="rId14"/>
    <p:sldId id="495" r:id="rId15"/>
    <p:sldId id="487" r:id="rId16"/>
    <p:sldId id="496" r:id="rId17"/>
    <p:sldId id="497" r:id="rId18"/>
    <p:sldId id="488" r:id="rId19"/>
    <p:sldId id="498" r:id="rId20"/>
    <p:sldId id="499" r:id="rId21"/>
    <p:sldId id="489" r:id="rId22"/>
    <p:sldId id="500" r:id="rId23"/>
    <p:sldId id="501" r:id="rId24"/>
    <p:sldId id="470" r:id="rId25"/>
    <p:sldId id="504" r:id="rId26"/>
    <p:sldId id="505" r:id="rId27"/>
    <p:sldId id="506" r:id="rId28"/>
    <p:sldId id="511" r:id="rId29"/>
  </p:sldIdLst>
  <p:sldSz cx="9144000" cy="6858000" type="screen4x3"/>
  <p:notesSz cx="6858000" cy="9144000"/>
  <p:embeddedFontLst>
    <p:embeddedFont>
      <p:font typeface="BPreplay" panose="02000503000000020004" charset="0"/>
      <p:regular r:id="rId32"/>
      <p:bold r:id="rId33"/>
      <p:italic r:id="rId34"/>
      <p:boldItalic r:id="rId35"/>
    </p:embeddedFont>
    <p:embeddedFont>
      <p:font typeface="Calibri" panose="020F0502020204030204" pitchFamily="34" charset="0"/>
      <p:regular r:id="rId36"/>
      <p:bold r:id="rId37"/>
      <p:italic r:id="rId38"/>
      <p:boldItalic r:id="rId39"/>
    </p:embeddedFont>
    <p:embeddedFont>
      <p:font typeface="Sassoon Infant Md" panose="02000603050000020003" charset="0"/>
      <p:regular r:id="rId40"/>
    </p:embeddedFont>
    <p:embeddedFont>
      <p:font typeface="Sassoon Infant Rg" panose="02000503030000020003" charset="0"/>
      <p:regular r:id="rId41"/>
      <p:bold r:id="rId42"/>
    </p:embeddedFont>
    <p:embeddedFont>
      <p:font typeface="Twinkl" pitchFamily="2" charset="0"/>
      <p:regular r:id="rId43"/>
      <p:bold r:id="rId4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A9A9"/>
    <a:srgbClr val="FC6F4E"/>
    <a:srgbClr val="FFA44B"/>
    <a:srgbClr val="FFD550"/>
    <a:srgbClr val="F5A14B"/>
    <a:srgbClr val="14B4E4"/>
    <a:srgbClr val="AE7ED0"/>
    <a:srgbClr val="6290C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snapToGrid="0" showGuides="1">
      <p:cViewPr varScale="1">
        <p:scale>
          <a:sx n="68" d="100"/>
          <a:sy n="68" d="100"/>
        </p:scale>
        <p:origin x="1428" y="72"/>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showGuides="1">
      <p:cViewPr varScale="1">
        <p:scale>
          <a:sx n="86" d="100"/>
          <a:sy n="86" d="100"/>
        </p:scale>
        <p:origin x="3786"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4"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1599564-D4D0-4347-AEDA-4F8E4A6645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DE7B1EF-711F-4392-91B8-B0908AC6AB0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106588D-8591-4D23-B8F9-6145BBD1DB79}" type="datetimeFigureOut">
              <a:rPr lang="en-GB"/>
              <a:pPr>
                <a:defRPr/>
              </a:pPr>
              <a:t>24/02/2021</a:t>
            </a:fld>
            <a:endParaRPr lang="en-GB"/>
          </a:p>
        </p:txBody>
      </p:sp>
      <p:sp>
        <p:nvSpPr>
          <p:cNvPr id="4" name="Footer Placeholder 3">
            <a:extLst>
              <a:ext uri="{FF2B5EF4-FFF2-40B4-BE49-F238E27FC236}">
                <a16:creationId xmlns:a16="http://schemas.microsoft.com/office/drawing/2014/main" id="{ACFE3C90-A0DD-4799-8A52-511364BE136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81033AAD-96BF-4B82-A0B5-9F8331D387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F2ECD51-77C5-4525-8725-C361F2B3C88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DE6EBF8-BF0C-4662-B752-EC36108269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1774303-FFF7-4712-B6D4-0DEAECC7911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2F73ED7-5E6C-47EB-B27D-C78108AAB6E4}" type="datetimeFigureOut">
              <a:rPr lang="en-GB"/>
              <a:pPr>
                <a:defRPr/>
              </a:pPr>
              <a:t>24/02/2021</a:t>
            </a:fld>
            <a:endParaRPr lang="en-GB"/>
          </a:p>
        </p:txBody>
      </p:sp>
      <p:sp>
        <p:nvSpPr>
          <p:cNvPr id="4" name="Slide Image Placeholder 3">
            <a:extLst>
              <a:ext uri="{FF2B5EF4-FFF2-40B4-BE49-F238E27FC236}">
                <a16:creationId xmlns:a16="http://schemas.microsoft.com/office/drawing/2014/main" id="{F4EC471B-55A5-4CA6-B1AC-D631385DDD92}"/>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3FDCFC3-0769-450D-9BB1-26A14E7F612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0751D33-4C47-41D4-B231-B82D280EC7E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BBA828B2-CE17-4074-B49E-2A8BF300E4D1}"/>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68E005F-72E0-463F-BAF4-FBEE9297A666}"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ABDF7BC4-3248-4F47-A7FA-7973852C101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4420E7B0-6552-4A79-868B-239CD4A8DD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E7C913CB-73C3-487B-868D-2BCC3F92660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9A3D63F0-CE48-4ACC-8106-BE0A554A12B6}" type="slidenum">
              <a:rPr lang="en-GB" altLang="en-US" smtClean="0">
                <a:latin typeface="Calibri" panose="020F0502020204030204" pitchFamily="34" charset="0"/>
              </a:rPr>
              <a:pPr fontAlgn="base">
                <a:spcBef>
                  <a:spcPct val="0"/>
                </a:spcBef>
                <a:spcAft>
                  <a:spcPct val="0"/>
                </a:spcAft>
              </a:pPr>
              <a:t>3</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DA4C5B7A-5CCB-4DDD-9EA8-3823E3DD74D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618554BF-1E8E-4D4E-988D-C6C718FD064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a:extLst>
              <a:ext uri="{FF2B5EF4-FFF2-40B4-BE49-F238E27FC236}">
                <a16:creationId xmlns:a16="http://schemas.microsoft.com/office/drawing/2014/main" id="{44E7F4EF-B202-4366-BA27-104A8E35F0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4F3B9064-2D59-4149-86BE-49A68C2D2A74}"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2DDCD85B-05FA-4F23-B4A2-EB4B30B184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473DDBF5-541C-4F48-9EB8-2CA79A502C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062157C1-0311-4679-AB7C-7668B45B38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A6CFF7B9-75CE-445D-868A-160E0587AB94}"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82B2628F-76E2-4E10-9909-04515E96497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679EE3F1-4190-417E-84CD-EEC0EA291A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a:extLst>
              <a:ext uri="{FF2B5EF4-FFF2-40B4-BE49-F238E27FC236}">
                <a16:creationId xmlns:a16="http://schemas.microsoft.com/office/drawing/2014/main" id="{A0F2236A-02C5-4872-AD82-7242100BFDF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159ABAA4-AA09-4DAD-B663-1E3FDA48B2F6}"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3DCBEB0D-E13C-4698-A7EE-81452DB4DB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4D0BEAF7-A098-444B-A974-21763DA990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306B5017-E86E-45A5-A162-55A7A518F3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F57226E7-7869-40E1-A9AA-96A126AAB2EB}"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1F51C3BC-189D-4735-BA55-68B8269CDF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FFA37B44-61E1-4811-9065-FAC29C55F4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8D519B5B-D562-40C8-8224-19F0CC6736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3CD988AF-35EF-452E-9F70-E382D6C5C4DF}"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28634EF9-D5C8-4867-920B-8F6382A96A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FA0B55E-5E20-44DC-AAF0-668D0FDDC1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a:extLst>
              <a:ext uri="{FF2B5EF4-FFF2-40B4-BE49-F238E27FC236}">
                <a16:creationId xmlns:a16="http://schemas.microsoft.com/office/drawing/2014/main" id="{A9C8E98D-30DA-49D8-B621-EAA6E0A755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E422FA00-3B4A-44DB-A62A-07A27B049AC5}"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B313DB79-87E2-4809-93C2-87888B7FB1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7234FFE3-F724-44AF-AF57-90D05B4346C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0909E31D-EC7E-4109-A55C-B59EBB4429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63344320-25C9-4169-9A61-E9EFAADFD3CA}"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468A0DFA-4032-4627-9D83-A0BD93DDE48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67497D2B-2861-42CB-BE4C-30B547D1838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A1C3193E-EF21-48D1-8D8F-DD3794EE7D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64980490-42E0-4F90-8156-2C11B337F3EA}"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096F8FA5-C1C9-4BF6-8CE2-0C0C55B6762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CD7E1D2E-DF75-402F-B231-8C38A0AB89A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a:extLst>
              <a:ext uri="{FF2B5EF4-FFF2-40B4-BE49-F238E27FC236}">
                <a16:creationId xmlns:a16="http://schemas.microsoft.com/office/drawing/2014/main" id="{ED85DDD8-66C1-4472-B610-EF23C2E59D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F6B64E6D-6454-4BD3-B1D6-C4140DD4DCF5}"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F5C14C08-F703-47D7-9D05-142CA7E13F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81505B7E-F57E-4EF5-B3E1-7970375C671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1748" name="Slide Number Placeholder 3">
            <a:extLst>
              <a:ext uri="{FF2B5EF4-FFF2-40B4-BE49-F238E27FC236}">
                <a16:creationId xmlns:a16="http://schemas.microsoft.com/office/drawing/2014/main" id="{597B4B7C-67FB-4959-8D25-C2EF3A56B2A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FD187232-BF0B-42B4-B40B-B5C806DD762B}"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D672F6D6-EFD1-40AA-B76A-C085642756D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F899C822-86EF-493D-B3D2-CB7FF7C14A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3D91A5A8-AC04-46EC-A5C9-DC2BEAE09D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20C62776-577A-4981-BDEB-696467022D21}" type="slidenum">
              <a:rPr lang="en-GB" altLang="en-US" smtClean="0">
                <a:latin typeface="Calibri" panose="020F0502020204030204" pitchFamily="34" charset="0"/>
              </a:rPr>
              <a:pPr fontAlgn="base">
                <a:spcBef>
                  <a:spcPct val="0"/>
                </a:spcBef>
                <a:spcAft>
                  <a:spcPct val="0"/>
                </a:spcAft>
              </a:pPr>
              <a:t>14</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DC93DDA2-2B51-455A-A6DD-C2B80AC867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383042C2-2393-41D5-8DCA-E742213E19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6A012A52-0678-439B-9A22-993F290491F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18662C50-1BBD-4E99-BDEC-AA6E42BE6998}" type="slidenum">
              <a:rPr lang="en-GB" altLang="en-US" smtClean="0">
                <a:latin typeface="Calibri" panose="020F0502020204030204" pitchFamily="34" charset="0"/>
              </a:rPr>
              <a:pPr fontAlgn="base">
                <a:spcBef>
                  <a:spcPct val="0"/>
                </a:spcBef>
                <a:spcAft>
                  <a:spcPct val="0"/>
                </a:spcAft>
              </a:pPr>
              <a:t>15</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BD1235F3-8C6A-49C6-8D30-1A550A8F6B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C9185AAD-7643-4BEA-8CD5-C599340E06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a:extLst>
              <a:ext uri="{FF2B5EF4-FFF2-40B4-BE49-F238E27FC236}">
                <a16:creationId xmlns:a16="http://schemas.microsoft.com/office/drawing/2014/main" id="{0D91385B-7955-43C0-A0F8-F37E8C59E5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33361971-5E61-4A7D-94FF-E313C9A35631}" type="slidenum">
              <a:rPr lang="en-GB" altLang="en-US" smtClean="0">
                <a:latin typeface="Calibri" panose="020F0502020204030204" pitchFamily="34" charset="0"/>
              </a:rPr>
              <a:pPr fontAlgn="base">
                <a:spcBef>
                  <a:spcPct val="0"/>
                </a:spcBef>
                <a:spcAft>
                  <a:spcPct val="0"/>
                </a:spcAft>
              </a:pPr>
              <a:t>16</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D65B940E-1676-4253-80FC-569A357238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43A998D-787A-427A-8417-AE5280F73F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9940" name="Slide Number Placeholder 3">
            <a:extLst>
              <a:ext uri="{FF2B5EF4-FFF2-40B4-BE49-F238E27FC236}">
                <a16:creationId xmlns:a16="http://schemas.microsoft.com/office/drawing/2014/main" id="{089F8FBA-B51F-4A6D-A9B0-4478B2EFA3C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F3B7CAF5-2A08-4E92-956D-436C05F10243}" type="slidenum">
              <a:rPr lang="en-GB" altLang="en-US" smtClean="0">
                <a:latin typeface="Calibri" panose="020F0502020204030204" pitchFamily="34" charset="0"/>
              </a:rPr>
              <a:pPr fontAlgn="base">
                <a:spcBef>
                  <a:spcPct val="0"/>
                </a:spcBef>
                <a:spcAft>
                  <a:spcPct val="0"/>
                </a:spcAft>
              </a:pPr>
              <a:t>17</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030D0DF1-8203-4B9B-83BE-91C49F2267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EB25C472-51CC-44DF-818A-B4DB2A0D2F4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988" name="Slide Number Placeholder 3">
            <a:extLst>
              <a:ext uri="{FF2B5EF4-FFF2-40B4-BE49-F238E27FC236}">
                <a16:creationId xmlns:a16="http://schemas.microsoft.com/office/drawing/2014/main" id="{85433D56-147A-4320-A73D-9CBC48D6AF7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47648738-F0D1-4EC6-BCA6-0F6202F804A5}" type="slidenum">
              <a:rPr lang="en-GB" altLang="en-US" smtClean="0">
                <a:latin typeface="Calibri" panose="020F0502020204030204" pitchFamily="34" charset="0"/>
              </a:rPr>
              <a:pPr fontAlgn="base">
                <a:spcBef>
                  <a:spcPct val="0"/>
                </a:spcBef>
                <a:spcAft>
                  <a:spcPct val="0"/>
                </a:spcAft>
              </a:pPr>
              <a:t>18</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F99F0DE4-35B7-44B1-A32D-12CFC26093F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C077DA19-9BE3-4DFD-BC69-3D58DF5CA4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4036" name="Slide Number Placeholder 3">
            <a:extLst>
              <a:ext uri="{FF2B5EF4-FFF2-40B4-BE49-F238E27FC236}">
                <a16:creationId xmlns:a16="http://schemas.microsoft.com/office/drawing/2014/main" id="{8EAFC6AB-3036-4816-AA7B-C2A6B9332BE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560935B9-5046-442F-9664-DFD8D142874D}" type="slidenum">
              <a:rPr lang="en-GB" altLang="en-US" smtClean="0">
                <a:latin typeface="Calibri" panose="020F0502020204030204" pitchFamily="34" charset="0"/>
              </a:rPr>
              <a:pPr fontAlgn="base">
                <a:spcBef>
                  <a:spcPct val="0"/>
                </a:spcBef>
                <a:spcAft>
                  <a:spcPct val="0"/>
                </a:spcAft>
              </a:pPr>
              <a:t>19</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B7706FEB-8723-436A-AAE6-8F3BA1769A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B52602A0-03C2-43E7-A7D1-6D0249BDDF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6084" name="Slide Number Placeholder 3">
            <a:extLst>
              <a:ext uri="{FF2B5EF4-FFF2-40B4-BE49-F238E27FC236}">
                <a16:creationId xmlns:a16="http://schemas.microsoft.com/office/drawing/2014/main" id="{24A223C9-18EA-4050-9E33-848B8288C43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4D0CEA48-E76C-4CBC-BDCC-DD7AAA4ECFC5}" type="slidenum">
              <a:rPr lang="en-GB" altLang="en-US" smtClean="0">
                <a:latin typeface="Calibri" panose="020F0502020204030204" pitchFamily="34" charset="0"/>
              </a:rPr>
              <a:pPr fontAlgn="base">
                <a:spcBef>
                  <a:spcPct val="0"/>
                </a:spcBef>
                <a:spcAft>
                  <a:spcPct val="0"/>
                </a:spcAft>
              </a:pPr>
              <a:t>20</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9BB4BD59-9B9F-4E2F-9ED3-D76621E058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FFDBFF0B-F6F8-424D-BC61-428AD23625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8132" name="Slide Number Placeholder 3">
            <a:extLst>
              <a:ext uri="{FF2B5EF4-FFF2-40B4-BE49-F238E27FC236}">
                <a16:creationId xmlns:a16="http://schemas.microsoft.com/office/drawing/2014/main" id="{247D5F47-47FF-4944-90B8-60970026E0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64B4F0D4-BB22-4E41-9339-D85331460EBE}" type="slidenum">
              <a:rPr lang="en-GB" altLang="en-US" smtClean="0">
                <a:latin typeface="Calibri" panose="020F0502020204030204" pitchFamily="34" charset="0"/>
              </a:rPr>
              <a:pPr fontAlgn="base">
                <a:spcBef>
                  <a:spcPct val="0"/>
                </a:spcBef>
                <a:spcAft>
                  <a:spcPct val="0"/>
                </a:spcAft>
              </a:pPr>
              <a:t>21</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9A4A1D9F-C60D-412C-9FAF-11FE5F17C7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99D57FD9-0991-4CE3-8EB7-2DB9519CB7F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0180" name="Slide Number Placeholder 3">
            <a:extLst>
              <a:ext uri="{FF2B5EF4-FFF2-40B4-BE49-F238E27FC236}">
                <a16:creationId xmlns:a16="http://schemas.microsoft.com/office/drawing/2014/main" id="{BBE29C7A-A3DD-46F6-91CE-69B4AA9233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F8E111D5-0B13-481F-A4D2-4FDC8135B467}" type="slidenum">
              <a:rPr lang="en-GB" altLang="en-US" smtClean="0">
                <a:latin typeface="Calibri" panose="020F0502020204030204" pitchFamily="34" charset="0"/>
              </a:rPr>
              <a:pPr fontAlgn="base">
                <a:spcBef>
                  <a:spcPct val="0"/>
                </a:spcBef>
                <a:spcAft>
                  <a:spcPct val="0"/>
                </a:spcAft>
              </a:pPr>
              <a:t>22</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45AF2601-BD0E-4164-BCFB-4D77E35746D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6A82265E-8A30-4CF4-9456-0707C4B0F09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2228" name="Slide Number Placeholder 3">
            <a:extLst>
              <a:ext uri="{FF2B5EF4-FFF2-40B4-BE49-F238E27FC236}">
                <a16:creationId xmlns:a16="http://schemas.microsoft.com/office/drawing/2014/main" id="{57296D56-A5D7-42CB-AC76-1B6B9437FFD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E1E6A6EB-ECD2-46D9-A8C6-78E2535AC81A}" type="slidenum">
              <a:rPr lang="en-GB" altLang="en-US" smtClean="0">
                <a:latin typeface="Calibri" panose="020F0502020204030204" pitchFamily="34" charset="0"/>
              </a:rPr>
              <a:pPr fontAlgn="base">
                <a:spcBef>
                  <a:spcPct val="0"/>
                </a:spcBef>
                <a:spcAft>
                  <a:spcPct val="0"/>
                </a:spcAft>
              </a:pPr>
              <a:t>23</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602280BF-0576-49E5-9ED0-CB29F796FE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D66689E1-AA62-4D38-AF14-354FA16BFC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4276" name="Slide Number Placeholder 3">
            <a:extLst>
              <a:ext uri="{FF2B5EF4-FFF2-40B4-BE49-F238E27FC236}">
                <a16:creationId xmlns:a16="http://schemas.microsoft.com/office/drawing/2014/main" id="{1DEFFC0D-9973-45C5-AB17-852BD564682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A907C07F-7E77-4F1C-97AF-2478FA4650A0}" type="slidenum">
              <a:rPr lang="en-GB" altLang="en-US" smtClean="0">
                <a:latin typeface="Calibri" panose="020F0502020204030204" pitchFamily="34" charset="0"/>
              </a:rPr>
              <a:pPr fontAlgn="base">
                <a:spcBef>
                  <a:spcPct val="0"/>
                </a:spcBef>
                <a:spcAft>
                  <a:spcPct val="0"/>
                </a:spcAft>
              </a:pPr>
              <a:t>24</a:t>
            </a:fld>
            <a:endParaRPr lang="en-GB"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35A96D74-CE4B-4FD3-83D3-171EAF0C38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8DC79F4D-8628-434E-84F3-E9D6F12514B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6324" name="Slide Number Placeholder 3">
            <a:extLst>
              <a:ext uri="{FF2B5EF4-FFF2-40B4-BE49-F238E27FC236}">
                <a16:creationId xmlns:a16="http://schemas.microsoft.com/office/drawing/2014/main" id="{6F586239-A873-46C1-BC16-0D971F97DBD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0ED80AF1-5FA7-49C7-81BB-4ADBA24775D0}" type="slidenum">
              <a:rPr lang="en-GB" altLang="en-US" smtClean="0">
                <a:latin typeface="Calibri" panose="020F0502020204030204" pitchFamily="34" charset="0"/>
              </a:rPr>
              <a:pPr fontAlgn="base">
                <a:spcBef>
                  <a:spcPct val="0"/>
                </a:spcBef>
                <a:spcAft>
                  <a:spcPct val="0"/>
                </a:spcAft>
              </a:pPr>
              <a:t>25</a:t>
            </a:fld>
            <a:endParaRPr lang="en-GB"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23C113A6-34C1-4D07-8670-8255DDAF9C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D404F453-090F-45E5-80DE-978B06A71D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8372" name="Slide Number Placeholder 3">
            <a:extLst>
              <a:ext uri="{FF2B5EF4-FFF2-40B4-BE49-F238E27FC236}">
                <a16:creationId xmlns:a16="http://schemas.microsoft.com/office/drawing/2014/main" id="{6B679224-16B3-44A0-9A04-ECDB22F429F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C509628F-AE2D-42D8-9F0D-7FDBD403B8FA}" type="slidenum">
              <a:rPr lang="en-GB" altLang="en-US" smtClean="0">
                <a:latin typeface="Calibri" panose="020F0502020204030204" pitchFamily="34" charset="0"/>
              </a:rPr>
              <a:pPr fontAlgn="base">
                <a:spcBef>
                  <a:spcPct val="0"/>
                </a:spcBef>
                <a:spcAft>
                  <a:spcPct val="0"/>
                </a:spcAft>
              </a:pPr>
              <a:t>26</a:t>
            </a:fld>
            <a:endParaRPr lang="en-GB" altLang="en-US">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9A8C2C9B-610C-4E83-A42A-B42189F314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481736EB-0EE5-4473-A98A-01E37CC11B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0420" name="Slide Number Placeholder 3">
            <a:extLst>
              <a:ext uri="{FF2B5EF4-FFF2-40B4-BE49-F238E27FC236}">
                <a16:creationId xmlns:a16="http://schemas.microsoft.com/office/drawing/2014/main" id="{A6FC5FFA-EACC-493A-B631-6636E2191E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B8B40454-1D0F-4012-96EA-423CF4CCE694}" type="slidenum">
              <a:rPr lang="en-GB" altLang="en-US" smtClean="0">
                <a:latin typeface="Calibri" panose="020F0502020204030204" pitchFamily="34" charset="0"/>
              </a:rPr>
              <a:pPr fontAlgn="base">
                <a:spcBef>
                  <a:spcPct val="0"/>
                </a:spcBef>
                <a:spcAft>
                  <a:spcPct val="0"/>
                </a:spcAft>
              </a:pPr>
              <a:t>27</a:t>
            </a:fld>
            <a:endParaRPr lang="en-GB" altLang="en-US">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71598D16-2738-4CD1-BDDF-2D7E8CB5C5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431D7E7C-7015-4165-9D81-89C24555A7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2468" name="Slide Number Placeholder 3">
            <a:extLst>
              <a:ext uri="{FF2B5EF4-FFF2-40B4-BE49-F238E27FC236}">
                <a16:creationId xmlns:a16="http://schemas.microsoft.com/office/drawing/2014/main" id="{DDCD3DB9-FC1F-43F6-B609-1BF4957FFF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090DCD4F-A308-48DF-A781-9C27D6D9B602}" type="slidenum">
              <a:rPr lang="en-GB" altLang="en-US" smtClean="0">
                <a:latin typeface="Calibri" panose="020F0502020204030204" pitchFamily="34" charset="0"/>
              </a:rPr>
              <a:pPr fontAlgn="base">
                <a:spcBef>
                  <a:spcPct val="0"/>
                </a:spcBef>
                <a:spcAft>
                  <a:spcPct val="0"/>
                </a:spcAft>
              </a:pPr>
              <a:t>28</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3D128FC-4D03-436F-AE5B-622159A301A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9C8CF7DA-F931-4E3C-AA24-0D729625953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199542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84BF67F-0F4D-4C9B-BDAD-B3DD26E32C5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832A5AC7-0C65-486A-8866-3A5579EE105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51833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871022FD-91D2-4841-9154-BC37C3AD994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20043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520973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369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A381042C-4DB3-4218-A5D4-0010B1DE0FA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39852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033DC38-E170-4FAB-B394-19E13BFA217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84AEAE65-640C-4399-BEAC-423CE110612B}"/>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843" r:id="rId1"/>
    <p:sldLayoutId id="2147483844" r:id="rId2"/>
    <p:sldLayoutId id="2147483845" r:id="rId3"/>
    <p:sldLayoutId id="2147483841" r:id="rId4"/>
    <p:sldLayoutId id="2147483842" r:id="rId5"/>
    <p:sldLayoutId id="2147483846" r:id="rId6"/>
  </p:sldLayoutIdLst>
  <p:txStyles>
    <p:titleStyle>
      <a:lvl1pPr algn="l" rtl="0" eaLnBrk="0" fontAlgn="base" hangingPunct="0">
        <a:lnSpc>
          <a:spcPct val="90000"/>
        </a:lnSpc>
        <a:spcBef>
          <a:spcPct val="0"/>
        </a:spcBef>
        <a:spcAft>
          <a:spcPct val="0"/>
        </a:spcAft>
        <a:defRPr sz="40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 Target="slide8.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slide" Target="slide9.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slide" Target="slide1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slide" Target="slide1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slide" Target="slide1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 Target="slide17.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slide" Target="slide18.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 Target="slide20.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slide" Target="slide2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slide" Target="slide23.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slide" Target="slide24.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953F679-5D0E-4993-A784-28287B176743}"/>
              </a:ext>
            </a:extLst>
          </p:cNvPr>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592CC9FF-206F-42CA-BA60-C8E9ED908561}"/>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9220" name="Title 1">
            <a:extLst>
              <a:ext uri="{FF2B5EF4-FFF2-40B4-BE49-F238E27FC236}">
                <a16:creationId xmlns:a16="http://schemas.microsoft.com/office/drawing/2014/main" id="{A0CBBC2D-A9BA-47D9-9BAC-9B96AAC57723}"/>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Success Criteria</a:t>
            </a:r>
          </a:p>
        </p:txBody>
      </p:sp>
      <p:sp>
        <p:nvSpPr>
          <p:cNvPr id="9221" name="Title 1">
            <a:extLst>
              <a:ext uri="{FF2B5EF4-FFF2-40B4-BE49-F238E27FC236}">
                <a16:creationId xmlns:a16="http://schemas.microsoft.com/office/drawing/2014/main" id="{4BFC2032-E4CC-4CE3-ADD5-2FF4B14DD97C}"/>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a:extLst>
              <a:ext uri="{FF2B5EF4-FFF2-40B4-BE49-F238E27FC236}">
                <a16:creationId xmlns:a16="http://schemas.microsoft.com/office/drawing/2014/main" id="{A1EDC9F9-E193-4351-87F1-A5FE3AA38C7A}"/>
              </a:ext>
            </a:extLst>
          </p:cNvPr>
          <p:cNvSpPr>
            <a:spLocks noGrp="1"/>
          </p:cNvSpPr>
          <p:nvPr>
            <p:ph idx="1"/>
          </p:nvPr>
        </p:nvSpPr>
        <p:spPr>
          <a:xfrm>
            <a:off x="628650" y="1127125"/>
            <a:ext cx="7886700" cy="1409700"/>
          </a:xfrm>
        </p:spPr>
        <p:txBody>
          <a:bodyPr/>
          <a:lstStyle/>
          <a:p>
            <a:pPr eaLnBrk="1" hangingPunct="1"/>
            <a:r>
              <a:rPr lang="en-GB" altLang="en-US" dirty="0"/>
              <a:t>I can describe and explain the main changes that occur </a:t>
            </a:r>
            <a:br>
              <a:rPr lang="en-GB" altLang="en-US" dirty="0"/>
            </a:br>
            <a:r>
              <a:rPr lang="en-GB" altLang="en-US" dirty="0"/>
              <a:t>during puberty.</a:t>
            </a:r>
          </a:p>
        </p:txBody>
      </p:sp>
      <p:sp>
        <p:nvSpPr>
          <p:cNvPr id="9223" name="Content Placeholder 15">
            <a:extLst>
              <a:ext uri="{FF2B5EF4-FFF2-40B4-BE49-F238E27FC236}">
                <a16:creationId xmlns:a16="http://schemas.microsoft.com/office/drawing/2014/main" id="{F94FCCB3-6C7A-42FA-A8F3-C6F98A322F40}"/>
              </a:ext>
            </a:extLst>
          </p:cNvPr>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r>
              <a:rPr lang="en-GB" altLang="en-US" dirty="0">
                <a:latin typeface="Twinkl" pitchFamily="2" charset="0"/>
              </a:rPr>
              <a:t>I can describe the main changes that occur during puberty.</a:t>
            </a:r>
          </a:p>
          <a:p>
            <a:r>
              <a:rPr lang="en-GB" altLang="en-US" dirty="0">
                <a:latin typeface="Twinkl" pitchFamily="2" charset="0"/>
              </a:rPr>
              <a:t>I can give reasons why changes occur during puberty.</a:t>
            </a:r>
          </a:p>
          <a:p>
            <a:r>
              <a:rPr lang="en-GB" altLang="en-US" dirty="0">
                <a:latin typeface="Twinkl" pitchFamily="2" charset="0"/>
              </a:rPr>
              <a:t>I can analyse the similarities and differences between how boys and girls experience puberty.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a:extLst>
              <a:ext uri="{FF2B5EF4-FFF2-40B4-BE49-F238E27FC236}">
                <a16:creationId xmlns:a16="http://schemas.microsoft.com/office/drawing/2014/main" id="{74F186E1-CF29-477D-9585-14B1F773AB66}"/>
              </a:ext>
            </a:extLst>
          </p:cNvPr>
          <p:cNvSpPr>
            <a:spLocks noGrp="1"/>
          </p:cNvSpPr>
          <p:nvPr>
            <p:ph type="title"/>
          </p:nvPr>
        </p:nvSpPr>
        <p:spPr>
          <a:xfrm>
            <a:off x="484188" y="677863"/>
            <a:ext cx="8220075" cy="631825"/>
          </a:xfrm>
        </p:spPr>
        <p:txBody>
          <a:bodyPr>
            <a:normAutofit fontScale="90000"/>
          </a:bodyPr>
          <a:lstStyle/>
          <a:p>
            <a:pPr algn="ctr" eaLnBrk="1" hangingPunct="1">
              <a:defRPr/>
            </a:pPr>
            <a:r>
              <a:rPr lang="en-GB" altLang="en-US" dirty="0"/>
              <a:t>Human Development</a:t>
            </a:r>
          </a:p>
        </p:txBody>
      </p:sp>
      <p:sp>
        <p:nvSpPr>
          <p:cNvPr id="10243" name="Rectangle 1">
            <a:extLst>
              <a:ext uri="{FF2B5EF4-FFF2-40B4-BE49-F238E27FC236}">
                <a16:creationId xmlns:a16="http://schemas.microsoft.com/office/drawing/2014/main" id="{3C8C086A-CD6C-4B88-8EB5-612E5773ACED}"/>
              </a:ext>
            </a:extLst>
          </p:cNvPr>
          <p:cNvSpPr>
            <a:spLocks noChangeArrowheads="1"/>
          </p:cNvSpPr>
          <p:nvPr/>
        </p:nvSpPr>
        <p:spPr bwMode="auto">
          <a:xfrm>
            <a:off x="484188" y="1468438"/>
            <a:ext cx="8018462"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dirty="0">
                <a:latin typeface="Twinkl" pitchFamily="2" charset="0"/>
              </a:rPr>
              <a:t>Label the pictures with the name of the stage of development they represent:</a:t>
            </a:r>
          </a:p>
        </p:txBody>
      </p:sp>
      <p:pic>
        <p:nvPicPr>
          <p:cNvPr id="10244" name="Whole Class">
            <a:extLst>
              <a:ext uri="{FF2B5EF4-FFF2-40B4-BE49-F238E27FC236}">
                <a16:creationId xmlns:a16="http://schemas.microsoft.com/office/drawing/2014/main" id="{F507F6B9-8685-475B-8E5F-9CF2C784063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224B51BD-0668-4069-9703-7D7083E776BC}"/>
              </a:ext>
            </a:extLst>
          </p:cNvPr>
          <p:cNvGrpSpPr>
            <a:grpSpLocks/>
          </p:cNvGrpSpPr>
          <p:nvPr/>
        </p:nvGrpSpPr>
        <p:grpSpPr bwMode="auto">
          <a:xfrm>
            <a:off x="500063" y="4538663"/>
            <a:ext cx="8328025" cy="584200"/>
            <a:chOff x="500063" y="4538132"/>
            <a:chExt cx="8328025" cy="584731"/>
          </a:xfrm>
        </p:grpSpPr>
        <p:sp>
          <p:nvSpPr>
            <p:cNvPr id="10263" name="TextBox 16">
              <a:extLst>
                <a:ext uri="{FF2B5EF4-FFF2-40B4-BE49-F238E27FC236}">
                  <a16:creationId xmlns:a16="http://schemas.microsoft.com/office/drawing/2014/main" id="{3F0071E4-96CC-48AB-8B40-35BD4A03637C}"/>
                </a:ext>
              </a:extLst>
            </p:cNvPr>
            <p:cNvSpPr txBox="1">
              <a:spLocks noChangeArrowheads="1"/>
            </p:cNvSpPr>
            <p:nvPr/>
          </p:nvSpPr>
          <p:spPr bwMode="auto">
            <a:xfrm>
              <a:off x="5498864" y="4676620"/>
              <a:ext cx="923707"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Old age</a:t>
              </a:r>
            </a:p>
          </p:txBody>
        </p:sp>
        <p:sp>
          <p:nvSpPr>
            <p:cNvPr id="10264" name="TextBox 17">
              <a:extLst>
                <a:ext uri="{FF2B5EF4-FFF2-40B4-BE49-F238E27FC236}">
                  <a16:creationId xmlns:a16="http://schemas.microsoft.com/office/drawing/2014/main" id="{3E60E236-B712-42B9-AC1B-AC15C2DEAFBD}"/>
                </a:ext>
              </a:extLst>
            </p:cNvPr>
            <p:cNvSpPr txBox="1">
              <a:spLocks noChangeArrowheads="1"/>
            </p:cNvSpPr>
            <p:nvPr/>
          </p:nvSpPr>
          <p:spPr bwMode="auto">
            <a:xfrm>
              <a:off x="6382909" y="4676620"/>
              <a:ext cx="1008337"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Infancy</a:t>
              </a:r>
            </a:p>
          </p:txBody>
        </p:sp>
        <p:sp>
          <p:nvSpPr>
            <p:cNvPr id="10265" name="TextBox 18">
              <a:extLst>
                <a:ext uri="{FF2B5EF4-FFF2-40B4-BE49-F238E27FC236}">
                  <a16:creationId xmlns:a16="http://schemas.microsoft.com/office/drawing/2014/main" id="{C7D22F69-691A-4453-B14D-6E15CB130ABA}"/>
                </a:ext>
              </a:extLst>
            </p:cNvPr>
            <p:cNvSpPr txBox="1">
              <a:spLocks noChangeArrowheads="1"/>
            </p:cNvSpPr>
            <p:nvPr/>
          </p:nvSpPr>
          <p:spPr bwMode="auto">
            <a:xfrm>
              <a:off x="1831722" y="4676619"/>
              <a:ext cx="1043486"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Puberty</a:t>
              </a:r>
            </a:p>
          </p:txBody>
        </p:sp>
        <p:sp>
          <p:nvSpPr>
            <p:cNvPr id="10266" name="TextBox 19">
              <a:extLst>
                <a:ext uri="{FF2B5EF4-FFF2-40B4-BE49-F238E27FC236}">
                  <a16:creationId xmlns:a16="http://schemas.microsoft.com/office/drawing/2014/main" id="{5D5F301C-583B-47C4-8C08-70023ABB968C}"/>
                </a:ext>
              </a:extLst>
            </p:cNvPr>
            <p:cNvSpPr txBox="1">
              <a:spLocks noChangeArrowheads="1"/>
            </p:cNvSpPr>
            <p:nvPr/>
          </p:nvSpPr>
          <p:spPr bwMode="auto">
            <a:xfrm>
              <a:off x="2835546" y="4538132"/>
              <a:ext cx="1371321" cy="584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Middle Adulthood</a:t>
              </a:r>
            </a:p>
          </p:txBody>
        </p:sp>
        <p:sp>
          <p:nvSpPr>
            <p:cNvPr id="10267" name="TextBox 20">
              <a:extLst>
                <a:ext uri="{FF2B5EF4-FFF2-40B4-BE49-F238E27FC236}">
                  <a16:creationId xmlns:a16="http://schemas.microsoft.com/office/drawing/2014/main" id="{0D4CD527-5782-45F4-B702-92D749FE1CCE}"/>
                </a:ext>
              </a:extLst>
            </p:cNvPr>
            <p:cNvSpPr txBox="1">
              <a:spLocks noChangeArrowheads="1"/>
            </p:cNvSpPr>
            <p:nvPr/>
          </p:nvSpPr>
          <p:spPr bwMode="auto">
            <a:xfrm>
              <a:off x="500063" y="4538132"/>
              <a:ext cx="1371321" cy="584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Early Adulthood</a:t>
              </a:r>
            </a:p>
          </p:txBody>
        </p:sp>
        <p:sp>
          <p:nvSpPr>
            <p:cNvPr id="10268" name="TextBox 21">
              <a:extLst>
                <a:ext uri="{FF2B5EF4-FFF2-40B4-BE49-F238E27FC236}">
                  <a16:creationId xmlns:a16="http://schemas.microsoft.com/office/drawing/2014/main" id="{1E396707-DACF-458A-A26F-24049FB34643}"/>
                </a:ext>
              </a:extLst>
            </p:cNvPr>
            <p:cNvSpPr txBox="1">
              <a:spLocks noChangeArrowheads="1"/>
            </p:cNvSpPr>
            <p:nvPr/>
          </p:nvSpPr>
          <p:spPr bwMode="auto">
            <a:xfrm>
              <a:off x="7351587" y="4676620"/>
              <a:ext cx="1476501"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Fertilisation</a:t>
              </a:r>
            </a:p>
          </p:txBody>
        </p:sp>
        <p:sp>
          <p:nvSpPr>
            <p:cNvPr id="10269" name="TextBox 22">
              <a:extLst>
                <a:ext uri="{FF2B5EF4-FFF2-40B4-BE49-F238E27FC236}">
                  <a16:creationId xmlns:a16="http://schemas.microsoft.com/office/drawing/2014/main" id="{08867D9B-E4B2-4621-A44A-FA281C69969C}"/>
                </a:ext>
              </a:extLst>
            </p:cNvPr>
            <p:cNvSpPr txBox="1">
              <a:spLocks noChangeArrowheads="1"/>
            </p:cNvSpPr>
            <p:nvPr/>
          </p:nvSpPr>
          <p:spPr bwMode="auto">
            <a:xfrm>
              <a:off x="4127543" y="4676620"/>
              <a:ext cx="1371321"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Childhood</a:t>
              </a:r>
            </a:p>
          </p:txBody>
        </p:sp>
      </p:grpSp>
      <p:grpSp>
        <p:nvGrpSpPr>
          <p:cNvPr id="10246" name="Group 1">
            <a:extLst>
              <a:ext uri="{FF2B5EF4-FFF2-40B4-BE49-F238E27FC236}">
                <a16:creationId xmlns:a16="http://schemas.microsoft.com/office/drawing/2014/main" id="{F169B2BD-F45F-4C90-A093-78E68C3C0913}"/>
              </a:ext>
            </a:extLst>
          </p:cNvPr>
          <p:cNvGrpSpPr>
            <a:grpSpLocks/>
          </p:cNvGrpSpPr>
          <p:nvPr/>
        </p:nvGrpSpPr>
        <p:grpSpPr bwMode="auto">
          <a:xfrm>
            <a:off x="842963" y="1808163"/>
            <a:ext cx="7664450" cy="2654300"/>
            <a:chOff x="843699" y="1808163"/>
            <a:chExt cx="7663067" cy="2655084"/>
          </a:xfrm>
        </p:grpSpPr>
        <p:pic>
          <p:nvPicPr>
            <p:cNvPr id="10256" name="Picture 1">
              <a:extLst>
                <a:ext uri="{FF2B5EF4-FFF2-40B4-BE49-F238E27FC236}">
                  <a16:creationId xmlns:a16="http://schemas.microsoft.com/office/drawing/2014/main" id="{D33B5330-044A-4948-BE75-8474CBF7732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72908" y="1896779"/>
              <a:ext cx="833858" cy="2526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2">
              <a:extLst>
                <a:ext uri="{FF2B5EF4-FFF2-40B4-BE49-F238E27FC236}">
                  <a16:creationId xmlns:a16="http://schemas.microsoft.com/office/drawing/2014/main" id="{98992CCB-C963-4A19-A2BA-C2583AFB015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402838" y="1808163"/>
              <a:ext cx="942184" cy="263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3">
              <a:extLst>
                <a:ext uri="{FF2B5EF4-FFF2-40B4-BE49-F238E27FC236}">
                  <a16:creationId xmlns:a16="http://schemas.microsoft.com/office/drawing/2014/main" id="{8102B4A1-71C5-4A11-8903-FFFD95A550C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931873" y="3273908"/>
              <a:ext cx="981249" cy="1189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9" name="Picture 4">
              <a:extLst>
                <a:ext uri="{FF2B5EF4-FFF2-40B4-BE49-F238E27FC236}">
                  <a16:creationId xmlns:a16="http://schemas.microsoft.com/office/drawing/2014/main" id="{C11CF3E5-51CC-4CEC-8678-C99351E27B2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94283" y="2639609"/>
              <a:ext cx="735664" cy="1783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0" name="Picture 5">
              <a:extLst>
                <a:ext uri="{FF2B5EF4-FFF2-40B4-BE49-F238E27FC236}">
                  <a16:creationId xmlns:a16="http://schemas.microsoft.com/office/drawing/2014/main" id="{ECC33F0A-52B2-4DDC-9FC2-C23F73487835}"/>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509845" y="1974838"/>
              <a:ext cx="1007914" cy="247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1" name="Picture 6">
              <a:extLst>
                <a:ext uri="{FF2B5EF4-FFF2-40B4-BE49-F238E27FC236}">
                  <a16:creationId xmlns:a16="http://schemas.microsoft.com/office/drawing/2014/main" id="{B68773F1-F5AD-4B65-8BD8-26E5857AF48B}"/>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843699" y="3646871"/>
              <a:ext cx="953433" cy="59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Picture 7">
              <a:extLst>
                <a:ext uri="{FF2B5EF4-FFF2-40B4-BE49-F238E27FC236}">
                  <a16:creationId xmlns:a16="http://schemas.microsoft.com/office/drawing/2014/main" id="{1C6A169A-6747-4BA6-9B2C-86A942B86E1B}"/>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406493" y="1943955"/>
              <a:ext cx="913933" cy="2503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Rectangle 8">
            <a:extLst>
              <a:ext uri="{FF2B5EF4-FFF2-40B4-BE49-F238E27FC236}">
                <a16:creationId xmlns:a16="http://schemas.microsoft.com/office/drawing/2014/main" id="{F5A7977E-948B-4083-9B51-7902F4CD84F0}"/>
              </a:ext>
            </a:extLst>
          </p:cNvPr>
          <p:cNvSpPr/>
          <p:nvPr/>
        </p:nvSpPr>
        <p:spPr>
          <a:xfrm>
            <a:off x="635000" y="5168900"/>
            <a:ext cx="7867650" cy="1076325"/>
          </a:xfrm>
          <a:prstGeom prst="rect">
            <a:avLst/>
          </a:prstGeom>
        </p:spPr>
        <p:txBody>
          <a:bodyPr>
            <a:spAutoFit/>
          </a:bodyPr>
          <a:lstStyle/>
          <a:p>
            <a:pPr algn="ctr">
              <a:spcAft>
                <a:spcPts val="600"/>
              </a:spcAft>
              <a:defRPr/>
            </a:pPr>
            <a:r>
              <a:rPr lang="en-GB" dirty="0">
                <a:latin typeface="Twinkl" pitchFamily="2" charset="0"/>
                <a:ea typeface="Calibri" panose="020F0502020204030204" pitchFamily="34" charset="0"/>
                <a:cs typeface="Times New Roman" panose="02020603050405020304" pitchFamily="18" charset="0"/>
              </a:rPr>
              <a:t>Which stages of development have you undergone? </a:t>
            </a:r>
          </a:p>
          <a:p>
            <a:pPr algn="ctr">
              <a:spcAft>
                <a:spcPts val="600"/>
              </a:spcAft>
              <a:defRPr/>
            </a:pPr>
            <a:r>
              <a:rPr lang="en-GB" dirty="0">
                <a:latin typeface="Twinkl" pitchFamily="2" charset="0"/>
                <a:ea typeface="Calibri" panose="020F0502020204030204" pitchFamily="34" charset="0"/>
                <a:cs typeface="Times New Roman" panose="02020603050405020304" pitchFamily="18" charset="0"/>
              </a:rPr>
              <a:t>Which ones will you undergo? </a:t>
            </a:r>
          </a:p>
          <a:p>
            <a:pPr algn="ctr">
              <a:spcAft>
                <a:spcPts val="600"/>
              </a:spcAft>
              <a:defRPr/>
            </a:pPr>
            <a:r>
              <a:rPr lang="en-GB" dirty="0">
                <a:latin typeface="Twinkl" pitchFamily="2" charset="0"/>
                <a:ea typeface="Calibri" panose="020F0502020204030204" pitchFamily="34" charset="0"/>
                <a:cs typeface="Times New Roman" panose="02020603050405020304" pitchFamily="18" charset="0"/>
              </a:rPr>
              <a:t>What is your next stage of development?</a:t>
            </a:r>
            <a:endParaRPr lang="en-GB" dirty="0">
              <a:latin typeface="Twinkl" pitchFamily="2" charset="0"/>
            </a:endParaRPr>
          </a:p>
        </p:txBody>
      </p:sp>
      <p:grpSp>
        <p:nvGrpSpPr>
          <p:cNvPr id="4" name="Group 3">
            <a:extLst>
              <a:ext uri="{FF2B5EF4-FFF2-40B4-BE49-F238E27FC236}">
                <a16:creationId xmlns:a16="http://schemas.microsoft.com/office/drawing/2014/main" id="{30F05A2D-F497-412A-8279-71B2EA657B5B}"/>
              </a:ext>
            </a:extLst>
          </p:cNvPr>
          <p:cNvGrpSpPr>
            <a:grpSpLocks/>
          </p:cNvGrpSpPr>
          <p:nvPr/>
        </p:nvGrpSpPr>
        <p:grpSpPr bwMode="auto">
          <a:xfrm>
            <a:off x="417513" y="4494213"/>
            <a:ext cx="8085137" cy="585787"/>
            <a:chOff x="417085" y="4495002"/>
            <a:chExt cx="8085565" cy="584731"/>
          </a:xfrm>
        </p:grpSpPr>
        <p:sp>
          <p:nvSpPr>
            <p:cNvPr id="10249" name="TextBox 16">
              <a:extLst>
                <a:ext uri="{FF2B5EF4-FFF2-40B4-BE49-F238E27FC236}">
                  <a16:creationId xmlns:a16="http://schemas.microsoft.com/office/drawing/2014/main" id="{49A13698-3FB2-411F-B959-8129D7D1C8FE}"/>
                </a:ext>
              </a:extLst>
            </p:cNvPr>
            <p:cNvSpPr txBox="1">
              <a:spLocks noChangeArrowheads="1"/>
            </p:cNvSpPr>
            <p:nvPr/>
          </p:nvSpPr>
          <p:spPr bwMode="auto">
            <a:xfrm>
              <a:off x="7578943" y="4618103"/>
              <a:ext cx="923707"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Old age</a:t>
              </a:r>
            </a:p>
          </p:txBody>
        </p:sp>
        <p:sp>
          <p:nvSpPr>
            <p:cNvPr id="10250" name="TextBox 17">
              <a:extLst>
                <a:ext uri="{FF2B5EF4-FFF2-40B4-BE49-F238E27FC236}">
                  <a16:creationId xmlns:a16="http://schemas.microsoft.com/office/drawing/2014/main" id="{15157665-13D6-4CBE-ADAE-DE70BC8CD2A0}"/>
                </a:ext>
              </a:extLst>
            </p:cNvPr>
            <p:cNvSpPr txBox="1">
              <a:spLocks noChangeArrowheads="1"/>
            </p:cNvSpPr>
            <p:nvPr/>
          </p:nvSpPr>
          <p:spPr bwMode="auto">
            <a:xfrm>
              <a:off x="1867861" y="4618103"/>
              <a:ext cx="1008337"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Infancy</a:t>
              </a:r>
            </a:p>
          </p:txBody>
        </p:sp>
        <p:sp>
          <p:nvSpPr>
            <p:cNvPr id="10251" name="TextBox 18">
              <a:extLst>
                <a:ext uri="{FF2B5EF4-FFF2-40B4-BE49-F238E27FC236}">
                  <a16:creationId xmlns:a16="http://schemas.microsoft.com/office/drawing/2014/main" id="{29AE8332-735D-4CA2-AD62-0B912E5C9AAB}"/>
                </a:ext>
              </a:extLst>
            </p:cNvPr>
            <p:cNvSpPr txBox="1">
              <a:spLocks noChangeArrowheads="1"/>
            </p:cNvSpPr>
            <p:nvPr/>
          </p:nvSpPr>
          <p:spPr bwMode="auto">
            <a:xfrm>
              <a:off x="4306823" y="4618103"/>
              <a:ext cx="1043486"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Puberty</a:t>
              </a:r>
            </a:p>
          </p:txBody>
        </p:sp>
        <p:sp>
          <p:nvSpPr>
            <p:cNvPr id="10252" name="TextBox 19">
              <a:extLst>
                <a:ext uri="{FF2B5EF4-FFF2-40B4-BE49-F238E27FC236}">
                  <a16:creationId xmlns:a16="http://schemas.microsoft.com/office/drawing/2014/main" id="{C19A801D-7AF1-4E14-BF54-7EC7A315B969}"/>
                </a:ext>
              </a:extLst>
            </p:cNvPr>
            <p:cNvSpPr txBox="1">
              <a:spLocks noChangeArrowheads="1"/>
            </p:cNvSpPr>
            <p:nvPr/>
          </p:nvSpPr>
          <p:spPr bwMode="auto">
            <a:xfrm>
              <a:off x="6447064" y="4495002"/>
              <a:ext cx="1371321" cy="584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Middle Adulthood</a:t>
              </a:r>
            </a:p>
          </p:txBody>
        </p:sp>
        <p:sp>
          <p:nvSpPr>
            <p:cNvPr id="10253" name="TextBox 20">
              <a:extLst>
                <a:ext uri="{FF2B5EF4-FFF2-40B4-BE49-F238E27FC236}">
                  <a16:creationId xmlns:a16="http://schemas.microsoft.com/office/drawing/2014/main" id="{AA09AAB9-A350-40DF-AFA5-3731A2C1B83C}"/>
                </a:ext>
              </a:extLst>
            </p:cNvPr>
            <p:cNvSpPr txBox="1">
              <a:spLocks noChangeArrowheads="1"/>
            </p:cNvSpPr>
            <p:nvPr/>
          </p:nvSpPr>
          <p:spPr bwMode="auto">
            <a:xfrm>
              <a:off x="5309968" y="4495002"/>
              <a:ext cx="1371321" cy="584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Early Adulthood</a:t>
              </a:r>
            </a:p>
          </p:txBody>
        </p:sp>
        <p:sp>
          <p:nvSpPr>
            <p:cNvPr id="10254" name="TextBox 21">
              <a:extLst>
                <a:ext uri="{FF2B5EF4-FFF2-40B4-BE49-F238E27FC236}">
                  <a16:creationId xmlns:a16="http://schemas.microsoft.com/office/drawing/2014/main" id="{257E16D6-7EAA-484F-9EA4-6AD340D2E352}"/>
                </a:ext>
              </a:extLst>
            </p:cNvPr>
            <p:cNvSpPr txBox="1">
              <a:spLocks noChangeArrowheads="1"/>
            </p:cNvSpPr>
            <p:nvPr/>
          </p:nvSpPr>
          <p:spPr bwMode="auto">
            <a:xfrm>
              <a:off x="417085" y="4618103"/>
              <a:ext cx="1476501"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Fertilisation</a:t>
              </a:r>
            </a:p>
          </p:txBody>
        </p:sp>
        <p:sp>
          <p:nvSpPr>
            <p:cNvPr id="10255" name="TextBox 22">
              <a:extLst>
                <a:ext uri="{FF2B5EF4-FFF2-40B4-BE49-F238E27FC236}">
                  <a16:creationId xmlns:a16="http://schemas.microsoft.com/office/drawing/2014/main" id="{324C64DB-93D8-4E78-A158-7DCB24904621}"/>
                </a:ext>
              </a:extLst>
            </p:cNvPr>
            <p:cNvSpPr txBox="1">
              <a:spLocks noChangeArrowheads="1"/>
            </p:cNvSpPr>
            <p:nvPr/>
          </p:nvSpPr>
          <p:spPr bwMode="auto">
            <a:xfrm>
              <a:off x="2929167" y="4618103"/>
              <a:ext cx="1371321" cy="33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Childhood</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xEl>
                                              <p:pRg st="0" end="0"/>
                                            </p:txEl>
                                          </p:spTgt>
                                        </p:tgtEl>
                                        <p:attrNameLst>
                                          <p:attrName>style.visibility</p:attrName>
                                        </p:attrNameLst>
                                      </p:cBhvr>
                                      <p:to>
                                        <p:strVal val="visible"/>
                                      </p:to>
                                    </p:set>
                                    <p:animEffect transition="in" filter="fade">
                                      <p:cBhvr>
                                        <p:cTn id="16" dur="500"/>
                                        <p:tgtEl>
                                          <p:spTgt spid="9">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500"/>
                                        <p:tgtEl>
                                          <p:spTgt spid="9">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xEl>
                                              <p:pRg st="2" end="2"/>
                                            </p:txEl>
                                          </p:spTgt>
                                        </p:tgtEl>
                                        <p:attrNameLst>
                                          <p:attrName>style.visibility</p:attrName>
                                        </p:attrNameLst>
                                      </p:cBhvr>
                                      <p:to>
                                        <p:strVal val="visible"/>
                                      </p:to>
                                    </p:set>
                                    <p:animEffect transition="in" filter="fade">
                                      <p:cBhvr>
                                        <p:cTn id="26"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93861BA7-643A-4DB7-8788-F733CEA2BEF9}"/>
              </a:ext>
            </a:extLst>
          </p:cNvPr>
          <p:cNvSpPr/>
          <p:nvPr/>
        </p:nvSpPr>
        <p:spPr>
          <a:xfrm>
            <a:off x="635000" y="1946275"/>
            <a:ext cx="4017963" cy="4235450"/>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C1CFA484-A0C8-4CEF-B572-0C5161504D81}"/>
              </a:ext>
            </a:extLst>
          </p:cNvPr>
          <p:cNvSpPr>
            <a:spLocks noGrp="1"/>
          </p:cNvSpPr>
          <p:nvPr>
            <p:ph type="title"/>
          </p:nvPr>
        </p:nvSpPr>
        <p:spPr>
          <a:xfrm>
            <a:off x="484188" y="879475"/>
            <a:ext cx="8220075" cy="631825"/>
          </a:xfrm>
        </p:spPr>
        <p:txBody>
          <a:bodyPr>
            <a:normAutofit fontScale="90000"/>
          </a:bodyPr>
          <a:lstStyle/>
          <a:p>
            <a:pPr algn="ctr" eaLnBrk="1" hangingPunct="1">
              <a:defRPr/>
            </a:pPr>
            <a:r>
              <a:rPr lang="en-GB" dirty="0"/>
              <a:t>Human Development </a:t>
            </a:r>
            <a:br>
              <a:rPr lang="en-GB" dirty="0"/>
            </a:br>
            <a:r>
              <a:rPr lang="en-GB" dirty="0"/>
              <a:t>Puberty</a:t>
            </a:r>
            <a:endParaRPr lang="en-GB" altLang="en-US" dirty="0"/>
          </a:p>
        </p:txBody>
      </p:sp>
      <p:sp>
        <p:nvSpPr>
          <p:cNvPr id="12292" name="Rectangle 1">
            <a:extLst>
              <a:ext uri="{FF2B5EF4-FFF2-40B4-BE49-F238E27FC236}">
                <a16:creationId xmlns:a16="http://schemas.microsoft.com/office/drawing/2014/main" id="{11226A36-5879-4B1B-A9CF-07604C8759D7}"/>
              </a:ext>
            </a:extLst>
          </p:cNvPr>
          <p:cNvSpPr>
            <a:spLocks noChangeArrowheads="1"/>
          </p:cNvSpPr>
          <p:nvPr/>
        </p:nvSpPr>
        <p:spPr bwMode="auto">
          <a:xfrm>
            <a:off x="827088" y="2205029"/>
            <a:ext cx="3536950" cy="3717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dirty="0">
                <a:latin typeface="Twinkl" pitchFamily="2" charset="0"/>
              </a:rPr>
              <a:t>Puberty is the stage of development between childhood and adulthood.</a:t>
            </a:r>
          </a:p>
          <a:p>
            <a:pPr>
              <a:buFont typeface="Arial" panose="020B0604020202020204" pitchFamily="34" charset="0"/>
              <a:buNone/>
            </a:pPr>
            <a:r>
              <a:rPr lang="en-GB" altLang="en-US" dirty="0">
                <a:latin typeface="Twinkl" pitchFamily="2" charset="0"/>
              </a:rPr>
              <a:t>Physical growth occurs so that the body changes to that of an adult, which enables reproduction.</a:t>
            </a:r>
          </a:p>
          <a:p>
            <a:pPr>
              <a:buNone/>
            </a:pPr>
            <a:r>
              <a:rPr lang="en-GB" altLang="en-US" dirty="0">
                <a:latin typeface="Twinkl" pitchFamily="2" charset="0"/>
              </a:rPr>
              <a:t>Two parts of the brain – the hypothalamus and the pituitary gland – start to make more of some hormones.</a:t>
            </a:r>
          </a:p>
          <a:p>
            <a:pPr>
              <a:buFont typeface="Arial" panose="020B0604020202020204" pitchFamily="34" charset="0"/>
              <a:buNone/>
            </a:pPr>
            <a:r>
              <a:rPr lang="en-GB" altLang="en-US" dirty="0">
                <a:latin typeface="Twinkl" pitchFamily="2" charset="0"/>
              </a:rPr>
              <a:t>LH is the hormone for growth and FSH is the hormone for hair.</a:t>
            </a:r>
          </a:p>
        </p:txBody>
      </p:sp>
      <p:sp>
        <p:nvSpPr>
          <p:cNvPr id="8" name="Rounded Rectangle 7">
            <a:extLst>
              <a:ext uri="{FF2B5EF4-FFF2-40B4-BE49-F238E27FC236}">
                <a16:creationId xmlns:a16="http://schemas.microsoft.com/office/drawing/2014/main" id="{D8D606D1-D78B-488E-8B97-8C48AAA828B4}"/>
              </a:ext>
            </a:extLst>
          </p:cNvPr>
          <p:cNvSpPr/>
          <p:nvPr/>
        </p:nvSpPr>
        <p:spPr>
          <a:xfrm>
            <a:off x="4826000" y="1946275"/>
            <a:ext cx="3705225" cy="423545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pic>
        <p:nvPicPr>
          <p:cNvPr id="12294" name="Picture 1">
            <a:extLst>
              <a:ext uri="{FF2B5EF4-FFF2-40B4-BE49-F238E27FC236}">
                <a16:creationId xmlns:a16="http://schemas.microsoft.com/office/drawing/2014/main" id="{417D4CA3-40DD-425D-B625-A4C0C87EB908}"/>
              </a:ext>
            </a:extLst>
          </p:cNvPr>
          <p:cNvPicPr>
            <a:picLocks noChangeAspect="1"/>
          </p:cNvPicPr>
          <p:nvPr/>
        </p:nvPicPr>
        <p:blipFill>
          <a:blip r:embed="rId4">
            <a:extLst>
              <a:ext uri="{28A0092B-C50C-407E-A947-70E740481C1C}">
                <a14:useLocalDpi xmlns:a14="http://schemas.microsoft.com/office/drawing/2010/main" val="0"/>
              </a:ext>
            </a:extLst>
          </a:blip>
          <a:srcRect b="36766"/>
          <a:stretch>
            <a:fillRect/>
          </a:stretch>
        </p:blipFill>
        <p:spPr bwMode="auto">
          <a:xfrm>
            <a:off x="5595938" y="1844675"/>
            <a:ext cx="2503487"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ounded Rectangle 19">
            <a:extLst>
              <a:ext uri="{FF2B5EF4-FFF2-40B4-BE49-F238E27FC236}">
                <a16:creationId xmlns:a16="http://schemas.microsoft.com/office/drawing/2014/main" id="{FD2546BF-8782-4890-AF72-96630252E7E4}"/>
              </a:ext>
            </a:extLst>
          </p:cNvPr>
          <p:cNvSpPr/>
          <p:nvPr/>
        </p:nvSpPr>
        <p:spPr>
          <a:xfrm>
            <a:off x="3719513" y="1600200"/>
            <a:ext cx="4714875" cy="45688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6" name="24-Point Star 15">
            <a:extLst>
              <a:ext uri="{FF2B5EF4-FFF2-40B4-BE49-F238E27FC236}">
                <a16:creationId xmlns:a16="http://schemas.microsoft.com/office/drawing/2014/main" id="{33AA5E10-BACD-4CCE-8F24-A01882F7E770}"/>
              </a:ext>
            </a:extLst>
          </p:cNvPr>
          <p:cNvSpPr/>
          <p:nvPr/>
        </p:nvSpPr>
        <p:spPr>
          <a:xfrm>
            <a:off x="4456221" y="2580389"/>
            <a:ext cx="3247686" cy="3266880"/>
          </a:xfrm>
          <a:prstGeom prst="star24">
            <a:avLst>
              <a:gd name="adj" fmla="val 44513"/>
            </a:avLst>
          </a:prstGeom>
          <a:solidFill>
            <a:srgbClr val="F8A9A9"/>
          </a:solidFill>
          <a:ln>
            <a:noFill/>
          </a:ln>
          <a:effectLst>
            <a:glow rad="228600">
              <a:srgbClr val="FC6F4E">
                <a:alpha val="40000"/>
              </a:srgbClr>
            </a:glow>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n-GB" sz="2400" b="1" dirty="0">
              <a:latin typeface="Twinkl" pitchFamily="2" charset="0"/>
            </a:endParaRPr>
          </a:p>
        </p:txBody>
      </p:sp>
      <p:sp>
        <p:nvSpPr>
          <p:cNvPr id="9" name="Rounded Rectangle 8">
            <a:extLst>
              <a:ext uri="{FF2B5EF4-FFF2-40B4-BE49-F238E27FC236}">
                <a16:creationId xmlns:a16="http://schemas.microsoft.com/office/drawing/2014/main" id="{0C5FB6CA-7873-47D8-AE1F-FFD72B857EBC}"/>
              </a:ext>
            </a:extLst>
          </p:cNvPr>
          <p:cNvSpPr/>
          <p:nvPr/>
        </p:nvSpPr>
        <p:spPr>
          <a:xfrm>
            <a:off x="652463" y="1612900"/>
            <a:ext cx="2816225" cy="4568825"/>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4343" name="Title 5">
            <a:extLst>
              <a:ext uri="{FF2B5EF4-FFF2-40B4-BE49-F238E27FC236}">
                <a16:creationId xmlns:a16="http://schemas.microsoft.com/office/drawing/2014/main" id="{0F4C7363-5CE8-428E-B1A1-6458B856DC05}"/>
              </a:ext>
            </a:extLst>
          </p:cNvPr>
          <p:cNvSpPr>
            <a:spLocks/>
          </p:cNvSpPr>
          <p:nvPr/>
        </p:nvSpPr>
        <p:spPr bwMode="auto">
          <a:xfrm>
            <a:off x="895350" y="317500"/>
            <a:ext cx="7397750" cy="13462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3600" b="1" dirty="0">
                <a:latin typeface="Twinkl" pitchFamily="2" charset="0"/>
              </a:rPr>
              <a:t>Fact or Fiction?</a:t>
            </a:r>
          </a:p>
        </p:txBody>
      </p:sp>
      <p:sp>
        <p:nvSpPr>
          <p:cNvPr id="14344" name="Rectangle 3">
            <a:extLst>
              <a:ext uri="{FF2B5EF4-FFF2-40B4-BE49-F238E27FC236}">
                <a16:creationId xmlns:a16="http://schemas.microsoft.com/office/drawing/2014/main" id="{1F24B71B-BA89-4827-BD73-3F97D6AC42F4}"/>
              </a:ext>
            </a:extLst>
          </p:cNvPr>
          <p:cNvSpPr>
            <a:spLocks noChangeArrowheads="1"/>
          </p:cNvSpPr>
          <p:nvPr/>
        </p:nvSpPr>
        <p:spPr bwMode="auto">
          <a:xfrm>
            <a:off x="3413125" y="1665288"/>
            <a:ext cx="5284788" cy="515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50000"/>
              </a:lnSpc>
              <a:spcBef>
                <a:spcPct val="0"/>
              </a:spcBef>
              <a:buFontTx/>
              <a:buNone/>
            </a:pPr>
            <a:r>
              <a:rPr lang="en-GB" altLang="en-US" sz="2000" dirty="0">
                <a:solidFill>
                  <a:schemeClr val="tx1"/>
                </a:solidFill>
                <a:latin typeface="Twinkl" pitchFamily="2" charset="0"/>
              </a:rPr>
              <a:t>Let’s find out with the</a:t>
            </a:r>
          </a:p>
        </p:txBody>
      </p:sp>
      <p:sp>
        <p:nvSpPr>
          <p:cNvPr id="7" name="24-Point Star 6">
            <a:extLst>
              <a:ext uri="{FF2B5EF4-FFF2-40B4-BE49-F238E27FC236}">
                <a16:creationId xmlns:a16="http://schemas.microsoft.com/office/drawing/2014/main" id="{C9F1507E-1C97-410B-A324-1F0536E22DC5}"/>
              </a:ext>
            </a:extLst>
          </p:cNvPr>
          <p:cNvSpPr/>
          <p:nvPr/>
        </p:nvSpPr>
        <p:spPr>
          <a:xfrm>
            <a:off x="4673600" y="2798763"/>
            <a:ext cx="2813050" cy="2830512"/>
          </a:xfrm>
          <a:prstGeom prst="star24">
            <a:avLst>
              <a:gd name="adj" fmla="val 44513"/>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n-GB" sz="2400" b="1" dirty="0">
              <a:latin typeface="Twinkl" pitchFamily="2" charset="0"/>
            </a:endParaRPr>
          </a:p>
        </p:txBody>
      </p:sp>
      <p:sp>
        <p:nvSpPr>
          <p:cNvPr id="11" name="Rectangle 10">
            <a:extLst>
              <a:ext uri="{FF2B5EF4-FFF2-40B4-BE49-F238E27FC236}">
                <a16:creationId xmlns:a16="http://schemas.microsoft.com/office/drawing/2014/main" id="{F6D7715F-1ACC-4D2C-B1F5-062B64E3790A}"/>
              </a:ext>
            </a:extLst>
          </p:cNvPr>
          <p:cNvSpPr>
            <a:spLocks noChangeArrowheads="1"/>
          </p:cNvSpPr>
          <p:nvPr/>
        </p:nvSpPr>
        <p:spPr bwMode="auto">
          <a:xfrm>
            <a:off x="1001713" y="1914525"/>
            <a:ext cx="2168525"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3000"/>
              </a:spcAft>
              <a:buFontTx/>
              <a:buNone/>
            </a:pPr>
            <a:r>
              <a:rPr lang="en-GB" altLang="en-US" sz="2000" dirty="0">
                <a:solidFill>
                  <a:schemeClr val="tx1"/>
                </a:solidFill>
                <a:latin typeface="Twinkl" pitchFamily="2" charset="0"/>
              </a:rPr>
              <a:t>Do you know your facts about puberty? </a:t>
            </a:r>
          </a:p>
          <a:p>
            <a:pPr algn="ctr">
              <a:lnSpc>
                <a:spcPct val="100000"/>
              </a:lnSpc>
              <a:spcBef>
                <a:spcPct val="0"/>
              </a:spcBef>
              <a:spcAft>
                <a:spcPts val="3000"/>
              </a:spcAft>
              <a:buFontTx/>
              <a:buNone/>
            </a:pPr>
            <a:r>
              <a:rPr lang="en-GB" altLang="en-US" sz="2000" dirty="0">
                <a:solidFill>
                  <a:schemeClr val="tx1"/>
                </a:solidFill>
                <a:latin typeface="Twinkl" pitchFamily="2" charset="0"/>
              </a:rPr>
              <a:t>Are you getting your information from a reliable source?</a:t>
            </a:r>
          </a:p>
          <a:p>
            <a:pPr algn="ctr">
              <a:lnSpc>
                <a:spcPct val="100000"/>
              </a:lnSpc>
              <a:spcBef>
                <a:spcPct val="0"/>
              </a:spcBef>
              <a:spcAft>
                <a:spcPts val="3000"/>
              </a:spcAft>
              <a:buFontTx/>
              <a:buNone/>
            </a:pPr>
            <a:r>
              <a:rPr lang="en-GB" altLang="en-US" sz="2000" dirty="0">
                <a:solidFill>
                  <a:schemeClr val="tx1"/>
                </a:solidFill>
                <a:latin typeface="Twinkl" pitchFamily="2" charset="0"/>
              </a:rPr>
              <a:t>Or are you starting to believe in fiction? </a:t>
            </a:r>
          </a:p>
        </p:txBody>
      </p:sp>
      <p:sp>
        <p:nvSpPr>
          <p:cNvPr id="14347" name="Rectangle 11">
            <a:extLst>
              <a:ext uri="{FF2B5EF4-FFF2-40B4-BE49-F238E27FC236}">
                <a16:creationId xmlns:a16="http://schemas.microsoft.com/office/drawing/2014/main" id="{90B40AFD-9EC5-4E73-B888-F049AEF34B2D}"/>
              </a:ext>
            </a:extLst>
          </p:cNvPr>
          <p:cNvSpPr>
            <a:spLocks noChangeArrowheads="1"/>
          </p:cNvSpPr>
          <p:nvPr/>
        </p:nvSpPr>
        <p:spPr bwMode="auto">
          <a:xfrm>
            <a:off x="5319713" y="3476625"/>
            <a:ext cx="1520825"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50000"/>
              </a:lnSpc>
              <a:spcBef>
                <a:spcPct val="0"/>
              </a:spcBef>
              <a:buFontTx/>
              <a:buNone/>
            </a:pPr>
            <a:r>
              <a:rPr lang="en-GB" altLang="en-US" sz="2000" b="1" dirty="0">
                <a:solidFill>
                  <a:schemeClr val="bg1"/>
                </a:solidFill>
                <a:latin typeface="Twinkl" pitchFamily="2" charset="0"/>
              </a:rPr>
              <a:t>FACT OR FICTION QUIZ!</a:t>
            </a:r>
          </a:p>
        </p:txBody>
      </p:sp>
      <p:sp>
        <p:nvSpPr>
          <p:cNvPr id="19" name="Rounded Rectangle 18">
            <a:extLst>
              <a:ext uri="{FF2B5EF4-FFF2-40B4-BE49-F238E27FC236}">
                <a16:creationId xmlns:a16="http://schemas.microsoft.com/office/drawing/2014/main" id="{4DA06243-D9F4-4E91-8D59-632E0BAC82F7}"/>
              </a:ext>
            </a:extLst>
          </p:cNvPr>
          <p:cNvSpPr/>
          <p:nvPr/>
        </p:nvSpPr>
        <p:spPr>
          <a:xfrm>
            <a:off x="3719513" y="1612900"/>
            <a:ext cx="4714875" cy="45688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xit" presetSubtype="0" fill="hold" grpId="0" nodeType="clickEffect">
                                  <p:stCondLst>
                                    <p:cond delay="0"/>
                                  </p:stCondLst>
                                  <p:childTnLst>
                                    <p:animEffect transition="out" filter="fade">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par>
                                <p:cTn id="23" presetID="8" presetClass="emph" presetSubtype="0" repeatCount="indefinite" fill="hold" grpId="0" nodeType="withEffect">
                                  <p:stCondLst>
                                    <p:cond delay="0"/>
                                  </p:stCondLst>
                                  <p:childTnLst>
                                    <p:animRot by="21600000">
                                      <p:cBhvr>
                                        <p:cTn id="24" dur="5000" fill="hold"/>
                                        <p:tgtEl>
                                          <p:spTgt spid="7"/>
                                        </p:tgtEl>
                                        <p:attrNameLst>
                                          <p:attrName>r</p:attrName>
                                        </p:attrNameLst>
                                      </p:cBhvr>
                                    </p:animRot>
                                  </p:childTnLst>
                                </p:cTn>
                              </p:par>
                              <p:par>
                                <p:cTn id="25" presetID="8" presetClass="emph" presetSubtype="0" repeatCount="indefinite" fill="hold" nodeType="withEffect">
                                  <p:stCondLst>
                                    <p:cond delay="0"/>
                                  </p:stCondLst>
                                  <p:childTnLst>
                                    <p:animRot by="-21600000">
                                      <p:cBhvr>
                                        <p:cTn id="26" dur="10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build="p"/>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35EDEEDC-EABD-45EF-A86A-DC5128D7C9BF}"/>
              </a:ext>
            </a:extLst>
          </p:cNvPr>
          <p:cNvSpPr/>
          <p:nvPr/>
        </p:nvSpPr>
        <p:spPr>
          <a:xfrm>
            <a:off x="862013" y="2073275"/>
            <a:ext cx="7413625" cy="156686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30F9A75C-6949-4C29-970E-B7B949565B11}"/>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6" name="Rounded Rectangle 5">
            <a:extLst>
              <a:ext uri="{FF2B5EF4-FFF2-40B4-BE49-F238E27FC236}">
                <a16:creationId xmlns:a16="http://schemas.microsoft.com/office/drawing/2014/main" id="{EF4B9574-8CBD-45F3-9B4F-44C7F86C216A}"/>
              </a:ext>
            </a:extLst>
          </p:cNvPr>
          <p:cNvSpPr/>
          <p:nvPr/>
        </p:nvSpPr>
        <p:spPr>
          <a:xfrm>
            <a:off x="862013" y="2073275"/>
            <a:ext cx="1003300" cy="1566863"/>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6389" name="Rectangle 1">
            <a:extLst>
              <a:ext uri="{FF2B5EF4-FFF2-40B4-BE49-F238E27FC236}">
                <a16:creationId xmlns:a16="http://schemas.microsoft.com/office/drawing/2014/main" id="{ABE32325-5536-40DA-B605-84E1B418FBEF}"/>
              </a:ext>
            </a:extLst>
          </p:cNvPr>
          <p:cNvSpPr>
            <a:spLocks noChangeArrowheads="1"/>
          </p:cNvSpPr>
          <p:nvPr/>
        </p:nvSpPr>
        <p:spPr bwMode="auto">
          <a:xfrm>
            <a:off x="2049463" y="2441575"/>
            <a:ext cx="6032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If you haven’t started puberty by the age of 11, there is something wrong.</a:t>
            </a:r>
          </a:p>
        </p:txBody>
      </p:sp>
      <p:sp>
        <p:nvSpPr>
          <p:cNvPr id="16390" name="Rectangle 1">
            <a:extLst>
              <a:ext uri="{FF2B5EF4-FFF2-40B4-BE49-F238E27FC236}">
                <a16:creationId xmlns:a16="http://schemas.microsoft.com/office/drawing/2014/main" id="{BBE4AA43-C192-48DC-81A3-832C1C54CE85}"/>
              </a:ext>
            </a:extLst>
          </p:cNvPr>
          <p:cNvSpPr>
            <a:spLocks noChangeArrowheads="1"/>
          </p:cNvSpPr>
          <p:nvPr/>
        </p:nvSpPr>
        <p:spPr bwMode="auto">
          <a:xfrm>
            <a:off x="1046163" y="2520950"/>
            <a:ext cx="6350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4400" b="1" dirty="0">
                <a:latin typeface="Twinkl" pitchFamily="2" charset="0"/>
              </a:rPr>
              <a:t>1</a:t>
            </a:r>
          </a:p>
        </p:txBody>
      </p:sp>
      <p:pic>
        <p:nvPicPr>
          <p:cNvPr id="16391" name="Picture 4">
            <a:hlinkClick r:id="rId4" action="ppaction://hlinksldjump"/>
            <a:extLst>
              <a:ext uri="{FF2B5EF4-FFF2-40B4-BE49-F238E27FC236}">
                <a16:creationId xmlns:a16="http://schemas.microsoft.com/office/drawing/2014/main" id="{7A9E67E7-3A82-4DF1-8743-9152191E6208}"/>
              </a:ext>
            </a:extLst>
          </p:cNvPr>
          <p:cNvPicPr>
            <a:picLocks noChangeAspect="1"/>
          </p:cNvPicPr>
          <p:nvPr/>
        </p:nvPicPr>
        <p:blipFill>
          <a:blip r:embed="rId5">
            <a:extLst>
              <a:ext uri="{28A0092B-C50C-407E-A947-70E740481C1C}">
                <a14:useLocalDpi xmlns:a14="http://schemas.microsoft.com/office/drawing/2010/main" val="0"/>
              </a:ext>
            </a:extLst>
          </a:blip>
          <a:srcRect b="9842"/>
          <a:stretch>
            <a:fillRect/>
          </a:stretch>
        </p:blipFill>
        <p:spPr bwMode="auto">
          <a:xfrm>
            <a:off x="862013" y="4271963"/>
            <a:ext cx="2927350"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4">
            <a:hlinkClick r:id="" action="ppaction://hlinkshowjump?jump=nextslide"/>
            <a:extLst>
              <a:ext uri="{FF2B5EF4-FFF2-40B4-BE49-F238E27FC236}">
                <a16:creationId xmlns:a16="http://schemas.microsoft.com/office/drawing/2014/main" id="{59E83291-5173-47AB-AAC3-D473090C4963}"/>
              </a:ext>
            </a:extLst>
          </p:cNvPr>
          <p:cNvPicPr>
            <a:picLocks noChangeAspect="1"/>
          </p:cNvPicPr>
          <p:nvPr/>
        </p:nvPicPr>
        <p:blipFill>
          <a:blip r:embed="rId6">
            <a:extLst>
              <a:ext uri="{28A0092B-C50C-407E-A947-70E740481C1C}">
                <a14:useLocalDpi xmlns:a14="http://schemas.microsoft.com/office/drawing/2010/main" val="0"/>
              </a:ext>
            </a:extLst>
          </a:blip>
          <a:srcRect b="8922"/>
          <a:stretch>
            <a:fillRect/>
          </a:stretch>
        </p:blipFill>
        <p:spPr bwMode="auto">
          <a:xfrm>
            <a:off x="5299075" y="4271963"/>
            <a:ext cx="2925763"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8434" name="Picture 1">
            <a:hlinkClick r:id="rId4" action="ppaction://hlinksldjump"/>
            <a:extLst>
              <a:ext uri="{FF2B5EF4-FFF2-40B4-BE49-F238E27FC236}">
                <a16:creationId xmlns:a16="http://schemas.microsoft.com/office/drawing/2014/main" id="{2FA7974A-FE13-41A7-8EBE-54F3F441AA8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62625" y="5295900"/>
            <a:ext cx="25971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BDD4FE88-F371-43C0-A8EE-B2E0AC5505FB}"/>
              </a:ext>
            </a:extLst>
          </p:cNvPr>
          <p:cNvSpPr/>
          <p:nvPr/>
        </p:nvSpPr>
        <p:spPr>
          <a:xfrm>
            <a:off x="862013" y="2147888"/>
            <a:ext cx="7413625" cy="33147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5B71F90C-35C0-4E19-B749-EB1C4233CA9E}"/>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18437" name="Rectangle 1">
            <a:extLst>
              <a:ext uri="{FF2B5EF4-FFF2-40B4-BE49-F238E27FC236}">
                <a16:creationId xmlns:a16="http://schemas.microsoft.com/office/drawing/2014/main" id="{566E2063-DB63-4D64-A5DA-FCA5EA266972}"/>
              </a:ext>
            </a:extLst>
          </p:cNvPr>
          <p:cNvSpPr>
            <a:spLocks noChangeArrowheads="1"/>
          </p:cNvSpPr>
          <p:nvPr/>
        </p:nvSpPr>
        <p:spPr bwMode="auto">
          <a:xfrm>
            <a:off x="1233488" y="2500313"/>
            <a:ext cx="6865937"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latin typeface="Twinkl" pitchFamily="2" charset="0"/>
              </a:rPr>
              <a:t>Puberty occurs at any time between 11 and 17. </a:t>
            </a:r>
            <a:br>
              <a:rPr lang="en-GB" altLang="en-US" sz="2400" dirty="0">
                <a:latin typeface="Twinkl" pitchFamily="2" charset="0"/>
              </a:rPr>
            </a:br>
            <a:r>
              <a:rPr lang="en-GB" altLang="en-US" sz="2400" dirty="0">
                <a:latin typeface="Twinkl" pitchFamily="2" charset="0"/>
              </a:rPr>
              <a:t>It is different for each person and this is perfectly normal. </a:t>
            </a:r>
          </a:p>
        </p:txBody>
      </p:sp>
      <p:sp>
        <p:nvSpPr>
          <p:cNvPr id="18438" name="Rectangle 1">
            <a:extLst>
              <a:ext uri="{FF2B5EF4-FFF2-40B4-BE49-F238E27FC236}">
                <a16:creationId xmlns:a16="http://schemas.microsoft.com/office/drawing/2014/main" id="{C2457CDF-FB3F-4F56-8ED0-DE9E89BEA2C4}"/>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correct – it’s Fiction!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0482" name="Picture 1">
            <a:hlinkClick r:id="" action="ppaction://hlinkshowjump?jump=nextslide"/>
            <a:extLst>
              <a:ext uri="{FF2B5EF4-FFF2-40B4-BE49-F238E27FC236}">
                <a16:creationId xmlns:a16="http://schemas.microsoft.com/office/drawing/2014/main" id="{46555890-5327-41E6-81AB-371F6608691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2788" y="5299075"/>
            <a:ext cx="24828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FDE19AE2-6373-4AA2-B4F9-39ADF450740B}"/>
              </a:ext>
            </a:extLst>
          </p:cNvPr>
          <p:cNvSpPr/>
          <p:nvPr/>
        </p:nvSpPr>
        <p:spPr>
          <a:xfrm>
            <a:off x="862013" y="2147888"/>
            <a:ext cx="7413625" cy="331470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EA2EBA65-291F-4DBF-85E8-B22E21D97596}"/>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20485" name="Rectangle 1">
            <a:extLst>
              <a:ext uri="{FF2B5EF4-FFF2-40B4-BE49-F238E27FC236}">
                <a16:creationId xmlns:a16="http://schemas.microsoft.com/office/drawing/2014/main" id="{48A0852E-D8E6-40CC-8B9A-965A00762A44}"/>
              </a:ext>
            </a:extLst>
          </p:cNvPr>
          <p:cNvSpPr>
            <a:spLocks noChangeArrowheads="1"/>
          </p:cNvSpPr>
          <p:nvPr/>
        </p:nvSpPr>
        <p:spPr bwMode="auto">
          <a:xfrm>
            <a:off x="1233488" y="2500313"/>
            <a:ext cx="6865937"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solidFill>
                  <a:schemeClr val="bg1"/>
                </a:solidFill>
                <a:latin typeface="Twinkl" pitchFamily="2" charset="0"/>
              </a:rPr>
              <a:t>Puberty occurs at any time between 11 and 17. </a:t>
            </a:r>
            <a:br>
              <a:rPr lang="en-GB" altLang="en-US" sz="2400" dirty="0">
                <a:solidFill>
                  <a:schemeClr val="bg1"/>
                </a:solidFill>
                <a:latin typeface="Twinkl" pitchFamily="2" charset="0"/>
              </a:rPr>
            </a:br>
            <a:r>
              <a:rPr lang="en-GB" altLang="en-US" sz="2400" dirty="0">
                <a:solidFill>
                  <a:schemeClr val="bg1"/>
                </a:solidFill>
                <a:latin typeface="Twinkl" pitchFamily="2" charset="0"/>
              </a:rPr>
              <a:t>It is different for each person and this is perfectly normal. </a:t>
            </a:r>
          </a:p>
        </p:txBody>
      </p:sp>
      <p:sp>
        <p:nvSpPr>
          <p:cNvPr id="20486" name="Rectangle 1">
            <a:extLst>
              <a:ext uri="{FF2B5EF4-FFF2-40B4-BE49-F238E27FC236}">
                <a16:creationId xmlns:a16="http://schemas.microsoft.com/office/drawing/2014/main" id="{FD304472-992D-4F0B-85C9-AE46C680EC31}"/>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incorrect – it’s Fiction!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08EEF321-8919-4018-96DC-490842B841FE}"/>
              </a:ext>
            </a:extLst>
          </p:cNvPr>
          <p:cNvSpPr/>
          <p:nvPr/>
        </p:nvSpPr>
        <p:spPr>
          <a:xfrm>
            <a:off x="862013" y="2073275"/>
            <a:ext cx="7413625" cy="156686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883D04B0-4260-4C19-916C-CF1BF168F131}"/>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6" name="Rounded Rectangle 5">
            <a:extLst>
              <a:ext uri="{FF2B5EF4-FFF2-40B4-BE49-F238E27FC236}">
                <a16:creationId xmlns:a16="http://schemas.microsoft.com/office/drawing/2014/main" id="{39605B3A-A7AA-4EED-8676-55D787A36812}"/>
              </a:ext>
            </a:extLst>
          </p:cNvPr>
          <p:cNvSpPr/>
          <p:nvPr/>
        </p:nvSpPr>
        <p:spPr>
          <a:xfrm>
            <a:off x="862013" y="2073275"/>
            <a:ext cx="1003300" cy="1566863"/>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22533" name="Rectangle 1">
            <a:extLst>
              <a:ext uri="{FF2B5EF4-FFF2-40B4-BE49-F238E27FC236}">
                <a16:creationId xmlns:a16="http://schemas.microsoft.com/office/drawing/2014/main" id="{F53017D7-C998-497D-9B91-0888C8762DDF}"/>
              </a:ext>
            </a:extLst>
          </p:cNvPr>
          <p:cNvSpPr>
            <a:spLocks noChangeArrowheads="1"/>
          </p:cNvSpPr>
          <p:nvPr/>
        </p:nvSpPr>
        <p:spPr bwMode="auto">
          <a:xfrm>
            <a:off x="2154238" y="2441575"/>
            <a:ext cx="5830887"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Both boys and girls grow more hair on their bodies.</a:t>
            </a:r>
          </a:p>
        </p:txBody>
      </p:sp>
      <p:sp>
        <p:nvSpPr>
          <p:cNvPr id="22534" name="Rectangle 1">
            <a:extLst>
              <a:ext uri="{FF2B5EF4-FFF2-40B4-BE49-F238E27FC236}">
                <a16:creationId xmlns:a16="http://schemas.microsoft.com/office/drawing/2014/main" id="{03BDF9B9-E5BD-43AE-A912-4ADE9CEA8BD3}"/>
              </a:ext>
            </a:extLst>
          </p:cNvPr>
          <p:cNvSpPr>
            <a:spLocks noChangeArrowheads="1"/>
          </p:cNvSpPr>
          <p:nvPr/>
        </p:nvSpPr>
        <p:spPr bwMode="auto">
          <a:xfrm>
            <a:off x="1046163" y="2520950"/>
            <a:ext cx="6350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4400" b="1" dirty="0">
                <a:latin typeface="Twinkl" pitchFamily="2" charset="0"/>
              </a:rPr>
              <a:t>2</a:t>
            </a:r>
          </a:p>
        </p:txBody>
      </p:sp>
      <p:pic>
        <p:nvPicPr>
          <p:cNvPr id="22535" name="Picture 14">
            <a:hlinkClick r:id="" action="ppaction://hlinkshowjump?jump=nextslide"/>
            <a:extLst>
              <a:ext uri="{FF2B5EF4-FFF2-40B4-BE49-F238E27FC236}">
                <a16:creationId xmlns:a16="http://schemas.microsoft.com/office/drawing/2014/main" id="{20F9017A-F970-4D0E-B619-18DBB71E62C3}"/>
              </a:ext>
            </a:extLst>
          </p:cNvPr>
          <p:cNvPicPr>
            <a:picLocks noChangeAspect="1"/>
          </p:cNvPicPr>
          <p:nvPr/>
        </p:nvPicPr>
        <p:blipFill>
          <a:blip r:embed="rId4">
            <a:extLst>
              <a:ext uri="{28A0092B-C50C-407E-A947-70E740481C1C}">
                <a14:useLocalDpi xmlns:a14="http://schemas.microsoft.com/office/drawing/2010/main" val="0"/>
              </a:ext>
            </a:extLst>
          </a:blip>
          <a:srcRect b="9842"/>
          <a:stretch>
            <a:fillRect/>
          </a:stretch>
        </p:blipFill>
        <p:spPr bwMode="auto">
          <a:xfrm>
            <a:off x="862013" y="4271963"/>
            <a:ext cx="2927350"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15">
            <a:hlinkClick r:id="rId5" action="ppaction://hlinksldjump"/>
            <a:extLst>
              <a:ext uri="{FF2B5EF4-FFF2-40B4-BE49-F238E27FC236}">
                <a16:creationId xmlns:a16="http://schemas.microsoft.com/office/drawing/2014/main" id="{97F3397C-7C24-4D24-BB36-500D32357325}"/>
              </a:ext>
            </a:extLst>
          </p:cNvPr>
          <p:cNvPicPr>
            <a:picLocks noChangeAspect="1"/>
          </p:cNvPicPr>
          <p:nvPr/>
        </p:nvPicPr>
        <p:blipFill>
          <a:blip r:embed="rId6">
            <a:extLst>
              <a:ext uri="{28A0092B-C50C-407E-A947-70E740481C1C}">
                <a14:useLocalDpi xmlns:a14="http://schemas.microsoft.com/office/drawing/2010/main" val="0"/>
              </a:ext>
            </a:extLst>
          </a:blip>
          <a:srcRect b="8922"/>
          <a:stretch>
            <a:fillRect/>
          </a:stretch>
        </p:blipFill>
        <p:spPr bwMode="auto">
          <a:xfrm>
            <a:off x="5299075" y="4271963"/>
            <a:ext cx="2925763"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4578" name="Picture 17">
            <a:hlinkClick r:id="rId4" action="ppaction://hlinksldjump"/>
            <a:extLst>
              <a:ext uri="{FF2B5EF4-FFF2-40B4-BE49-F238E27FC236}">
                <a16:creationId xmlns:a16="http://schemas.microsoft.com/office/drawing/2014/main" id="{91D274EA-1433-4D64-AE19-03CFD395290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62625" y="5295900"/>
            <a:ext cx="25971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76213EE9-1B98-43A0-A8A8-967D2175E2D4}"/>
              </a:ext>
            </a:extLst>
          </p:cNvPr>
          <p:cNvSpPr/>
          <p:nvPr/>
        </p:nvSpPr>
        <p:spPr>
          <a:xfrm>
            <a:off x="862013" y="2147888"/>
            <a:ext cx="7413625" cy="33147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43731E81-6B34-46A6-9885-48EF0DE41214}"/>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24581" name="Rectangle 1">
            <a:extLst>
              <a:ext uri="{FF2B5EF4-FFF2-40B4-BE49-F238E27FC236}">
                <a16:creationId xmlns:a16="http://schemas.microsoft.com/office/drawing/2014/main" id="{F624F654-0B75-4488-BB23-BB1CE5A89B64}"/>
              </a:ext>
            </a:extLst>
          </p:cNvPr>
          <p:cNvSpPr>
            <a:spLocks noChangeArrowheads="1"/>
          </p:cNvSpPr>
          <p:nvPr/>
        </p:nvSpPr>
        <p:spPr bwMode="auto">
          <a:xfrm>
            <a:off x="1233488" y="2500313"/>
            <a:ext cx="6865937" cy="2547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latin typeface="Twinkl" pitchFamily="2" charset="0"/>
              </a:rPr>
              <a:t>Both boys and girls develop pubic hair and start to grow hair under their armpits.</a:t>
            </a:r>
          </a:p>
          <a:p>
            <a:pPr>
              <a:buFont typeface="Arial" panose="020B0604020202020204" pitchFamily="34" charset="0"/>
              <a:buNone/>
            </a:pPr>
            <a:r>
              <a:rPr lang="en-GB" altLang="en-US" sz="2400" dirty="0">
                <a:latin typeface="Twinkl" pitchFamily="2" charset="0"/>
              </a:rPr>
              <a:t>Overall, boys grow more hair and grow it on more body parts than girls (including the face and chest). However, how ‘hairy’ a person becomes is based the genes you inherit from </a:t>
            </a:r>
            <a:br>
              <a:rPr lang="en-GB" altLang="en-US" sz="2400" dirty="0">
                <a:latin typeface="Twinkl" pitchFamily="2" charset="0"/>
              </a:rPr>
            </a:br>
            <a:r>
              <a:rPr lang="en-GB" altLang="en-US" sz="2400" dirty="0">
                <a:latin typeface="Twinkl" pitchFamily="2" charset="0"/>
              </a:rPr>
              <a:t>your parents. </a:t>
            </a:r>
          </a:p>
        </p:txBody>
      </p:sp>
      <p:sp>
        <p:nvSpPr>
          <p:cNvPr id="24582" name="Rectangle 1">
            <a:extLst>
              <a:ext uri="{FF2B5EF4-FFF2-40B4-BE49-F238E27FC236}">
                <a16:creationId xmlns:a16="http://schemas.microsoft.com/office/drawing/2014/main" id="{3E71F956-E72D-455F-808E-00914A414161}"/>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correct – it’s a Fact!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6626" name="Picture 9">
            <a:hlinkClick r:id="" action="ppaction://hlinkshowjump?jump=nextslide"/>
            <a:extLst>
              <a:ext uri="{FF2B5EF4-FFF2-40B4-BE49-F238E27FC236}">
                <a16:creationId xmlns:a16="http://schemas.microsoft.com/office/drawing/2014/main" id="{963FF49D-6FB8-4A7B-A493-8ABD7AB7C7C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2788" y="5299075"/>
            <a:ext cx="24828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D36C4BF0-DA74-4284-8CA0-B4015402072A}"/>
              </a:ext>
            </a:extLst>
          </p:cNvPr>
          <p:cNvSpPr/>
          <p:nvPr/>
        </p:nvSpPr>
        <p:spPr>
          <a:xfrm>
            <a:off x="862013" y="2147888"/>
            <a:ext cx="7413625" cy="331470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4A594DF4-1727-4395-ADB6-A96B843352E7}"/>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26629" name="Rectangle 1">
            <a:extLst>
              <a:ext uri="{FF2B5EF4-FFF2-40B4-BE49-F238E27FC236}">
                <a16:creationId xmlns:a16="http://schemas.microsoft.com/office/drawing/2014/main" id="{28E7C317-D24F-4064-8222-29C269846350}"/>
              </a:ext>
            </a:extLst>
          </p:cNvPr>
          <p:cNvSpPr>
            <a:spLocks noChangeArrowheads="1"/>
          </p:cNvSpPr>
          <p:nvPr/>
        </p:nvSpPr>
        <p:spPr bwMode="auto">
          <a:xfrm>
            <a:off x="1233488" y="2500313"/>
            <a:ext cx="6865937" cy="2547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solidFill>
                  <a:schemeClr val="bg1"/>
                </a:solidFill>
                <a:latin typeface="Twinkl" pitchFamily="2" charset="0"/>
              </a:rPr>
              <a:t>Both boys and girls develop pubic hair and start to grow hair under their armpits.</a:t>
            </a:r>
          </a:p>
          <a:p>
            <a:pPr>
              <a:buFont typeface="Arial" panose="020B0604020202020204" pitchFamily="34" charset="0"/>
              <a:buNone/>
            </a:pPr>
            <a:r>
              <a:rPr lang="en-GB" altLang="en-US" sz="2400" dirty="0">
                <a:solidFill>
                  <a:schemeClr val="bg1"/>
                </a:solidFill>
                <a:latin typeface="Twinkl" pitchFamily="2" charset="0"/>
              </a:rPr>
              <a:t>Overall, boys grow more hair and grow it on more body parts than girls (including the face and chest). However, how ‘hairy’ a person becomes is based the genes you inherit from </a:t>
            </a:r>
            <a:br>
              <a:rPr lang="en-GB" altLang="en-US" sz="2400" dirty="0">
                <a:solidFill>
                  <a:schemeClr val="bg1"/>
                </a:solidFill>
                <a:latin typeface="Twinkl" pitchFamily="2" charset="0"/>
              </a:rPr>
            </a:br>
            <a:r>
              <a:rPr lang="en-GB" altLang="en-US" sz="2400" dirty="0">
                <a:solidFill>
                  <a:schemeClr val="bg1"/>
                </a:solidFill>
                <a:latin typeface="Twinkl" pitchFamily="2" charset="0"/>
              </a:rPr>
              <a:t>your parents. </a:t>
            </a:r>
          </a:p>
        </p:txBody>
      </p:sp>
      <p:sp>
        <p:nvSpPr>
          <p:cNvPr id="26630" name="Rectangle 1">
            <a:extLst>
              <a:ext uri="{FF2B5EF4-FFF2-40B4-BE49-F238E27FC236}">
                <a16:creationId xmlns:a16="http://schemas.microsoft.com/office/drawing/2014/main" id="{F402B21B-1A79-4B1A-A27E-D3FDEEC5A599}"/>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incorrect – it’s a Fact!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BBD86DE4-8307-4C08-8A23-CB01EDBA1191}"/>
              </a:ext>
            </a:extLst>
          </p:cNvPr>
          <p:cNvSpPr/>
          <p:nvPr/>
        </p:nvSpPr>
        <p:spPr>
          <a:xfrm>
            <a:off x="862013" y="2073275"/>
            <a:ext cx="7413625" cy="156686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37795E51-B324-49C5-9AD1-C5DDF467EE01}"/>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6" name="Rounded Rectangle 5">
            <a:extLst>
              <a:ext uri="{FF2B5EF4-FFF2-40B4-BE49-F238E27FC236}">
                <a16:creationId xmlns:a16="http://schemas.microsoft.com/office/drawing/2014/main" id="{DE7A7B68-B9A2-49FA-A4CF-E39023BD23D4}"/>
              </a:ext>
            </a:extLst>
          </p:cNvPr>
          <p:cNvSpPr/>
          <p:nvPr/>
        </p:nvSpPr>
        <p:spPr>
          <a:xfrm>
            <a:off x="862013" y="2073275"/>
            <a:ext cx="1003300" cy="1566863"/>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28677" name="Rectangle 1">
            <a:extLst>
              <a:ext uri="{FF2B5EF4-FFF2-40B4-BE49-F238E27FC236}">
                <a16:creationId xmlns:a16="http://schemas.microsoft.com/office/drawing/2014/main" id="{01D12CF8-BF81-464B-8786-0D2557F43660}"/>
              </a:ext>
            </a:extLst>
          </p:cNvPr>
          <p:cNvSpPr>
            <a:spLocks noChangeArrowheads="1"/>
          </p:cNvSpPr>
          <p:nvPr/>
        </p:nvSpPr>
        <p:spPr bwMode="auto">
          <a:xfrm>
            <a:off x="2154238" y="2441575"/>
            <a:ext cx="5830887"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During puberty, it is normal to start getting spots.</a:t>
            </a:r>
          </a:p>
        </p:txBody>
      </p:sp>
      <p:sp>
        <p:nvSpPr>
          <p:cNvPr id="28678" name="Rectangle 1">
            <a:extLst>
              <a:ext uri="{FF2B5EF4-FFF2-40B4-BE49-F238E27FC236}">
                <a16:creationId xmlns:a16="http://schemas.microsoft.com/office/drawing/2014/main" id="{2F7BFA2B-1BD7-440F-A1EA-BACC0ED4B9D7}"/>
              </a:ext>
            </a:extLst>
          </p:cNvPr>
          <p:cNvSpPr>
            <a:spLocks noChangeArrowheads="1"/>
          </p:cNvSpPr>
          <p:nvPr/>
        </p:nvSpPr>
        <p:spPr bwMode="auto">
          <a:xfrm>
            <a:off x="1046163" y="2520950"/>
            <a:ext cx="6350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4400" b="1" dirty="0">
                <a:latin typeface="Twinkl" pitchFamily="2" charset="0"/>
              </a:rPr>
              <a:t>3</a:t>
            </a:r>
          </a:p>
        </p:txBody>
      </p:sp>
      <p:pic>
        <p:nvPicPr>
          <p:cNvPr id="28679" name="Picture 14">
            <a:hlinkClick r:id="" action="ppaction://hlinkshowjump?jump=nextslide"/>
            <a:extLst>
              <a:ext uri="{FF2B5EF4-FFF2-40B4-BE49-F238E27FC236}">
                <a16:creationId xmlns:a16="http://schemas.microsoft.com/office/drawing/2014/main" id="{C1DC28A9-AA57-4E86-AB61-02D84CCACC04}"/>
              </a:ext>
            </a:extLst>
          </p:cNvPr>
          <p:cNvPicPr>
            <a:picLocks noChangeAspect="1"/>
          </p:cNvPicPr>
          <p:nvPr/>
        </p:nvPicPr>
        <p:blipFill>
          <a:blip r:embed="rId4">
            <a:extLst>
              <a:ext uri="{28A0092B-C50C-407E-A947-70E740481C1C}">
                <a14:useLocalDpi xmlns:a14="http://schemas.microsoft.com/office/drawing/2010/main" val="0"/>
              </a:ext>
            </a:extLst>
          </a:blip>
          <a:srcRect b="9842"/>
          <a:stretch>
            <a:fillRect/>
          </a:stretch>
        </p:blipFill>
        <p:spPr bwMode="auto">
          <a:xfrm>
            <a:off x="862013" y="4271963"/>
            <a:ext cx="2927350"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Picture 15">
            <a:hlinkClick r:id="rId5" action="ppaction://hlinksldjump"/>
            <a:extLst>
              <a:ext uri="{FF2B5EF4-FFF2-40B4-BE49-F238E27FC236}">
                <a16:creationId xmlns:a16="http://schemas.microsoft.com/office/drawing/2014/main" id="{A9432EE0-E0BF-42FC-AF96-C279CACDDCC7}"/>
              </a:ext>
            </a:extLst>
          </p:cNvPr>
          <p:cNvPicPr>
            <a:picLocks noChangeAspect="1"/>
          </p:cNvPicPr>
          <p:nvPr/>
        </p:nvPicPr>
        <p:blipFill>
          <a:blip r:embed="rId6">
            <a:extLst>
              <a:ext uri="{28A0092B-C50C-407E-A947-70E740481C1C}">
                <a14:useLocalDpi xmlns:a14="http://schemas.microsoft.com/office/drawing/2010/main" val="0"/>
              </a:ext>
            </a:extLst>
          </a:blip>
          <a:srcRect b="8922"/>
          <a:stretch>
            <a:fillRect/>
          </a:stretch>
        </p:blipFill>
        <p:spPr bwMode="auto">
          <a:xfrm>
            <a:off x="5299075" y="4271963"/>
            <a:ext cx="2925763"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0722" name="Picture 9">
            <a:hlinkClick r:id="rId4" action="ppaction://hlinksldjump"/>
            <a:extLst>
              <a:ext uri="{FF2B5EF4-FFF2-40B4-BE49-F238E27FC236}">
                <a16:creationId xmlns:a16="http://schemas.microsoft.com/office/drawing/2014/main" id="{A1763401-0B2C-4295-81CE-0E93CED8749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62625" y="5295900"/>
            <a:ext cx="25971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852D9142-3EC7-465D-A915-63A131FB8263}"/>
              </a:ext>
            </a:extLst>
          </p:cNvPr>
          <p:cNvSpPr/>
          <p:nvPr/>
        </p:nvSpPr>
        <p:spPr>
          <a:xfrm>
            <a:off x="862013" y="2147888"/>
            <a:ext cx="7413625" cy="33147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E495D90F-CF84-4DC7-8525-7A9306E66CBC}"/>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30725" name="Rectangle 1">
            <a:extLst>
              <a:ext uri="{FF2B5EF4-FFF2-40B4-BE49-F238E27FC236}">
                <a16:creationId xmlns:a16="http://schemas.microsoft.com/office/drawing/2014/main" id="{2AC134CE-FDF6-4949-B41F-8CC709513757}"/>
              </a:ext>
            </a:extLst>
          </p:cNvPr>
          <p:cNvSpPr>
            <a:spLocks noChangeArrowheads="1"/>
          </p:cNvSpPr>
          <p:nvPr/>
        </p:nvSpPr>
        <p:spPr bwMode="auto">
          <a:xfrm>
            <a:off x="1233488" y="2500313"/>
            <a:ext cx="6865937" cy="1882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latin typeface="Twinkl" pitchFamily="2" charset="0"/>
              </a:rPr>
              <a:t>Everyone gets some spots during puberty; however, it varies from person to person. </a:t>
            </a:r>
          </a:p>
          <a:p>
            <a:pPr>
              <a:buFont typeface="Arial" panose="020B0604020202020204" pitchFamily="34" charset="0"/>
              <a:buNone/>
            </a:pPr>
            <a:r>
              <a:rPr lang="en-GB" altLang="en-US" sz="2400" dirty="0">
                <a:latin typeface="Twinkl" pitchFamily="2" charset="0"/>
              </a:rPr>
              <a:t>Acne is when you have a severe breakout of </a:t>
            </a:r>
            <a:br>
              <a:rPr lang="en-GB" altLang="en-US" sz="2400" dirty="0">
                <a:latin typeface="Twinkl" pitchFamily="2" charset="0"/>
              </a:rPr>
            </a:br>
            <a:r>
              <a:rPr lang="en-GB" altLang="en-US" sz="2400" dirty="0">
                <a:latin typeface="Twinkl" pitchFamily="2" charset="0"/>
              </a:rPr>
              <a:t>spots and can be painful. Doctors can help to treat this.</a:t>
            </a:r>
          </a:p>
        </p:txBody>
      </p:sp>
      <p:sp>
        <p:nvSpPr>
          <p:cNvPr id="30726" name="Rectangle 1">
            <a:extLst>
              <a:ext uri="{FF2B5EF4-FFF2-40B4-BE49-F238E27FC236}">
                <a16:creationId xmlns:a16="http://schemas.microsoft.com/office/drawing/2014/main" id="{AEF5693A-3B1E-4474-9B76-137F27C82F58}"/>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correct – it’s a Fact!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2770" name="Picture 7">
            <a:hlinkClick r:id="" action="ppaction://hlinkshowjump?jump=nextslide"/>
            <a:extLst>
              <a:ext uri="{FF2B5EF4-FFF2-40B4-BE49-F238E27FC236}">
                <a16:creationId xmlns:a16="http://schemas.microsoft.com/office/drawing/2014/main" id="{9A279A2A-6765-4522-9E18-AA3F8C90909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2788" y="5299075"/>
            <a:ext cx="24828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99B40746-084B-4E36-92FF-EF15DC393999}"/>
              </a:ext>
            </a:extLst>
          </p:cNvPr>
          <p:cNvSpPr/>
          <p:nvPr/>
        </p:nvSpPr>
        <p:spPr>
          <a:xfrm>
            <a:off x="862013" y="2147888"/>
            <a:ext cx="7413625" cy="331470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AE96A398-8483-4AE6-A35F-7AE889EF4770}"/>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32773" name="Rectangle 1">
            <a:extLst>
              <a:ext uri="{FF2B5EF4-FFF2-40B4-BE49-F238E27FC236}">
                <a16:creationId xmlns:a16="http://schemas.microsoft.com/office/drawing/2014/main" id="{9C4ACFDA-5BBF-4BFB-94D5-54CDB415B543}"/>
              </a:ext>
            </a:extLst>
          </p:cNvPr>
          <p:cNvSpPr>
            <a:spLocks noChangeArrowheads="1"/>
          </p:cNvSpPr>
          <p:nvPr/>
        </p:nvSpPr>
        <p:spPr bwMode="auto">
          <a:xfrm>
            <a:off x="1233488" y="2500313"/>
            <a:ext cx="6865937" cy="1882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solidFill>
                  <a:schemeClr val="bg1"/>
                </a:solidFill>
                <a:latin typeface="Twinkl" pitchFamily="2" charset="0"/>
              </a:rPr>
              <a:t>Everyone gets some spots during puberty; however, it varies from person to person. </a:t>
            </a:r>
          </a:p>
          <a:p>
            <a:pPr>
              <a:buFont typeface="Arial" panose="020B0604020202020204" pitchFamily="34" charset="0"/>
              <a:buNone/>
            </a:pPr>
            <a:r>
              <a:rPr lang="en-GB" altLang="en-US" sz="2400" dirty="0">
                <a:solidFill>
                  <a:schemeClr val="bg1"/>
                </a:solidFill>
                <a:latin typeface="Twinkl" pitchFamily="2" charset="0"/>
              </a:rPr>
              <a:t>Acne is when you have a severe breakout of </a:t>
            </a:r>
            <a:br>
              <a:rPr lang="en-GB" altLang="en-US" sz="2400" dirty="0">
                <a:solidFill>
                  <a:schemeClr val="bg1"/>
                </a:solidFill>
                <a:latin typeface="Twinkl" pitchFamily="2" charset="0"/>
              </a:rPr>
            </a:br>
            <a:r>
              <a:rPr lang="en-GB" altLang="en-US" sz="2400" dirty="0">
                <a:solidFill>
                  <a:schemeClr val="bg1"/>
                </a:solidFill>
                <a:latin typeface="Twinkl" pitchFamily="2" charset="0"/>
              </a:rPr>
              <a:t>spots and can be painful. Doctors can help to treat this.</a:t>
            </a:r>
          </a:p>
        </p:txBody>
      </p:sp>
      <p:sp>
        <p:nvSpPr>
          <p:cNvPr id="32774" name="Rectangle 1">
            <a:extLst>
              <a:ext uri="{FF2B5EF4-FFF2-40B4-BE49-F238E27FC236}">
                <a16:creationId xmlns:a16="http://schemas.microsoft.com/office/drawing/2014/main" id="{3CB28C95-2451-4998-A5E8-0D7B16CE98D6}"/>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incorrect – it’s a Fact!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2CE76406-B3B4-4102-8C03-D7FB1F27079B}"/>
              </a:ext>
            </a:extLst>
          </p:cNvPr>
          <p:cNvSpPr/>
          <p:nvPr/>
        </p:nvSpPr>
        <p:spPr>
          <a:xfrm>
            <a:off x="862013" y="2073275"/>
            <a:ext cx="7413625" cy="156686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F11EAF50-BEBC-4C50-8805-8C892273362D}"/>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6" name="Rounded Rectangle 5">
            <a:extLst>
              <a:ext uri="{FF2B5EF4-FFF2-40B4-BE49-F238E27FC236}">
                <a16:creationId xmlns:a16="http://schemas.microsoft.com/office/drawing/2014/main" id="{D36A284B-8549-4908-A0F7-7830D6AFFA22}"/>
              </a:ext>
            </a:extLst>
          </p:cNvPr>
          <p:cNvSpPr/>
          <p:nvPr/>
        </p:nvSpPr>
        <p:spPr>
          <a:xfrm>
            <a:off x="862013" y="2073275"/>
            <a:ext cx="1003300" cy="1566863"/>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34821" name="Rectangle 1">
            <a:extLst>
              <a:ext uri="{FF2B5EF4-FFF2-40B4-BE49-F238E27FC236}">
                <a16:creationId xmlns:a16="http://schemas.microsoft.com/office/drawing/2014/main" id="{AC80580E-5CE1-4CAB-82AA-254E81EE80CC}"/>
              </a:ext>
            </a:extLst>
          </p:cNvPr>
          <p:cNvSpPr>
            <a:spLocks noChangeArrowheads="1"/>
          </p:cNvSpPr>
          <p:nvPr/>
        </p:nvSpPr>
        <p:spPr bwMode="auto">
          <a:xfrm>
            <a:off x="2154238" y="2417763"/>
            <a:ext cx="5830887" cy="87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When you go through puberty, your sweat smells.</a:t>
            </a:r>
          </a:p>
        </p:txBody>
      </p:sp>
      <p:sp>
        <p:nvSpPr>
          <p:cNvPr id="34822" name="Rectangle 1">
            <a:extLst>
              <a:ext uri="{FF2B5EF4-FFF2-40B4-BE49-F238E27FC236}">
                <a16:creationId xmlns:a16="http://schemas.microsoft.com/office/drawing/2014/main" id="{5BCC2B11-7B58-43BF-B328-71A24AA891A2}"/>
              </a:ext>
            </a:extLst>
          </p:cNvPr>
          <p:cNvSpPr>
            <a:spLocks noChangeArrowheads="1"/>
          </p:cNvSpPr>
          <p:nvPr/>
        </p:nvSpPr>
        <p:spPr bwMode="auto">
          <a:xfrm>
            <a:off x="1046163" y="2520950"/>
            <a:ext cx="6350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4400" b="1" dirty="0">
                <a:latin typeface="Twinkl" pitchFamily="2" charset="0"/>
              </a:rPr>
              <a:t>4</a:t>
            </a:r>
          </a:p>
        </p:txBody>
      </p:sp>
      <p:pic>
        <p:nvPicPr>
          <p:cNvPr id="34823" name="Picture 14">
            <a:hlinkClick r:id="rId4" action="ppaction://hlinksldjump"/>
            <a:extLst>
              <a:ext uri="{FF2B5EF4-FFF2-40B4-BE49-F238E27FC236}">
                <a16:creationId xmlns:a16="http://schemas.microsoft.com/office/drawing/2014/main" id="{E9300BC8-ADC7-4FD6-BBF3-8DC68E77AA65}"/>
              </a:ext>
            </a:extLst>
          </p:cNvPr>
          <p:cNvPicPr>
            <a:picLocks noChangeAspect="1"/>
          </p:cNvPicPr>
          <p:nvPr/>
        </p:nvPicPr>
        <p:blipFill>
          <a:blip r:embed="rId5">
            <a:extLst>
              <a:ext uri="{28A0092B-C50C-407E-A947-70E740481C1C}">
                <a14:useLocalDpi xmlns:a14="http://schemas.microsoft.com/office/drawing/2010/main" val="0"/>
              </a:ext>
            </a:extLst>
          </a:blip>
          <a:srcRect b="9842"/>
          <a:stretch>
            <a:fillRect/>
          </a:stretch>
        </p:blipFill>
        <p:spPr bwMode="auto">
          <a:xfrm>
            <a:off x="862013" y="4271963"/>
            <a:ext cx="2927350"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Picture 15">
            <a:hlinkClick r:id="" action="ppaction://hlinkshowjump?jump=nextslide"/>
            <a:extLst>
              <a:ext uri="{FF2B5EF4-FFF2-40B4-BE49-F238E27FC236}">
                <a16:creationId xmlns:a16="http://schemas.microsoft.com/office/drawing/2014/main" id="{BCA9B42D-7411-45BA-892C-F18C3BCD4ACD}"/>
              </a:ext>
            </a:extLst>
          </p:cNvPr>
          <p:cNvPicPr>
            <a:picLocks noChangeAspect="1"/>
          </p:cNvPicPr>
          <p:nvPr/>
        </p:nvPicPr>
        <p:blipFill>
          <a:blip r:embed="rId6">
            <a:extLst>
              <a:ext uri="{28A0092B-C50C-407E-A947-70E740481C1C}">
                <a14:useLocalDpi xmlns:a14="http://schemas.microsoft.com/office/drawing/2010/main" val="0"/>
              </a:ext>
            </a:extLst>
          </a:blip>
          <a:srcRect b="8922"/>
          <a:stretch>
            <a:fillRect/>
          </a:stretch>
        </p:blipFill>
        <p:spPr bwMode="auto">
          <a:xfrm>
            <a:off x="5299075" y="4271963"/>
            <a:ext cx="2925763"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6866" name="Picture 9">
            <a:hlinkClick r:id="rId4" action="ppaction://hlinksldjump"/>
            <a:extLst>
              <a:ext uri="{FF2B5EF4-FFF2-40B4-BE49-F238E27FC236}">
                <a16:creationId xmlns:a16="http://schemas.microsoft.com/office/drawing/2014/main" id="{A9DB8F3F-EED5-4160-816F-FA139EADCE0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62625" y="5295900"/>
            <a:ext cx="25971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0119989F-5512-4DFC-B145-5B73B1A7257C}"/>
              </a:ext>
            </a:extLst>
          </p:cNvPr>
          <p:cNvSpPr/>
          <p:nvPr/>
        </p:nvSpPr>
        <p:spPr>
          <a:xfrm>
            <a:off x="862013" y="2147888"/>
            <a:ext cx="7413625" cy="33147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C4C1BDA5-B01D-4ADF-B922-0AE36AD2DA39}"/>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36869" name="Rectangle 1">
            <a:extLst>
              <a:ext uri="{FF2B5EF4-FFF2-40B4-BE49-F238E27FC236}">
                <a16:creationId xmlns:a16="http://schemas.microsoft.com/office/drawing/2014/main" id="{05F59D23-2C34-4C70-AB52-407569AE3E5E}"/>
              </a:ext>
            </a:extLst>
          </p:cNvPr>
          <p:cNvSpPr>
            <a:spLocks noChangeArrowheads="1"/>
          </p:cNvSpPr>
          <p:nvPr/>
        </p:nvSpPr>
        <p:spPr bwMode="auto">
          <a:xfrm>
            <a:off x="1233489" y="2500313"/>
            <a:ext cx="6738660"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latin typeface="Twinkl" pitchFamily="2" charset="0"/>
              </a:rPr>
              <a:t>Sweat does not smell! Sweat is mostly just water after all. </a:t>
            </a:r>
          </a:p>
          <a:p>
            <a:pPr>
              <a:buFont typeface="Arial" panose="020B0604020202020204" pitchFamily="34" charset="0"/>
              <a:buNone/>
            </a:pPr>
            <a:r>
              <a:rPr lang="en-GB" altLang="en-US" sz="2400" dirty="0">
                <a:latin typeface="Twinkl" pitchFamily="2" charset="0"/>
              </a:rPr>
              <a:t>What people refer to as a ‘sweaty’ smell is actually caused by bacteria on your body mixing with the sweat.</a:t>
            </a:r>
          </a:p>
        </p:txBody>
      </p:sp>
      <p:sp>
        <p:nvSpPr>
          <p:cNvPr id="36870" name="Rectangle 1">
            <a:extLst>
              <a:ext uri="{FF2B5EF4-FFF2-40B4-BE49-F238E27FC236}">
                <a16:creationId xmlns:a16="http://schemas.microsoft.com/office/drawing/2014/main" id="{C777E98C-5153-4A25-8E6E-1012259D6790}"/>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correct – it’s Fiction!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8914" name="Picture 7">
            <a:hlinkClick r:id="" action="ppaction://hlinkshowjump?jump=nextslide"/>
            <a:extLst>
              <a:ext uri="{FF2B5EF4-FFF2-40B4-BE49-F238E27FC236}">
                <a16:creationId xmlns:a16="http://schemas.microsoft.com/office/drawing/2014/main" id="{1E40E4C5-D677-40E5-86D5-67513C56ACF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2788" y="5299075"/>
            <a:ext cx="24828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8D26E46A-A0EA-4349-B452-F8D6052B4284}"/>
              </a:ext>
            </a:extLst>
          </p:cNvPr>
          <p:cNvSpPr/>
          <p:nvPr/>
        </p:nvSpPr>
        <p:spPr>
          <a:xfrm>
            <a:off x="862013" y="2147888"/>
            <a:ext cx="7413625" cy="331470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E3355751-4ED8-412B-8736-5E5E54A762A5}"/>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38917" name="Rectangle 1">
            <a:extLst>
              <a:ext uri="{FF2B5EF4-FFF2-40B4-BE49-F238E27FC236}">
                <a16:creationId xmlns:a16="http://schemas.microsoft.com/office/drawing/2014/main" id="{E90ABC11-F769-4196-8B10-DDDBA95609D2}"/>
              </a:ext>
            </a:extLst>
          </p:cNvPr>
          <p:cNvSpPr>
            <a:spLocks noChangeArrowheads="1"/>
          </p:cNvSpPr>
          <p:nvPr/>
        </p:nvSpPr>
        <p:spPr bwMode="auto">
          <a:xfrm>
            <a:off x="1233488" y="2500313"/>
            <a:ext cx="6784975"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solidFill>
                  <a:schemeClr val="bg1"/>
                </a:solidFill>
                <a:latin typeface="Twinkl" pitchFamily="2" charset="0"/>
              </a:rPr>
              <a:t>Sweat does not smell! Sweat is mostly just water after all. </a:t>
            </a:r>
          </a:p>
          <a:p>
            <a:pPr>
              <a:buFont typeface="Arial" panose="020B0604020202020204" pitchFamily="34" charset="0"/>
              <a:buNone/>
            </a:pPr>
            <a:r>
              <a:rPr lang="en-GB" altLang="en-US" sz="2400" dirty="0">
                <a:solidFill>
                  <a:schemeClr val="bg1"/>
                </a:solidFill>
                <a:latin typeface="Twinkl" pitchFamily="2" charset="0"/>
              </a:rPr>
              <a:t>What people refer to as a ‘sweaty’ smell is actually caused by bacteria on your body mixing with the sweat.</a:t>
            </a:r>
          </a:p>
        </p:txBody>
      </p:sp>
      <p:sp>
        <p:nvSpPr>
          <p:cNvPr id="38918" name="Rectangle 1">
            <a:extLst>
              <a:ext uri="{FF2B5EF4-FFF2-40B4-BE49-F238E27FC236}">
                <a16:creationId xmlns:a16="http://schemas.microsoft.com/office/drawing/2014/main" id="{B98D4702-CEEF-4570-8C64-8794BA78B3A8}"/>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incorrect – it’s Fiction!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9024873-96DC-4348-890F-C7746A7C03B4}"/>
              </a:ext>
            </a:extLst>
          </p:cNvPr>
          <p:cNvSpPr/>
          <p:nvPr/>
        </p:nvSpPr>
        <p:spPr>
          <a:xfrm>
            <a:off x="862013" y="2073275"/>
            <a:ext cx="7413625" cy="156686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E78CD070-6D15-462D-83E1-9D445ACB74FF}"/>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6" name="Rounded Rectangle 5">
            <a:extLst>
              <a:ext uri="{FF2B5EF4-FFF2-40B4-BE49-F238E27FC236}">
                <a16:creationId xmlns:a16="http://schemas.microsoft.com/office/drawing/2014/main" id="{E644D8A4-6078-4836-BDCA-5B5F5E0A80CF}"/>
              </a:ext>
            </a:extLst>
          </p:cNvPr>
          <p:cNvSpPr/>
          <p:nvPr/>
        </p:nvSpPr>
        <p:spPr>
          <a:xfrm>
            <a:off x="862013" y="2073275"/>
            <a:ext cx="1003300" cy="1566863"/>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40965" name="Rectangle 1">
            <a:extLst>
              <a:ext uri="{FF2B5EF4-FFF2-40B4-BE49-F238E27FC236}">
                <a16:creationId xmlns:a16="http://schemas.microsoft.com/office/drawing/2014/main" id="{C6C894D5-0308-4C32-9EA5-8377F49E983F}"/>
              </a:ext>
            </a:extLst>
          </p:cNvPr>
          <p:cNvSpPr>
            <a:spLocks noChangeArrowheads="1"/>
          </p:cNvSpPr>
          <p:nvPr/>
        </p:nvSpPr>
        <p:spPr bwMode="auto">
          <a:xfrm>
            <a:off x="2154238" y="2441575"/>
            <a:ext cx="5830887"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All parts of the body grow at the same rate during puberty.</a:t>
            </a:r>
          </a:p>
        </p:txBody>
      </p:sp>
      <p:sp>
        <p:nvSpPr>
          <p:cNvPr id="40966" name="Rectangle 1">
            <a:extLst>
              <a:ext uri="{FF2B5EF4-FFF2-40B4-BE49-F238E27FC236}">
                <a16:creationId xmlns:a16="http://schemas.microsoft.com/office/drawing/2014/main" id="{87FA96CB-8638-4647-9A23-9763A65A0C86}"/>
              </a:ext>
            </a:extLst>
          </p:cNvPr>
          <p:cNvSpPr>
            <a:spLocks noChangeArrowheads="1"/>
          </p:cNvSpPr>
          <p:nvPr/>
        </p:nvSpPr>
        <p:spPr bwMode="auto">
          <a:xfrm>
            <a:off x="1046163" y="2520950"/>
            <a:ext cx="6350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4400" b="1" dirty="0">
                <a:latin typeface="Twinkl" pitchFamily="2" charset="0"/>
              </a:rPr>
              <a:t>5</a:t>
            </a:r>
          </a:p>
        </p:txBody>
      </p:sp>
      <p:pic>
        <p:nvPicPr>
          <p:cNvPr id="40967" name="Picture 14">
            <a:hlinkClick r:id="rId4" action="ppaction://hlinksldjump"/>
            <a:extLst>
              <a:ext uri="{FF2B5EF4-FFF2-40B4-BE49-F238E27FC236}">
                <a16:creationId xmlns:a16="http://schemas.microsoft.com/office/drawing/2014/main" id="{E414CA64-A1ED-40E3-B4D9-9C001F95A64D}"/>
              </a:ext>
            </a:extLst>
          </p:cNvPr>
          <p:cNvPicPr>
            <a:picLocks noChangeAspect="1"/>
          </p:cNvPicPr>
          <p:nvPr/>
        </p:nvPicPr>
        <p:blipFill>
          <a:blip r:embed="rId5">
            <a:extLst>
              <a:ext uri="{28A0092B-C50C-407E-A947-70E740481C1C}">
                <a14:useLocalDpi xmlns:a14="http://schemas.microsoft.com/office/drawing/2010/main" val="0"/>
              </a:ext>
            </a:extLst>
          </a:blip>
          <a:srcRect b="9842"/>
          <a:stretch>
            <a:fillRect/>
          </a:stretch>
        </p:blipFill>
        <p:spPr bwMode="auto">
          <a:xfrm>
            <a:off x="862013" y="4271963"/>
            <a:ext cx="2927350"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8" name="Picture 15">
            <a:hlinkClick r:id="" action="ppaction://hlinkshowjump?jump=nextslide"/>
            <a:extLst>
              <a:ext uri="{FF2B5EF4-FFF2-40B4-BE49-F238E27FC236}">
                <a16:creationId xmlns:a16="http://schemas.microsoft.com/office/drawing/2014/main" id="{445DBEE5-A8DE-43AE-BDD9-BE8797B3BF26}"/>
              </a:ext>
            </a:extLst>
          </p:cNvPr>
          <p:cNvPicPr>
            <a:picLocks noChangeAspect="1"/>
          </p:cNvPicPr>
          <p:nvPr/>
        </p:nvPicPr>
        <p:blipFill>
          <a:blip r:embed="rId6">
            <a:extLst>
              <a:ext uri="{28A0092B-C50C-407E-A947-70E740481C1C}">
                <a14:useLocalDpi xmlns:a14="http://schemas.microsoft.com/office/drawing/2010/main" val="0"/>
              </a:ext>
            </a:extLst>
          </a:blip>
          <a:srcRect b="8922"/>
          <a:stretch>
            <a:fillRect/>
          </a:stretch>
        </p:blipFill>
        <p:spPr bwMode="auto">
          <a:xfrm>
            <a:off x="5299075" y="4271963"/>
            <a:ext cx="2925763"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3010" name="Picture 9">
            <a:hlinkClick r:id="rId4" action="ppaction://hlinksldjump"/>
            <a:extLst>
              <a:ext uri="{FF2B5EF4-FFF2-40B4-BE49-F238E27FC236}">
                <a16:creationId xmlns:a16="http://schemas.microsoft.com/office/drawing/2014/main" id="{03B0F759-7AAA-4169-A91B-277D76B28BB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62625" y="5295900"/>
            <a:ext cx="2597150"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90602912-C144-4EFB-B5D7-B0C7F8A1CAD5}"/>
              </a:ext>
            </a:extLst>
          </p:cNvPr>
          <p:cNvSpPr/>
          <p:nvPr/>
        </p:nvSpPr>
        <p:spPr>
          <a:xfrm>
            <a:off x="862013" y="2147888"/>
            <a:ext cx="7413625" cy="33147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24A0C1DC-0ACE-4C8A-BDB0-7FA48C1522D1}"/>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43013" name="Rectangle 1">
            <a:extLst>
              <a:ext uri="{FF2B5EF4-FFF2-40B4-BE49-F238E27FC236}">
                <a16:creationId xmlns:a16="http://schemas.microsoft.com/office/drawing/2014/main" id="{253A76B6-B50E-4BD3-9F28-608D5DFA7B34}"/>
              </a:ext>
            </a:extLst>
          </p:cNvPr>
          <p:cNvSpPr>
            <a:spLocks noChangeArrowheads="1"/>
          </p:cNvSpPr>
          <p:nvPr/>
        </p:nvSpPr>
        <p:spPr bwMode="auto">
          <a:xfrm>
            <a:off x="1233488" y="2500313"/>
            <a:ext cx="6865937"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latin typeface="Twinkl" pitchFamily="2" charset="0"/>
              </a:rPr>
              <a:t>All parts of the body grow during puberty but it is not true that they grow at the same rate and the same time.</a:t>
            </a:r>
          </a:p>
          <a:p>
            <a:pPr>
              <a:buFont typeface="Arial" panose="020B0604020202020204" pitchFamily="34" charset="0"/>
              <a:buNone/>
            </a:pPr>
            <a:r>
              <a:rPr lang="en-GB" altLang="en-US" sz="2400" dirty="0">
                <a:latin typeface="Twinkl" pitchFamily="2" charset="0"/>
              </a:rPr>
              <a:t>For example, you may notice that you get taller before your feet grow or that you start growing pubic hair before you start getting spots. It’s normal for growth to be uneven during puberty.</a:t>
            </a:r>
          </a:p>
        </p:txBody>
      </p:sp>
      <p:sp>
        <p:nvSpPr>
          <p:cNvPr id="43014" name="Rectangle 1">
            <a:extLst>
              <a:ext uri="{FF2B5EF4-FFF2-40B4-BE49-F238E27FC236}">
                <a16:creationId xmlns:a16="http://schemas.microsoft.com/office/drawing/2014/main" id="{8BF738D9-285F-4E76-AF71-F9A4918367E9}"/>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correct – it’s Fiction!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5058" name="Picture 7">
            <a:hlinkClick r:id="" action="ppaction://hlinkshowjump?jump=nextslide"/>
            <a:extLst>
              <a:ext uri="{FF2B5EF4-FFF2-40B4-BE49-F238E27FC236}">
                <a16:creationId xmlns:a16="http://schemas.microsoft.com/office/drawing/2014/main" id="{22F033EF-DC45-4732-A897-C9A77C5901A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92788" y="5299075"/>
            <a:ext cx="24828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4A9CB7E6-38D7-4763-A247-EAEF9A4182D2}"/>
              </a:ext>
            </a:extLst>
          </p:cNvPr>
          <p:cNvSpPr/>
          <p:nvPr/>
        </p:nvSpPr>
        <p:spPr>
          <a:xfrm>
            <a:off x="862013" y="2147888"/>
            <a:ext cx="7413625" cy="331470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0D9894B1-D5FD-46CD-9EF5-69ACC6F16532}"/>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45061" name="Rectangle 1">
            <a:extLst>
              <a:ext uri="{FF2B5EF4-FFF2-40B4-BE49-F238E27FC236}">
                <a16:creationId xmlns:a16="http://schemas.microsoft.com/office/drawing/2014/main" id="{CFF1643E-6E8D-4ED5-97A7-66CD8863BC32}"/>
              </a:ext>
            </a:extLst>
          </p:cNvPr>
          <p:cNvSpPr>
            <a:spLocks noChangeArrowheads="1"/>
          </p:cNvSpPr>
          <p:nvPr/>
        </p:nvSpPr>
        <p:spPr bwMode="auto">
          <a:xfrm>
            <a:off x="1233488" y="2500313"/>
            <a:ext cx="6865937"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solidFill>
                  <a:schemeClr val="bg1"/>
                </a:solidFill>
                <a:latin typeface="Twinkl" pitchFamily="2" charset="0"/>
              </a:rPr>
              <a:t>All parts of the body grow during puberty but it is not true that they grow at the same rate and the same time.</a:t>
            </a:r>
          </a:p>
          <a:p>
            <a:pPr>
              <a:buFont typeface="Arial" panose="020B0604020202020204" pitchFamily="34" charset="0"/>
              <a:buNone/>
            </a:pPr>
            <a:r>
              <a:rPr lang="en-GB" altLang="en-US" sz="2400" dirty="0">
                <a:solidFill>
                  <a:schemeClr val="bg1"/>
                </a:solidFill>
                <a:latin typeface="Twinkl" pitchFamily="2" charset="0"/>
              </a:rPr>
              <a:t>For example, you may notice that you get taller before your feet grow or that you start growing pubic hair before you start getting spots. It’s normal for growth to be uneven during puberty.</a:t>
            </a:r>
          </a:p>
        </p:txBody>
      </p:sp>
      <p:sp>
        <p:nvSpPr>
          <p:cNvPr id="45062" name="Rectangle 1">
            <a:extLst>
              <a:ext uri="{FF2B5EF4-FFF2-40B4-BE49-F238E27FC236}">
                <a16:creationId xmlns:a16="http://schemas.microsoft.com/office/drawing/2014/main" id="{7606507F-6141-4F78-AEE1-6721578B0387}"/>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incorrect – it’s Fiction!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24F90AAC-1FAA-40CE-B801-75D613867B58}"/>
              </a:ext>
            </a:extLst>
          </p:cNvPr>
          <p:cNvSpPr/>
          <p:nvPr/>
        </p:nvSpPr>
        <p:spPr>
          <a:xfrm>
            <a:off x="862013" y="2073275"/>
            <a:ext cx="7413625" cy="156686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4699230B-4E85-49D9-9AA3-87F3B30FC32A}"/>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6" name="Rounded Rectangle 5">
            <a:extLst>
              <a:ext uri="{FF2B5EF4-FFF2-40B4-BE49-F238E27FC236}">
                <a16:creationId xmlns:a16="http://schemas.microsoft.com/office/drawing/2014/main" id="{9903C01D-66CC-4038-848B-D818F6DD5BB7}"/>
              </a:ext>
            </a:extLst>
          </p:cNvPr>
          <p:cNvSpPr/>
          <p:nvPr/>
        </p:nvSpPr>
        <p:spPr>
          <a:xfrm>
            <a:off x="862013" y="2073275"/>
            <a:ext cx="1003300" cy="1566863"/>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47109" name="Rectangle 1">
            <a:extLst>
              <a:ext uri="{FF2B5EF4-FFF2-40B4-BE49-F238E27FC236}">
                <a16:creationId xmlns:a16="http://schemas.microsoft.com/office/drawing/2014/main" id="{7FFADC23-616B-43B3-AE6D-D3550F19DBB5}"/>
              </a:ext>
            </a:extLst>
          </p:cNvPr>
          <p:cNvSpPr>
            <a:spLocks noChangeArrowheads="1"/>
          </p:cNvSpPr>
          <p:nvPr/>
        </p:nvSpPr>
        <p:spPr bwMode="auto">
          <a:xfrm>
            <a:off x="1920135" y="2246313"/>
            <a:ext cx="630068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There is a normal size that breasts (girls) or the penis (boys) have to grow to, otherwise there is a problem.</a:t>
            </a:r>
          </a:p>
        </p:txBody>
      </p:sp>
      <p:sp>
        <p:nvSpPr>
          <p:cNvPr id="47110" name="Rectangle 1">
            <a:extLst>
              <a:ext uri="{FF2B5EF4-FFF2-40B4-BE49-F238E27FC236}">
                <a16:creationId xmlns:a16="http://schemas.microsoft.com/office/drawing/2014/main" id="{82AEEA12-2622-4866-9940-542E296B33CE}"/>
              </a:ext>
            </a:extLst>
          </p:cNvPr>
          <p:cNvSpPr>
            <a:spLocks noChangeArrowheads="1"/>
          </p:cNvSpPr>
          <p:nvPr/>
        </p:nvSpPr>
        <p:spPr bwMode="auto">
          <a:xfrm>
            <a:off x="1046163" y="2520950"/>
            <a:ext cx="6350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4400" b="1" dirty="0">
                <a:latin typeface="Twinkl" pitchFamily="2" charset="0"/>
              </a:rPr>
              <a:t>6</a:t>
            </a:r>
          </a:p>
        </p:txBody>
      </p:sp>
      <p:pic>
        <p:nvPicPr>
          <p:cNvPr id="47111" name="Picture 14">
            <a:hlinkClick r:id="rId4" action="ppaction://hlinksldjump"/>
            <a:extLst>
              <a:ext uri="{FF2B5EF4-FFF2-40B4-BE49-F238E27FC236}">
                <a16:creationId xmlns:a16="http://schemas.microsoft.com/office/drawing/2014/main" id="{B5716CF9-9B55-4812-8F7B-69EF36681DCE}"/>
              </a:ext>
            </a:extLst>
          </p:cNvPr>
          <p:cNvPicPr>
            <a:picLocks noChangeAspect="1"/>
          </p:cNvPicPr>
          <p:nvPr/>
        </p:nvPicPr>
        <p:blipFill>
          <a:blip r:embed="rId5">
            <a:extLst>
              <a:ext uri="{28A0092B-C50C-407E-A947-70E740481C1C}">
                <a14:useLocalDpi xmlns:a14="http://schemas.microsoft.com/office/drawing/2010/main" val="0"/>
              </a:ext>
            </a:extLst>
          </a:blip>
          <a:srcRect b="9842"/>
          <a:stretch>
            <a:fillRect/>
          </a:stretch>
        </p:blipFill>
        <p:spPr bwMode="auto">
          <a:xfrm>
            <a:off x="862013" y="4271963"/>
            <a:ext cx="2927350"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2" name="Picture 15">
            <a:hlinkClick r:id="" action="ppaction://hlinkshowjump?jump=nextslide"/>
            <a:extLst>
              <a:ext uri="{FF2B5EF4-FFF2-40B4-BE49-F238E27FC236}">
                <a16:creationId xmlns:a16="http://schemas.microsoft.com/office/drawing/2014/main" id="{E5594217-7BD9-46D5-BE6F-8DF5DEC51B1F}"/>
              </a:ext>
            </a:extLst>
          </p:cNvPr>
          <p:cNvPicPr>
            <a:picLocks noChangeAspect="1"/>
          </p:cNvPicPr>
          <p:nvPr/>
        </p:nvPicPr>
        <p:blipFill>
          <a:blip r:embed="rId6">
            <a:extLst>
              <a:ext uri="{28A0092B-C50C-407E-A947-70E740481C1C}">
                <a14:useLocalDpi xmlns:a14="http://schemas.microsoft.com/office/drawing/2010/main" val="0"/>
              </a:ext>
            </a:extLst>
          </a:blip>
          <a:srcRect b="8922"/>
          <a:stretch>
            <a:fillRect/>
          </a:stretch>
        </p:blipFill>
        <p:spPr bwMode="auto">
          <a:xfrm>
            <a:off x="5299075" y="4271963"/>
            <a:ext cx="2925763" cy="108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9154" name="Picture 2">
            <a:hlinkClick r:id="rId4" action="ppaction://hlinksldjump"/>
            <a:extLst>
              <a:ext uri="{FF2B5EF4-FFF2-40B4-BE49-F238E27FC236}">
                <a16:creationId xmlns:a16="http://schemas.microsoft.com/office/drawing/2014/main" id="{23E1F486-8715-4E84-8A26-852D1322176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08713" y="5264150"/>
            <a:ext cx="206692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923E2D0A-2BB0-4D56-A7BD-CD2E74206334}"/>
              </a:ext>
            </a:extLst>
          </p:cNvPr>
          <p:cNvSpPr/>
          <p:nvPr/>
        </p:nvSpPr>
        <p:spPr>
          <a:xfrm>
            <a:off x="862013" y="2147888"/>
            <a:ext cx="7413625" cy="33147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5370C8B9-09A0-4F94-A236-5548A4F9ED9A}"/>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49157" name="Rectangle 1">
            <a:extLst>
              <a:ext uri="{FF2B5EF4-FFF2-40B4-BE49-F238E27FC236}">
                <a16:creationId xmlns:a16="http://schemas.microsoft.com/office/drawing/2014/main" id="{EACEE32E-0C2B-4912-88D2-24DE3BA40B0C}"/>
              </a:ext>
            </a:extLst>
          </p:cNvPr>
          <p:cNvSpPr>
            <a:spLocks noChangeArrowheads="1"/>
          </p:cNvSpPr>
          <p:nvPr/>
        </p:nvSpPr>
        <p:spPr bwMode="auto">
          <a:xfrm>
            <a:off x="1233488" y="2319338"/>
            <a:ext cx="6865937"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latin typeface="Twinkl" pitchFamily="2" charset="0"/>
              </a:rPr>
              <a:t>There is a wide range of shapes and sizes for breasts and penises, which are all normal. </a:t>
            </a:r>
          </a:p>
          <a:p>
            <a:pPr>
              <a:buFont typeface="Arial" panose="020B0604020202020204" pitchFamily="34" charset="0"/>
              <a:buNone/>
            </a:pPr>
            <a:r>
              <a:rPr lang="en-GB" altLang="en-US" sz="2400" dirty="0">
                <a:latin typeface="Twinkl" pitchFamily="2" charset="0"/>
              </a:rPr>
              <a:t>One of the problems that many teenagers going through puberty face today is coping with the images and messages they get about what is ‘normal’. Often this does not match reality. </a:t>
            </a:r>
          </a:p>
          <a:p>
            <a:pPr>
              <a:buFont typeface="Arial" panose="020B0604020202020204" pitchFamily="34" charset="0"/>
              <a:buNone/>
            </a:pPr>
            <a:r>
              <a:rPr lang="en-GB" altLang="en-US" sz="2400" dirty="0">
                <a:latin typeface="Twinkl" pitchFamily="2" charset="0"/>
              </a:rPr>
              <a:t>As long as you are developing during this period of your life, then there is nothing to worry about.</a:t>
            </a:r>
          </a:p>
        </p:txBody>
      </p:sp>
      <p:sp>
        <p:nvSpPr>
          <p:cNvPr id="49158" name="Rectangle 1">
            <a:extLst>
              <a:ext uri="{FF2B5EF4-FFF2-40B4-BE49-F238E27FC236}">
                <a16:creationId xmlns:a16="http://schemas.microsoft.com/office/drawing/2014/main" id="{52BC6B02-DFB4-40CF-934D-7E660A35DCCF}"/>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correct – it’s Fiction!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BDE2E9D4-AB83-45BD-9AF9-71850E3400C9}"/>
              </a:ext>
            </a:extLst>
          </p:cNvPr>
          <p:cNvSpPr/>
          <p:nvPr/>
        </p:nvSpPr>
        <p:spPr>
          <a:xfrm>
            <a:off x="862013" y="2147888"/>
            <a:ext cx="7413625" cy="3314700"/>
          </a:xfrm>
          <a:prstGeom prst="roundRect">
            <a:avLst>
              <a:gd name="adj" fmla="val 2464"/>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11269" name="Title 5">
            <a:extLst>
              <a:ext uri="{FF2B5EF4-FFF2-40B4-BE49-F238E27FC236}">
                <a16:creationId xmlns:a16="http://schemas.microsoft.com/office/drawing/2014/main" id="{027AA6CB-1CBE-4387-BCE9-CF450A871C42}"/>
              </a:ext>
            </a:extLst>
          </p:cNvPr>
          <p:cNvSpPr>
            <a:spLocks noGrp="1"/>
          </p:cNvSpPr>
          <p:nvPr>
            <p:ph type="title"/>
          </p:nvPr>
        </p:nvSpPr>
        <p:spPr>
          <a:xfrm>
            <a:off x="484188" y="669925"/>
            <a:ext cx="8220075" cy="631825"/>
          </a:xfrm>
        </p:spPr>
        <p:txBody>
          <a:bodyPr>
            <a:normAutofit fontScale="90000"/>
          </a:bodyPr>
          <a:lstStyle/>
          <a:p>
            <a:pPr algn="ctr" eaLnBrk="1" hangingPunct="1">
              <a:defRPr/>
            </a:pPr>
            <a:r>
              <a:rPr lang="en-GB" dirty="0"/>
              <a:t>Fact or Fiction? </a:t>
            </a:r>
            <a:endParaRPr lang="en-GB" altLang="en-US" dirty="0"/>
          </a:p>
        </p:txBody>
      </p:sp>
      <p:sp>
        <p:nvSpPr>
          <p:cNvPr id="51204" name="Rectangle 1">
            <a:extLst>
              <a:ext uri="{FF2B5EF4-FFF2-40B4-BE49-F238E27FC236}">
                <a16:creationId xmlns:a16="http://schemas.microsoft.com/office/drawing/2014/main" id="{250AA6AF-77B2-4917-BE9B-09CA46F815CB}"/>
              </a:ext>
            </a:extLst>
          </p:cNvPr>
          <p:cNvSpPr>
            <a:spLocks noChangeArrowheads="1"/>
          </p:cNvSpPr>
          <p:nvPr/>
        </p:nvSpPr>
        <p:spPr bwMode="auto">
          <a:xfrm>
            <a:off x="1233488" y="2319338"/>
            <a:ext cx="6865937"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buFont typeface="Arial" panose="020B0604020202020204" pitchFamily="34" charset="0"/>
              <a:buNone/>
            </a:pPr>
            <a:r>
              <a:rPr lang="en-GB" altLang="en-US" sz="2400" dirty="0">
                <a:solidFill>
                  <a:schemeClr val="bg1"/>
                </a:solidFill>
                <a:latin typeface="Twinkl" pitchFamily="2" charset="0"/>
              </a:rPr>
              <a:t>There is a wide range of shapes and sizes for breasts and penises, which are all normal. </a:t>
            </a:r>
          </a:p>
          <a:p>
            <a:pPr>
              <a:buFont typeface="Arial" panose="020B0604020202020204" pitchFamily="34" charset="0"/>
              <a:buNone/>
            </a:pPr>
            <a:r>
              <a:rPr lang="en-GB" altLang="en-US" sz="2400" dirty="0">
                <a:solidFill>
                  <a:schemeClr val="bg1"/>
                </a:solidFill>
                <a:latin typeface="Twinkl" pitchFamily="2" charset="0"/>
              </a:rPr>
              <a:t>One of the problems that many teenagers going through puberty face today is coping with the images and messages they get about what is ‘normal’. Often this does not match reality. </a:t>
            </a:r>
          </a:p>
          <a:p>
            <a:pPr>
              <a:buFont typeface="Arial" panose="020B0604020202020204" pitchFamily="34" charset="0"/>
              <a:buNone/>
            </a:pPr>
            <a:r>
              <a:rPr lang="en-GB" altLang="en-US" sz="2400" dirty="0">
                <a:solidFill>
                  <a:schemeClr val="bg1"/>
                </a:solidFill>
                <a:latin typeface="Twinkl" pitchFamily="2" charset="0"/>
              </a:rPr>
              <a:t>As long as you are developing during this period of your life, then there is nothing to worry about.</a:t>
            </a:r>
          </a:p>
        </p:txBody>
      </p:sp>
      <p:sp>
        <p:nvSpPr>
          <p:cNvPr id="51205" name="Rectangle 1">
            <a:extLst>
              <a:ext uri="{FF2B5EF4-FFF2-40B4-BE49-F238E27FC236}">
                <a16:creationId xmlns:a16="http://schemas.microsoft.com/office/drawing/2014/main" id="{C7A9740F-CBCE-4AF1-8279-CE05781A769D}"/>
              </a:ext>
            </a:extLst>
          </p:cNvPr>
          <p:cNvSpPr>
            <a:spLocks noChangeArrowheads="1"/>
          </p:cNvSpPr>
          <p:nvPr/>
        </p:nvSpPr>
        <p:spPr bwMode="auto">
          <a:xfrm>
            <a:off x="1751013" y="1479550"/>
            <a:ext cx="583088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buFont typeface="Arial" panose="020B0604020202020204" pitchFamily="34" charset="0"/>
              <a:buNone/>
            </a:pPr>
            <a:r>
              <a:rPr lang="en-GB" altLang="en-US" sz="2800" dirty="0">
                <a:latin typeface="Twinkl" pitchFamily="2" charset="0"/>
              </a:rPr>
              <a:t>You’re incorrect – it’s Fiction!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3250" name="Title 5">
            <a:extLst>
              <a:ext uri="{FF2B5EF4-FFF2-40B4-BE49-F238E27FC236}">
                <a16:creationId xmlns:a16="http://schemas.microsoft.com/office/drawing/2014/main" id="{EFB487B1-2620-42B7-9B4F-1289D232A96C}"/>
              </a:ext>
            </a:extLst>
          </p:cNvPr>
          <p:cNvSpPr>
            <a:spLocks noGrp="1"/>
          </p:cNvSpPr>
          <p:nvPr>
            <p:ph type="title"/>
          </p:nvPr>
        </p:nvSpPr>
        <p:spPr>
          <a:xfrm>
            <a:off x="484188" y="1047750"/>
            <a:ext cx="8220075" cy="631825"/>
          </a:xfrm>
        </p:spPr>
        <p:txBody>
          <a:bodyPr>
            <a:normAutofit fontScale="90000"/>
          </a:bodyPr>
          <a:lstStyle/>
          <a:p>
            <a:pPr algn="ctr" eaLnBrk="1" hangingPunct="1">
              <a:defRPr/>
            </a:pPr>
            <a:r>
              <a:rPr lang="en-GB" altLang="en-US" sz="2400" b="0"/>
              <a:t>Puberty for Boys</a:t>
            </a:r>
          </a:p>
        </p:txBody>
      </p:sp>
      <p:sp>
        <p:nvSpPr>
          <p:cNvPr id="6" name="Rounded Rectangle 5">
            <a:extLst>
              <a:ext uri="{FF2B5EF4-FFF2-40B4-BE49-F238E27FC236}">
                <a16:creationId xmlns:a16="http://schemas.microsoft.com/office/drawing/2014/main" id="{A485AD4A-1FC7-4872-A487-BB7BBBC258DD}"/>
              </a:ext>
            </a:extLst>
          </p:cNvPr>
          <p:cNvSpPr/>
          <p:nvPr/>
        </p:nvSpPr>
        <p:spPr>
          <a:xfrm>
            <a:off x="723900" y="1679575"/>
            <a:ext cx="1958975" cy="44259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7" name="Rounded Rectangle 6">
            <a:extLst>
              <a:ext uri="{FF2B5EF4-FFF2-40B4-BE49-F238E27FC236}">
                <a16:creationId xmlns:a16="http://schemas.microsoft.com/office/drawing/2014/main" id="{64D8A482-3845-4BE3-86B6-ADF4E5B357AA}"/>
              </a:ext>
            </a:extLst>
          </p:cNvPr>
          <p:cNvSpPr/>
          <p:nvPr/>
        </p:nvSpPr>
        <p:spPr>
          <a:xfrm>
            <a:off x="2897188" y="1679575"/>
            <a:ext cx="5470525" cy="442595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53253" name="Title 5">
            <a:extLst>
              <a:ext uri="{FF2B5EF4-FFF2-40B4-BE49-F238E27FC236}">
                <a16:creationId xmlns:a16="http://schemas.microsoft.com/office/drawing/2014/main" id="{1C8A8BA0-BE70-4A95-B3A3-5D066A85FF0A}"/>
              </a:ext>
            </a:extLst>
          </p:cNvPr>
          <p:cNvSpPr>
            <a:spLocks/>
          </p:cNvSpPr>
          <p:nvPr/>
        </p:nvSpPr>
        <p:spPr bwMode="auto">
          <a:xfrm>
            <a:off x="484188" y="566738"/>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3600" b="1" dirty="0">
                <a:latin typeface="Twinkl" pitchFamily="2" charset="0"/>
              </a:rPr>
              <a:t>The Facts</a:t>
            </a:r>
          </a:p>
        </p:txBody>
      </p:sp>
      <p:pic>
        <p:nvPicPr>
          <p:cNvPr id="53254" name="Picture 1">
            <a:extLst>
              <a:ext uri="{FF2B5EF4-FFF2-40B4-BE49-F238E27FC236}">
                <a16:creationId xmlns:a16="http://schemas.microsoft.com/office/drawing/2014/main" id="{9072DA1D-5A9D-438A-AF24-0BC1E28CDD0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46175" y="2087563"/>
            <a:ext cx="1109663"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5" name="Picture 2">
            <a:extLst>
              <a:ext uri="{FF2B5EF4-FFF2-40B4-BE49-F238E27FC236}">
                <a16:creationId xmlns:a16="http://schemas.microsoft.com/office/drawing/2014/main" id="{2FABCB1D-1DF2-4DA9-85E8-9F161A15217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76850" y="2060575"/>
            <a:ext cx="1209675" cy="386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6" name="TextBox 10">
            <a:extLst>
              <a:ext uri="{FF2B5EF4-FFF2-40B4-BE49-F238E27FC236}">
                <a16:creationId xmlns:a16="http://schemas.microsoft.com/office/drawing/2014/main" id="{8090F88A-E6CE-4EC0-BFE1-51908165FE37}"/>
              </a:ext>
            </a:extLst>
          </p:cNvPr>
          <p:cNvSpPr txBox="1">
            <a:spLocks noChangeArrowheads="1"/>
          </p:cNvSpPr>
          <p:nvPr/>
        </p:nvSpPr>
        <p:spPr bwMode="auto">
          <a:xfrm>
            <a:off x="6623050" y="3663950"/>
            <a:ext cx="17446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Gain hair on arms and legs</a:t>
            </a:r>
          </a:p>
        </p:txBody>
      </p:sp>
      <p:sp>
        <p:nvSpPr>
          <p:cNvPr id="53257" name="TextBox 11">
            <a:extLst>
              <a:ext uri="{FF2B5EF4-FFF2-40B4-BE49-F238E27FC236}">
                <a16:creationId xmlns:a16="http://schemas.microsoft.com/office/drawing/2014/main" id="{C2450B68-4918-4A94-B095-738FA7BD3392}"/>
              </a:ext>
            </a:extLst>
          </p:cNvPr>
          <p:cNvSpPr txBox="1">
            <a:spLocks noChangeArrowheads="1"/>
          </p:cNvSpPr>
          <p:nvPr/>
        </p:nvSpPr>
        <p:spPr bwMode="auto">
          <a:xfrm>
            <a:off x="6670675" y="2894013"/>
            <a:ext cx="12969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hair on chest</a:t>
            </a:r>
          </a:p>
        </p:txBody>
      </p:sp>
      <p:sp>
        <p:nvSpPr>
          <p:cNvPr id="53258" name="TextBox 12">
            <a:extLst>
              <a:ext uri="{FF2B5EF4-FFF2-40B4-BE49-F238E27FC236}">
                <a16:creationId xmlns:a16="http://schemas.microsoft.com/office/drawing/2014/main" id="{36618F2E-B2FB-4071-9436-505475BB19AC}"/>
              </a:ext>
            </a:extLst>
          </p:cNvPr>
          <p:cNvSpPr txBox="1">
            <a:spLocks noChangeArrowheads="1"/>
          </p:cNvSpPr>
          <p:nvPr/>
        </p:nvSpPr>
        <p:spPr bwMode="auto">
          <a:xfrm>
            <a:off x="3224213" y="3933825"/>
            <a:ext cx="17065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hair under armpits</a:t>
            </a:r>
          </a:p>
        </p:txBody>
      </p:sp>
      <p:sp>
        <p:nvSpPr>
          <p:cNvPr id="53259" name="TextBox 13">
            <a:extLst>
              <a:ext uri="{FF2B5EF4-FFF2-40B4-BE49-F238E27FC236}">
                <a16:creationId xmlns:a16="http://schemas.microsoft.com/office/drawing/2014/main" id="{C2F1E670-EA90-4968-9A39-94E2954415D7}"/>
              </a:ext>
            </a:extLst>
          </p:cNvPr>
          <p:cNvSpPr txBox="1">
            <a:spLocks noChangeArrowheads="1"/>
          </p:cNvSpPr>
          <p:nvPr/>
        </p:nvSpPr>
        <p:spPr bwMode="auto">
          <a:xfrm>
            <a:off x="3165475" y="4700588"/>
            <a:ext cx="1854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pubic hair</a:t>
            </a:r>
          </a:p>
        </p:txBody>
      </p:sp>
      <p:sp>
        <p:nvSpPr>
          <p:cNvPr id="53260" name="TextBox 14">
            <a:extLst>
              <a:ext uri="{FF2B5EF4-FFF2-40B4-BE49-F238E27FC236}">
                <a16:creationId xmlns:a16="http://schemas.microsoft.com/office/drawing/2014/main" id="{26C41D0A-6BBE-4AC2-8322-CEB00C5DC3DA}"/>
              </a:ext>
            </a:extLst>
          </p:cNvPr>
          <p:cNvSpPr txBox="1">
            <a:spLocks noChangeArrowheads="1"/>
          </p:cNvSpPr>
          <p:nvPr/>
        </p:nvSpPr>
        <p:spPr bwMode="auto">
          <a:xfrm>
            <a:off x="6403975" y="2408238"/>
            <a:ext cx="1884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facial hair</a:t>
            </a:r>
          </a:p>
        </p:txBody>
      </p:sp>
      <p:sp>
        <p:nvSpPr>
          <p:cNvPr id="53261" name="TextBox 15">
            <a:extLst>
              <a:ext uri="{FF2B5EF4-FFF2-40B4-BE49-F238E27FC236}">
                <a16:creationId xmlns:a16="http://schemas.microsoft.com/office/drawing/2014/main" id="{34B8D604-1F1F-49AF-93CD-8FDE32C58FBA}"/>
              </a:ext>
            </a:extLst>
          </p:cNvPr>
          <p:cNvSpPr txBox="1">
            <a:spLocks noChangeArrowheads="1"/>
          </p:cNvSpPr>
          <p:nvPr/>
        </p:nvSpPr>
        <p:spPr bwMode="auto">
          <a:xfrm>
            <a:off x="2867025" y="2646363"/>
            <a:ext cx="2640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Sweat glands produce more sweat </a:t>
            </a:r>
          </a:p>
        </p:txBody>
      </p:sp>
      <p:sp>
        <p:nvSpPr>
          <p:cNvPr id="53262" name="TextBox 16">
            <a:extLst>
              <a:ext uri="{FF2B5EF4-FFF2-40B4-BE49-F238E27FC236}">
                <a16:creationId xmlns:a16="http://schemas.microsoft.com/office/drawing/2014/main" id="{3CCE661A-66F8-4212-8375-E00C7BCF5895}"/>
              </a:ext>
            </a:extLst>
          </p:cNvPr>
          <p:cNvSpPr txBox="1">
            <a:spLocks noChangeArrowheads="1"/>
          </p:cNvSpPr>
          <p:nvPr/>
        </p:nvSpPr>
        <p:spPr bwMode="auto">
          <a:xfrm>
            <a:off x="2974975" y="3403600"/>
            <a:ext cx="2305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Skin becomes oilier</a:t>
            </a:r>
          </a:p>
        </p:txBody>
      </p:sp>
      <p:sp>
        <p:nvSpPr>
          <p:cNvPr id="53263" name="TextBox 17">
            <a:extLst>
              <a:ext uri="{FF2B5EF4-FFF2-40B4-BE49-F238E27FC236}">
                <a16:creationId xmlns:a16="http://schemas.microsoft.com/office/drawing/2014/main" id="{3E430BCE-9322-4D88-97DE-ED6D17366B65}"/>
              </a:ext>
            </a:extLst>
          </p:cNvPr>
          <p:cNvSpPr txBox="1">
            <a:spLocks noChangeArrowheads="1"/>
          </p:cNvSpPr>
          <p:nvPr/>
        </p:nvSpPr>
        <p:spPr bwMode="auto">
          <a:xfrm>
            <a:off x="2974975" y="1859963"/>
            <a:ext cx="252999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Larynx (voice box) grows – ‘Adam’s apple’</a:t>
            </a:r>
          </a:p>
        </p:txBody>
      </p:sp>
      <p:sp>
        <p:nvSpPr>
          <p:cNvPr id="53264" name="TextBox 18">
            <a:extLst>
              <a:ext uri="{FF2B5EF4-FFF2-40B4-BE49-F238E27FC236}">
                <a16:creationId xmlns:a16="http://schemas.microsoft.com/office/drawing/2014/main" id="{AAD37211-A40C-4649-AE64-DB9568C457D3}"/>
              </a:ext>
            </a:extLst>
          </p:cNvPr>
          <p:cNvSpPr txBox="1">
            <a:spLocks noChangeArrowheads="1"/>
          </p:cNvSpPr>
          <p:nvPr/>
        </p:nvSpPr>
        <p:spPr bwMode="auto">
          <a:xfrm>
            <a:off x="6113463" y="4479925"/>
            <a:ext cx="24653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Scrotum, testes and penis develop</a:t>
            </a:r>
          </a:p>
        </p:txBody>
      </p:sp>
      <p:sp>
        <p:nvSpPr>
          <p:cNvPr id="53265" name="TextBox 19">
            <a:extLst>
              <a:ext uri="{FF2B5EF4-FFF2-40B4-BE49-F238E27FC236}">
                <a16:creationId xmlns:a16="http://schemas.microsoft.com/office/drawing/2014/main" id="{DC52D273-96DB-4D3E-B1B1-1D406DC53CFE}"/>
              </a:ext>
            </a:extLst>
          </p:cNvPr>
          <p:cNvSpPr txBox="1">
            <a:spLocks noChangeArrowheads="1"/>
          </p:cNvSpPr>
          <p:nvPr/>
        </p:nvSpPr>
        <p:spPr bwMode="auto">
          <a:xfrm>
            <a:off x="6645275" y="5227638"/>
            <a:ext cx="15875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Become more muscular</a:t>
            </a:r>
          </a:p>
        </p:txBody>
      </p:sp>
      <p:sp>
        <p:nvSpPr>
          <p:cNvPr id="53266" name="TextBox 20">
            <a:extLst>
              <a:ext uri="{FF2B5EF4-FFF2-40B4-BE49-F238E27FC236}">
                <a16:creationId xmlns:a16="http://schemas.microsoft.com/office/drawing/2014/main" id="{DB954C40-2ABF-40A9-9F18-F34DCB830B56}"/>
              </a:ext>
            </a:extLst>
          </p:cNvPr>
          <p:cNvSpPr txBox="1">
            <a:spLocks noChangeArrowheads="1"/>
          </p:cNvSpPr>
          <p:nvPr/>
        </p:nvSpPr>
        <p:spPr bwMode="auto">
          <a:xfrm>
            <a:off x="2751138" y="5264150"/>
            <a:ext cx="27701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All parts of the </a:t>
            </a:r>
          </a:p>
          <a:p>
            <a:pPr algn="ctr">
              <a:lnSpc>
                <a:spcPct val="100000"/>
              </a:lnSpc>
              <a:spcBef>
                <a:spcPct val="0"/>
              </a:spcBef>
              <a:buFontTx/>
              <a:buNone/>
            </a:pPr>
            <a:r>
              <a:rPr lang="en-GB" altLang="en-US" dirty="0">
                <a:solidFill>
                  <a:schemeClr val="tx1"/>
                </a:solidFill>
                <a:latin typeface="Twinkl" pitchFamily="2" charset="0"/>
              </a:rPr>
              <a:t>body grow</a:t>
            </a:r>
          </a:p>
        </p:txBody>
      </p:sp>
      <p:sp>
        <p:nvSpPr>
          <p:cNvPr id="53267" name="TextBox 21">
            <a:extLst>
              <a:ext uri="{FF2B5EF4-FFF2-40B4-BE49-F238E27FC236}">
                <a16:creationId xmlns:a16="http://schemas.microsoft.com/office/drawing/2014/main" id="{F64882F5-99F2-4E7C-BBEB-A99D0A97D1CE}"/>
              </a:ext>
            </a:extLst>
          </p:cNvPr>
          <p:cNvSpPr txBox="1">
            <a:spLocks noChangeArrowheads="1"/>
          </p:cNvSpPr>
          <p:nvPr/>
        </p:nvSpPr>
        <p:spPr bwMode="auto">
          <a:xfrm>
            <a:off x="6334125" y="1927225"/>
            <a:ext cx="1462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taller</a:t>
            </a:r>
          </a:p>
        </p:txBody>
      </p:sp>
      <p:cxnSp>
        <p:nvCxnSpPr>
          <p:cNvPr id="5" name="Straight Arrow Connector 4">
            <a:extLst>
              <a:ext uri="{FF2B5EF4-FFF2-40B4-BE49-F238E27FC236}">
                <a16:creationId xmlns:a16="http://schemas.microsoft.com/office/drawing/2014/main" id="{8FC4B118-3317-47B6-A241-5DAB0E0C5F9F}"/>
              </a:ext>
            </a:extLst>
          </p:cNvPr>
          <p:cNvCxnSpPr/>
          <p:nvPr/>
        </p:nvCxnSpPr>
        <p:spPr>
          <a:xfrm flipH="1" flipV="1">
            <a:off x="6110288" y="2525713"/>
            <a:ext cx="428625" cy="33337"/>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0056559-4B66-4A4F-8700-5087423A0F4A}"/>
              </a:ext>
            </a:extLst>
          </p:cNvPr>
          <p:cNvCxnSpPr/>
          <p:nvPr/>
        </p:nvCxnSpPr>
        <p:spPr>
          <a:xfrm flipH="1" flipV="1">
            <a:off x="5946775" y="3133725"/>
            <a:ext cx="847725" cy="65088"/>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8C2EC2A-DB4D-4374-94A1-9550AFB50921}"/>
              </a:ext>
            </a:extLst>
          </p:cNvPr>
          <p:cNvCxnSpPr/>
          <p:nvPr/>
        </p:nvCxnSpPr>
        <p:spPr>
          <a:xfrm flipH="1" flipV="1">
            <a:off x="6318250" y="3514725"/>
            <a:ext cx="509588" cy="439738"/>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C35166E-FC18-4FF9-8663-D2F3611BD80A}"/>
              </a:ext>
            </a:extLst>
          </p:cNvPr>
          <p:cNvCxnSpPr/>
          <p:nvPr/>
        </p:nvCxnSpPr>
        <p:spPr>
          <a:xfrm>
            <a:off x="5248275" y="2470150"/>
            <a:ext cx="546100" cy="192088"/>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75E31554-5F4C-4656-802D-5E8D112A1556}"/>
              </a:ext>
            </a:extLst>
          </p:cNvPr>
          <p:cNvCxnSpPr/>
          <p:nvPr/>
        </p:nvCxnSpPr>
        <p:spPr>
          <a:xfrm flipV="1">
            <a:off x="5118100" y="2881313"/>
            <a:ext cx="600075" cy="700087"/>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A91228C1-677F-47EF-A062-2ED2C011ABEF}"/>
              </a:ext>
            </a:extLst>
          </p:cNvPr>
          <p:cNvCxnSpPr/>
          <p:nvPr/>
        </p:nvCxnSpPr>
        <p:spPr>
          <a:xfrm flipV="1">
            <a:off x="4841875" y="3268663"/>
            <a:ext cx="688975" cy="1087437"/>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03A004BF-B4FD-46BB-954D-3100F3E9CDCD}"/>
              </a:ext>
            </a:extLst>
          </p:cNvPr>
          <p:cNvCxnSpPr/>
          <p:nvPr/>
        </p:nvCxnSpPr>
        <p:spPr>
          <a:xfrm flipV="1">
            <a:off x="4932363" y="4075113"/>
            <a:ext cx="854075" cy="823912"/>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C82F3CFA-9452-4D09-BFC5-1D21532AE100}"/>
              </a:ext>
            </a:extLst>
          </p:cNvPr>
          <p:cNvCxnSpPr/>
          <p:nvPr/>
        </p:nvCxnSpPr>
        <p:spPr>
          <a:xfrm flipH="1" flipV="1">
            <a:off x="5965825" y="4135438"/>
            <a:ext cx="666750" cy="314325"/>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5298" name="Title 5">
            <a:extLst>
              <a:ext uri="{FF2B5EF4-FFF2-40B4-BE49-F238E27FC236}">
                <a16:creationId xmlns:a16="http://schemas.microsoft.com/office/drawing/2014/main" id="{19FDBB29-039A-4F17-9019-9F0FB65C6E46}"/>
              </a:ext>
            </a:extLst>
          </p:cNvPr>
          <p:cNvSpPr>
            <a:spLocks noGrp="1"/>
          </p:cNvSpPr>
          <p:nvPr>
            <p:ph type="title"/>
          </p:nvPr>
        </p:nvSpPr>
        <p:spPr>
          <a:xfrm>
            <a:off x="484188" y="963613"/>
            <a:ext cx="8220075" cy="631825"/>
          </a:xfrm>
        </p:spPr>
        <p:txBody>
          <a:bodyPr>
            <a:normAutofit fontScale="90000"/>
          </a:bodyPr>
          <a:lstStyle/>
          <a:p>
            <a:pPr algn="ctr" eaLnBrk="1" hangingPunct="1">
              <a:defRPr/>
            </a:pPr>
            <a:r>
              <a:rPr lang="en-GB" altLang="en-US" sz="2400" b="0"/>
              <a:t>What’s Going on Inside Boys? </a:t>
            </a:r>
          </a:p>
        </p:txBody>
      </p:sp>
      <p:sp>
        <p:nvSpPr>
          <p:cNvPr id="6" name="Rounded Rectangle 5">
            <a:extLst>
              <a:ext uri="{FF2B5EF4-FFF2-40B4-BE49-F238E27FC236}">
                <a16:creationId xmlns:a16="http://schemas.microsoft.com/office/drawing/2014/main" id="{86EB0017-6FCF-4E12-9570-F53209C19042}"/>
              </a:ext>
            </a:extLst>
          </p:cNvPr>
          <p:cNvSpPr/>
          <p:nvPr/>
        </p:nvSpPr>
        <p:spPr>
          <a:xfrm>
            <a:off x="693738" y="1528763"/>
            <a:ext cx="3675062" cy="46593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7" name="Rounded Rectangle 6">
            <a:extLst>
              <a:ext uri="{FF2B5EF4-FFF2-40B4-BE49-F238E27FC236}">
                <a16:creationId xmlns:a16="http://schemas.microsoft.com/office/drawing/2014/main" id="{A95278C7-08D7-4C66-978E-44CE8DD58493}"/>
              </a:ext>
            </a:extLst>
          </p:cNvPr>
          <p:cNvSpPr/>
          <p:nvPr/>
        </p:nvSpPr>
        <p:spPr>
          <a:xfrm>
            <a:off x="4521200" y="1528763"/>
            <a:ext cx="3886200" cy="465931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55301" name="Title 5">
            <a:extLst>
              <a:ext uri="{FF2B5EF4-FFF2-40B4-BE49-F238E27FC236}">
                <a16:creationId xmlns:a16="http://schemas.microsoft.com/office/drawing/2014/main" id="{2FDC4650-EB61-403C-B580-A53A1B13A335}"/>
              </a:ext>
            </a:extLst>
          </p:cNvPr>
          <p:cNvSpPr>
            <a:spLocks/>
          </p:cNvSpPr>
          <p:nvPr/>
        </p:nvSpPr>
        <p:spPr bwMode="auto">
          <a:xfrm>
            <a:off x="484188" y="566738"/>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3600" b="1" dirty="0">
                <a:latin typeface="Twinkl" pitchFamily="2" charset="0"/>
              </a:rPr>
              <a:t>The Facts</a:t>
            </a:r>
          </a:p>
        </p:txBody>
      </p:sp>
      <p:sp>
        <p:nvSpPr>
          <p:cNvPr id="55302" name="TextBox 17">
            <a:extLst>
              <a:ext uri="{FF2B5EF4-FFF2-40B4-BE49-F238E27FC236}">
                <a16:creationId xmlns:a16="http://schemas.microsoft.com/office/drawing/2014/main" id="{6479F979-A4A0-482C-B9B1-1339739F105A}"/>
              </a:ext>
            </a:extLst>
          </p:cNvPr>
          <p:cNvSpPr txBox="1">
            <a:spLocks noChangeArrowheads="1"/>
          </p:cNvSpPr>
          <p:nvPr/>
        </p:nvSpPr>
        <p:spPr bwMode="auto">
          <a:xfrm>
            <a:off x="736600" y="3997813"/>
            <a:ext cx="3597645"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1200"/>
              </a:spcAft>
              <a:buFontTx/>
              <a:buNone/>
            </a:pPr>
            <a:r>
              <a:rPr lang="en-GB" altLang="en-US" sz="1600" dirty="0">
                <a:solidFill>
                  <a:schemeClr val="tx1"/>
                </a:solidFill>
                <a:latin typeface="Twinkl" pitchFamily="2" charset="0"/>
              </a:rPr>
              <a:t>This is the development of the </a:t>
            </a:r>
            <a:r>
              <a:rPr lang="en-GB" altLang="en-US" sz="1600" b="1" dirty="0">
                <a:solidFill>
                  <a:schemeClr val="tx1"/>
                </a:solidFill>
                <a:latin typeface="Twinkl" pitchFamily="2" charset="0"/>
              </a:rPr>
              <a:t>larynx</a:t>
            </a:r>
            <a:r>
              <a:rPr lang="en-GB" altLang="en-US" sz="1600" dirty="0">
                <a:solidFill>
                  <a:schemeClr val="tx1"/>
                </a:solidFill>
                <a:latin typeface="Twinkl" pitchFamily="2" charset="0"/>
              </a:rPr>
              <a:t>. </a:t>
            </a:r>
          </a:p>
          <a:p>
            <a:pPr algn="ctr">
              <a:lnSpc>
                <a:spcPct val="100000"/>
              </a:lnSpc>
              <a:spcBef>
                <a:spcPct val="0"/>
              </a:spcBef>
              <a:spcAft>
                <a:spcPts val="1200"/>
              </a:spcAft>
              <a:buFontTx/>
              <a:buNone/>
            </a:pPr>
            <a:r>
              <a:rPr lang="en-GB" altLang="en-US" sz="1600" dirty="0">
                <a:solidFill>
                  <a:schemeClr val="tx1"/>
                </a:solidFill>
                <a:latin typeface="Twinkl" pitchFamily="2" charset="0"/>
              </a:rPr>
              <a:t>This happens to both boys and girls but boys’ develop more so have deeper voices.</a:t>
            </a:r>
          </a:p>
          <a:p>
            <a:pPr algn="ctr">
              <a:lnSpc>
                <a:spcPct val="100000"/>
              </a:lnSpc>
              <a:spcBef>
                <a:spcPct val="0"/>
              </a:spcBef>
              <a:spcAft>
                <a:spcPts val="1200"/>
              </a:spcAft>
              <a:buFontTx/>
              <a:buNone/>
            </a:pPr>
            <a:r>
              <a:rPr lang="en-GB" altLang="en-US" sz="1600" dirty="0">
                <a:solidFill>
                  <a:schemeClr val="tx1"/>
                </a:solidFill>
                <a:latin typeface="Twinkl" pitchFamily="2" charset="0"/>
              </a:rPr>
              <a:t>More laryngeal cartilage is needed to make a deeper voice. This is why boys develop visible ‘Adam's apples’. </a:t>
            </a:r>
          </a:p>
        </p:txBody>
      </p:sp>
      <p:pic>
        <p:nvPicPr>
          <p:cNvPr id="55303" name="Picture 3">
            <a:extLst>
              <a:ext uri="{FF2B5EF4-FFF2-40B4-BE49-F238E27FC236}">
                <a16:creationId xmlns:a16="http://schemas.microsoft.com/office/drawing/2014/main" id="{E7DC3DC4-856A-4B34-A350-EC8E1828BCF7}"/>
              </a:ext>
            </a:extLst>
          </p:cNvPr>
          <p:cNvPicPr>
            <a:picLocks noChangeAspect="1"/>
          </p:cNvPicPr>
          <p:nvPr/>
        </p:nvPicPr>
        <p:blipFill>
          <a:blip r:embed="rId4">
            <a:extLst>
              <a:ext uri="{28A0092B-C50C-407E-A947-70E740481C1C}">
                <a14:useLocalDpi xmlns:a14="http://schemas.microsoft.com/office/drawing/2010/main" val="0"/>
              </a:ext>
            </a:extLst>
          </a:blip>
          <a:srcRect l="2032" t="2" r="3230" b="-78"/>
          <a:stretch>
            <a:fillRect/>
          </a:stretch>
        </p:blipFill>
        <p:spPr bwMode="auto">
          <a:xfrm>
            <a:off x="830263" y="1678548"/>
            <a:ext cx="3378200" cy="225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Box 30">
            <a:extLst>
              <a:ext uri="{FF2B5EF4-FFF2-40B4-BE49-F238E27FC236}">
                <a16:creationId xmlns:a16="http://schemas.microsoft.com/office/drawing/2014/main" id="{949B13DF-6126-49A8-A3F5-DEFCC6960D46}"/>
              </a:ext>
            </a:extLst>
          </p:cNvPr>
          <p:cNvSpPr txBox="1">
            <a:spLocks noChangeArrowheads="1"/>
          </p:cNvSpPr>
          <p:nvPr/>
        </p:nvSpPr>
        <p:spPr bwMode="auto">
          <a:xfrm>
            <a:off x="4611687" y="1675765"/>
            <a:ext cx="370205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1200"/>
              </a:spcAft>
              <a:buFontTx/>
              <a:buNone/>
            </a:pPr>
            <a:r>
              <a:rPr lang="en-GB" altLang="en-US" sz="1600" dirty="0">
                <a:solidFill>
                  <a:schemeClr val="tx1"/>
                </a:solidFill>
                <a:latin typeface="Twinkl" pitchFamily="2" charset="0"/>
              </a:rPr>
              <a:t>During puberty, the male sexual organs develop. This includes the testicles, scrotum and penis.</a:t>
            </a:r>
          </a:p>
          <a:p>
            <a:pPr algn="ctr">
              <a:lnSpc>
                <a:spcPct val="100000"/>
              </a:lnSpc>
              <a:spcBef>
                <a:spcPct val="0"/>
              </a:spcBef>
              <a:spcAft>
                <a:spcPts val="1200"/>
              </a:spcAft>
              <a:buFontTx/>
              <a:buNone/>
            </a:pPr>
            <a:r>
              <a:rPr lang="en-GB" altLang="en-US" sz="1600" dirty="0">
                <a:solidFill>
                  <a:schemeClr val="tx1"/>
                </a:solidFill>
                <a:latin typeface="Twinkl" pitchFamily="2" charset="0"/>
              </a:rPr>
              <a:t>The testicles produce the hormone testosterone which stimulates the production of sperm, develops a deeper voice and bigger muscles as well as causing body and facial hair to grow.</a:t>
            </a:r>
          </a:p>
        </p:txBody>
      </p:sp>
      <p:grpSp>
        <p:nvGrpSpPr>
          <p:cNvPr id="23" name="Group 22">
            <a:extLst>
              <a:ext uri="{FF2B5EF4-FFF2-40B4-BE49-F238E27FC236}">
                <a16:creationId xmlns:a16="http://schemas.microsoft.com/office/drawing/2014/main" id="{E66C5269-9545-4D66-A162-F772BF0F11BA}"/>
              </a:ext>
            </a:extLst>
          </p:cNvPr>
          <p:cNvGrpSpPr>
            <a:grpSpLocks/>
          </p:cNvGrpSpPr>
          <p:nvPr/>
        </p:nvGrpSpPr>
        <p:grpSpPr bwMode="auto">
          <a:xfrm>
            <a:off x="4667250" y="4138613"/>
            <a:ext cx="3602038" cy="1928812"/>
            <a:chOff x="4667066" y="4139147"/>
            <a:chExt cx="3601691" cy="1927688"/>
          </a:xfrm>
        </p:grpSpPr>
        <p:pic>
          <p:nvPicPr>
            <p:cNvPr id="55306" name="Picture 8">
              <a:extLst>
                <a:ext uri="{FF2B5EF4-FFF2-40B4-BE49-F238E27FC236}">
                  <a16:creationId xmlns:a16="http://schemas.microsoft.com/office/drawing/2014/main" id="{E3D74051-12AB-4837-B2BC-B4415C990CF1}"/>
                </a:ext>
              </a:extLst>
            </p:cNvPr>
            <p:cNvPicPr>
              <a:picLocks noChangeAspect="1"/>
            </p:cNvPicPr>
            <p:nvPr/>
          </p:nvPicPr>
          <p:blipFill>
            <a:blip r:embed="rId5">
              <a:extLst>
                <a:ext uri="{28A0092B-C50C-407E-A947-70E740481C1C}">
                  <a14:useLocalDpi xmlns:a14="http://schemas.microsoft.com/office/drawing/2010/main" val="0"/>
                </a:ext>
              </a:extLst>
            </a:blip>
            <a:srcRect l="22305" r="17227"/>
            <a:stretch>
              <a:fillRect/>
            </a:stretch>
          </p:blipFill>
          <p:spPr bwMode="auto">
            <a:xfrm>
              <a:off x="6634691" y="4139147"/>
              <a:ext cx="1634066" cy="192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7" name="Picture 9">
              <a:extLst>
                <a:ext uri="{FF2B5EF4-FFF2-40B4-BE49-F238E27FC236}">
                  <a16:creationId xmlns:a16="http://schemas.microsoft.com/office/drawing/2014/main" id="{87E14FEF-76AC-4855-8122-03E713BF62C7}"/>
                </a:ext>
              </a:extLst>
            </p:cNvPr>
            <p:cNvPicPr>
              <a:picLocks noChangeAspect="1"/>
            </p:cNvPicPr>
            <p:nvPr/>
          </p:nvPicPr>
          <p:blipFill>
            <a:blip r:embed="rId6">
              <a:extLst>
                <a:ext uri="{28A0092B-C50C-407E-A947-70E740481C1C}">
                  <a14:useLocalDpi xmlns:a14="http://schemas.microsoft.com/office/drawing/2010/main" val="0"/>
                </a:ext>
              </a:extLst>
            </a:blip>
            <a:srcRect l="10692"/>
            <a:stretch>
              <a:fillRect/>
            </a:stretch>
          </p:blipFill>
          <p:spPr bwMode="auto">
            <a:xfrm>
              <a:off x="4667066" y="4139147"/>
              <a:ext cx="1843234" cy="192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500"/>
                                        <p:tgtEl>
                                          <p:spTgt spid="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7346" name="Title 5">
            <a:extLst>
              <a:ext uri="{FF2B5EF4-FFF2-40B4-BE49-F238E27FC236}">
                <a16:creationId xmlns:a16="http://schemas.microsoft.com/office/drawing/2014/main" id="{A01139B6-968F-4707-8151-B2DCAE144051}"/>
              </a:ext>
            </a:extLst>
          </p:cNvPr>
          <p:cNvSpPr>
            <a:spLocks noGrp="1"/>
          </p:cNvSpPr>
          <p:nvPr>
            <p:ph type="title"/>
          </p:nvPr>
        </p:nvSpPr>
        <p:spPr>
          <a:xfrm>
            <a:off x="484188" y="1047750"/>
            <a:ext cx="8220075" cy="631825"/>
          </a:xfrm>
        </p:spPr>
        <p:txBody>
          <a:bodyPr>
            <a:normAutofit fontScale="90000"/>
          </a:bodyPr>
          <a:lstStyle/>
          <a:p>
            <a:pPr algn="ctr" eaLnBrk="1" hangingPunct="1">
              <a:defRPr/>
            </a:pPr>
            <a:r>
              <a:rPr lang="en-GB" altLang="en-US" sz="2400" b="0"/>
              <a:t>Puberty for Girls</a:t>
            </a:r>
          </a:p>
        </p:txBody>
      </p:sp>
      <p:sp>
        <p:nvSpPr>
          <p:cNvPr id="6" name="Rounded Rectangle 5">
            <a:extLst>
              <a:ext uri="{FF2B5EF4-FFF2-40B4-BE49-F238E27FC236}">
                <a16:creationId xmlns:a16="http://schemas.microsoft.com/office/drawing/2014/main" id="{D8087CF9-8258-4C88-B7AB-23A665ED1CE0}"/>
              </a:ext>
            </a:extLst>
          </p:cNvPr>
          <p:cNvSpPr/>
          <p:nvPr/>
        </p:nvSpPr>
        <p:spPr>
          <a:xfrm>
            <a:off x="723900" y="1679575"/>
            <a:ext cx="1958975" cy="442595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7" name="Rounded Rectangle 6">
            <a:extLst>
              <a:ext uri="{FF2B5EF4-FFF2-40B4-BE49-F238E27FC236}">
                <a16:creationId xmlns:a16="http://schemas.microsoft.com/office/drawing/2014/main" id="{C43A46E8-1165-4378-A928-C751367A9868}"/>
              </a:ext>
            </a:extLst>
          </p:cNvPr>
          <p:cNvSpPr/>
          <p:nvPr/>
        </p:nvSpPr>
        <p:spPr>
          <a:xfrm>
            <a:off x="2897188" y="1679575"/>
            <a:ext cx="5470525" cy="4425950"/>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57349" name="Title 5">
            <a:extLst>
              <a:ext uri="{FF2B5EF4-FFF2-40B4-BE49-F238E27FC236}">
                <a16:creationId xmlns:a16="http://schemas.microsoft.com/office/drawing/2014/main" id="{1D1990FD-272F-4D86-A7CE-28ECA8597126}"/>
              </a:ext>
            </a:extLst>
          </p:cNvPr>
          <p:cNvSpPr>
            <a:spLocks/>
          </p:cNvSpPr>
          <p:nvPr/>
        </p:nvSpPr>
        <p:spPr bwMode="auto">
          <a:xfrm>
            <a:off x="484188" y="566738"/>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3600" b="1" dirty="0">
                <a:latin typeface="Twinkl" pitchFamily="2" charset="0"/>
              </a:rPr>
              <a:t>The Facts</a:t>
            </a:r>
          </a:p>
        </p:txBody>
      </p:sp>
      <p:sp>
        <p:nvSpPr>
          <p:cNvPr id="57350" name="TextBox 10">
            <a:extLst>
              <a:ext uri="{FF2B5EF4-FFF2-40B4-BE49-F238E27FC236}">
                <a16:creationId xmlns:a16="http://schemas.microsoft.com/office/drawing/2014/main" id="{6267ACFD-389F-4E68-90CE-C510EE3EF18A}"/>
              </a:ext>
            </a:extLst>
          </p:cNvPr>
          <p:cNvSpPr txBox="1">
            <a:spLocks noChangeArrowheads="1"/>
          </p:cNvSpPr>
          <p:nvPr/>
        </p:nvSpPr>
        <p:spPr bwMode="auto">
          <a:xfrm>
            <a:off x="6623050" y="3663950"/>
            <a:ext cx="17446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Gain hair on arms and legs</a:t>
            </a:r>
          </a:p>
        </p:txBody>
      </p:sp>
      <p:sp>
        <p:nvSpPr>
          <p:cNvPr id="57351" name="TextBox 11">
            <a:extLst>
              <a:ext uri="{FF2B5EF4-FFF2-40B4-BE49-F238E27FC236}">
                <a16:creationId xmlns:a16="http://schemas.microsoft.com/office/drawing/2014/main" id="{44F1C321-1247-4F62-862E-90851BE20CAC}"/>
              </a:ext>
            </a:extLst>
          </p:cNvPr>
          <p:cNvSpPr txBox="1">
            <a:spLocks noChangeArrowheads="1"/>
          </p:cNvSpPr>
          <p:nvPr/>
        </p:nvSpPr>
        <p:spPr bwMode="auto">
          <a:xfrm>
            <a:off x="6651625" y="2930525"/>
            <a:ext cx="12985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breasts</a:t>
            </a:r>
          </a:p>
        </p:txBody>
      </p:sp>
      <p:sp>
        <p:nvSpPr>
          <p:cNvPr id="57352" name="TextBox 12">
            <a:extLst>
              <a:ext uri="{FF2B5EF4-FFF2-40B4-BE49-F238E27FC236}">
                <a16:creationId xmlns:a16="http://schemas.microsoft.com/office/drawing/2014/main" id="{BD240A10-45E5-4AEF-A98E-9918DBD75239}"/>
              </a:ext>
            </a:extLst>
          </p:cNvPr>
          <p:cNvSpPr txBox="1">
            <a:spLocks noChangeArrowheads="1"/>
          </p:cNvSpPr>
          <p:nvPr/>
        </p:nvSpPr>
        <p:spPr bwMode="auto">
          <a:xfrm>
            <a:off x="3224213" y="3933825"/>
            <a:ext cx="17065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hair under armpits</a:t>
            </a:r>
          </a:p>
        </p:txBody>
      </p:sp>
      <p:sp>
        <p:nvSpPr>
          <p:cNvPr id="57353" name="TextBox 13">
            <a:extLst>
              <a:ext uri="{FF2B5EF4-FFF2-40B4-BE49-F238E27FC236}">
                <a16:creationId xmlns:a16="http://schemas.microsoft.com/office/drawing/2014/main" id="{D92A1FE3-935B-49E3-A29C-22FDB0AD1658}"/>
              </a:ext>
            </a:extLst>
          </p:cNvPr>
          <p:cNvSpPr txBox="1">
            <a:spLocks noChangeArrowheads="1"/>
          </p:cNvSpPr>
          <p:nvPr/>
        </p:nvSpPr>
        <p:spPr bwMode="auto">
          <a:xfrm>
            <a:off x="3165475" y="4700588"/>
            <a:ext cx="1854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pubic hair</a:t>
            </a:r>
          </a:p>
        </p:txBody>
      </p:sp>
      <p:sp>
        <p:nvSpPr>
          <p:cNvPr id="57354" name="TextBox 15">
            <a:extLst>
              <a:ext uri="{FF2B5EF4-FFF2-40B4-BE49-F238E27FC236}">
                <a16:creationId xmlns:a16="http://schemas.microsoft.com/office/drawing/2014/main" id="{8DD5A98A-9D22-444F-A1C7-B7E1D677C495}"/>
              </a:ext>
            </a:extLst>
          </p:cNvPr>
          <p:cNvSpPr txBox="1">
            <a:spLocks noChangeArrowheads="1"/>
          </p:cNvSpPr>
          <p:nvPr/>
        </p:nvSpPr>
        <p:spPr bwMode="auto">
          <a:xfrm>
            <a:off x="2951163" y="2692589"/>
            <a:ext cx="23987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Sweat glands produce more sweat </a:t>
            </a:r>
          </a:p>
        </p:txBody>
      </p:sp>
      <p:sp>
        <p:nvSpPr>
          <p:cNvPr id="57355" name="TextBox 16">
            <a:extLst>
              <a:ext uri="{FF2B5EF4-FFF2-40B4-BE49-F238E27FC236}">
                <a16:creationId xmlns:a16="http://schemas.microsoft.com/office/drawing/2014/main" id="{69797DB5-223A-4AAD-86AC-2A26DCF5A6DB}"/>
              </a:ext>
            </a:extLst>
          </p:cNvPr>
          <p:cNvSpPr txBox="1">
            <a:spLocks noChangeArrowheads="1"/>
          </p:cNvSpPr>
          <p:nvPr/>
        </p:nvSpPr>
        <p:spPr bwMode="auto">
          <a:xfrm>
            <a:off x="6176963" y="2392363"/>
            <a:ext cx="23034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Skin becomes oilier</a:t>
            </a:r>
          </a:p>
        </p:txBody>
      </p:sp>
      <p:sp>
        <p:nvSpPr>
          <p:cNvPr id="57356" name="TextBox 17">
            <a:extLst>
              <a:ext uri="{FF2B5EF4-FFF2-40B4-BE49-F238E27FC236}">
                <a16:creationId xmlns:a16="http://schemas.microsoft.com/office/drawing/2014/main" id="{6C379B5F-EF25-4457-A4B9-25A3A82E740F}"/>
              </a:ext>
            </a:extLst>
          </p:cNvPr>
          <p:cNvSpPr txBox="1">
            <a:spLocks noChangeArrowheads="1"/>
          </p:cNvSpPr>
          <p:nvPr/>
        </p:nvSpPr>
        <p:spPr bwMode="auto">
          <a:xfrm>
            <a:off x="3078955" y="1935321"/>
            <a:ext cx="21145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Larynx (voice box) grows</a:t>
            </a:r>
          </a:p>
        </p:txBody>
      </p:sp>
      <p:sp>
        <p:nvSpPr>
          <p:cNvPr id="57357" name="TextBox 18">
            <a:extLst>
              <a:ext uri="{FF2B5EF4-FFF2-40B4-BE49-F238E27FC236}">
                <a16:creationId xmlns:a16="http://schemas.microsoft.com/office/drawing/2014/main" id="{DE78BD3F-2B46-4075-B134-4269A9A00C7A}"/>
              </a:ext>
            </a:extLst>
          </p:cNvPr>
          <p:cNvSpPr txBox="1">
            <a:spLocks noChangeArrowheads="1"/>
          </p:cNvSpPr>
          <p:nvPr/>
        </p:nvSpPr>
        <p:spPr bwMode="auto">
          <a:xfrm>
            <a:off x="6096000" y="4479925"/>
            <a:ext cx="24653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Start to menstruate</a:t>
            </a:r>
          </a:p>
        </p:txBody>
      </p:sp>
      <p:sp>
        <p:nvSpPr>
          <p:cNvPr id="57358" name="TextBox 20">
            <a:extLst>
              <a:ext uri="{FF2B5EF4-FFF2-40B4-BE49-F238E27FC236}">
                <a16:creationId xmlns:a16="http://schemas.microsoft.com/office/drawing/2014/main" id="{00197E85-DCFC-458D-A208-2EB3028EBED4}"/>
              </a:ext>
            </a:extLst>
          </p:cNvPr>
          <p:cNvSpPr txBox="1">
            <a:spLocks noChangeArrowheads="1"/>
          </p:cNvSpPr>
          <p:nvPr/>
        </p:nvSpPr>
        <p:spPr bwMode="auto">
          <a:xfrm>
            <a:off x="2751138" y="5264150"/>
            <a:ext cx="27701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All parts of the </a:t>
            </a:r>
          </a:p>
          <a:p>
            <a:pPr algn="ctr">
              <a:lnSpc>
                <a:spcPct val="100000"/>
              </a:lnSpc>
              <a:spcBef>
                <a:spcPct val="0"/>
              </a:spcBef>
              <a:buFontTx/>
              <a:buNone/>
            </a:pPr>
            <a:r>
              <a:rPr lang="en-GB" altLang="en-US" dirty="0">
                <a:solidFill>
                  <a:schemeClr val="tx1"/>
                </a:solidFill>
                <a:latin typeface="Twinkl" pitchFamily="2" charset="0"/>
              </a:rPr>
              <a:t>body grow</a:t>
            </a:r>
          </a:p>
        </p:txBody>
      </p:sp>
      <p:sp>
        <p:nvSpPr>
          <p:cNvPr id="57359" name="TextBox 21">
            <a:extLst>
              <a:ext uri="{FF2B5EF4-FFF2-40B4-BE49-F238E27FC236}">
                <a16:creationId xmlns:a16="http://schemas.microsoft.com/office/drawing/2014/main" id="{41F91AE9-C09F-4B6D-A0ED-A2F22EE8F439}"/>
              </a:ext>
            </a:extLst>
          </p:cNvPr>
          <p:cNvSpPr txBox="1">
            <a:spLocks noChangeArrowheads="1"/>
          </p:cNvSpPr>
          <p:nvPr/>
        </p:nvSpPr>
        <p:spPr bwMode="auto">
          <a:xfrm>
            <a:off x="6467475" y="1849438"/>
            <a:ext cx="1462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Grow taller</a:t>
            </a:r>
          </a:p>
        </p:txBody>
      </p:sp>
      <p:pic>
        <p:nvPicPr>
          <p:cNvPr id="57360" name="Picture 3">
            <a:extLst>
              <a:ext uri="{FF2B5EF4-FFF2-40B4-BE49-F238E27FC236}">
                <a16:creationId xmlns:a16="http://schemas.microsoft.com/office/drawing/2014/main" id="{839E691D-A567-4158-88B3-FEF6F3D29DF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21288" y="1865313"/>
            <a:ext cx="1174750" cy="418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Straight Arrow Connector 26">
            <a:extLst>
              <a:ext uri="{FF2B5EF4-FFF2-40B4-BE49-F238E27FC236}">
                <a16:creationId xmlns:a16="http://schemas.microsoft.com/office/drawing/2014/main" id="{2584216D-3D9E-44F3-BC9E-21F4AC64128A}"/>
              </a:ext>
            </a:extLst>
          </p:cNvPr>
          <p:cNvCxnSpPr/>
          <p:nvPr/>
        </p:nvCxnSpPr>
        <p:spPr>
          <a:xfrm flipH="1" flipV="1">
            <a:off x="6140450" y="3017838"/>
            <a:ext cx="654050" cy="180975"/>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F70B50B-9E90-4509-AD8F-318B70263425}"/>
              </a:ext>
            </a:extLst>
          </p:cNvPr>
          <p:cNvCxnSpPr/>
          <p:nvPr/>
        </p:nvCxnSpPr>
        <p:spPr>
          <a:xfrm flipH="1" flipV="1">
            <a:off x="6318250" y="3514725"/>
            <a:ext cx="509588" cy="439738"/>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BFE71B35-2F79-470B-8D61-D6BAA33A8A1C}"/>
              </a:ext>
            </a:extLst>
          </p:cNvPr>
          <p:cNvCxnSpPr>
            <a:cxnSpLocks/>
          </p:cNvCxnSpPr>
          <p:nvPr/>
        </p:nvCxnSpPr>
        <p:spPr>
          <a:xfrm>
            <a:off x="4802982" y="2313520"/>
            <a:ext cx="991393" cy="348718"/>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E700F60B-EF9D-49B3-875F-3ECE8E09B64A}"/>
              </a:ext>
            </a:extLst>
          </p:cNvPr>
          <p:cNvCxnSpPr/>
          <p:nvPr/>
        </p:nvCxnSpPr>
        <p:spPr>
          <a:xfrm flipH="1" flipV="1">
            <a:off x="5940425" y="2311400"/>
            <a:ext cx="374650" cy="236538"/>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D657679F-46D7-4D09-80ED-49DCDCACB7F8}"/>
              </a:ext>
            </a:extLst>
          </p:cNvPr>
          <p:cNvCxnSpPr/>
          <p:nvPr/>
        </p:nvCxnSpPr>
        <p:spPr>
          <a:xfrm flipV="1">
            <a:off x="4838700" y="3133725"/>
            <a:ext cx="574675" cy="1262063"/>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B19CA528-FDED-4372-AD7D-65C1B032C166}"/>
              </a:ext>
            </a:extLst>
          </p:cNvPr>
          <p:cNvCxnSpPr/>
          <p:nvPr/>
        </p:nvCxnSpPr>
        <p:spPr>
          <a:xfrm flipV="1">
            <a:off x="4932363" y="4075113"/>
            <a:ext cx="854075" cy="823912"/>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54566979-B282-4232-8AAF-ACAD564CC2DE}"/>
              </a:ext>
            </a:extLst>
          </p:cNvPr>
          <p:cNvCxnSpPr/>
          <p:nvPr/>
        </p:nvCxnSpPr>
        <p:spPr>
          <a:xfrm flipH="1" flipV="1">
            <a:off x="5808663" y="3892550"/>
            <a:ext cx="823912" cy="557213"/>
          </a:xfrm>
          <a:prstGeom prst="straightConnector1">
            <a:avLst/>
          </a:prstGeom>
          <a:ln w="28575">
            <a:solidFill>
              <a:srgbClr val="FC6F4E"/>
            </a:solidFill>
            <a:tailEnd type="triangle"/>
          </a:ln>
        </p:spPr>
        <p:style>
          <a:lnRef idx="1">
            <a:schemeClr val="accent1"/>
          </a:lnRef>
          <a:fillRef idx="0">
            <a:schemeClr val="accent1"/>
          </a:fillRef>
          <a:effectRef idx="0">
            <a:schemeClr val="accent1"/>
          </a:effectRef>
          <a:fontRef idx="minor">
            <a:schemeClr val="tx1"/>
          </a:fontRef>
        </p:style>
      </p:cxnSp>
      <p:pic>
        <p:nvPicPr>
          <p:cNvPr id="57368" name="Picture 8">
            <a:extLst>
              <a:ext uri="{FF2B5EF4-FFF2-40B4-BE49-F238E27FC236}">
                <a16:creationId xmlns:a16="http://schemas.microsoft.com/office/drawing/2014/main" id="{6F3438DA-CEF6-4B1B-B121-EB360EE4E2C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23963" y="1895475"/>
            <a:ext cx="977900"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9394" name="Title 5">
            <a:extLst>
              <a:ext uri="{FF2B5EF4-FFF2-40B4-BE49-F238E27FC236}">
                <a16:creationId xmlns:a16="http://schemas.microsoft.com/office/drawing/2014/main" id="{187D9D70-3AD5-4EBA-8C43-1047100A7A72}"/>
              </a:ext>
            </a:extLst>
          </p:cNvPr>
          <p:cNvSpPr>
            <a:spLocks noGrp="1"/>
          </p:cNvSpPr>
          <p:nvPr>
            <p:ph type="title"/>
          </p:nvPr>
        </p:nvSpPr>
        <p:spPr>
          <a:xfrm>
            <a:off x="484188" y="963613"/>
            <a:ext cx="8220075" cy="631825"/>
          </a:xfrm>
        </p:spPr>
        <p:txBody>
          <a:bodyPr>
            <a:normAutofit fontScale="90000"/>
          </a:bodyPr>
          <a:lstStyle/>
          <a:p>
            <a:pPr algn="ctr" eaLnBrk="1" hangingPunct="1">
              <a:defRPr/>
            </a:pPr>
            <a:r>
              <a:rPr lang="en-GB" altLang="en-US" sz="2400" b="0"/>
              <a:t>What’s Going on Inside Girls? </a:t>
            </a:r>
          </a:p>
        </p:txBody>
      </p:sp>
      <p:sp>
        <p:nvSpPr>
          <p:cNvPr id="6" name="Rounded Rectangle 5">
            <a:extLst>
              <a:ext uri="{FF2B5EF4-FFF2-40B4-BE49-F238E27FC236}">
                <a16:creationId xmlns:a16="http://schemas.microsoft.com/office/drawing/2014/main" id="{7F5F77B5-4944-4F60-9176-4F339D816813}"/>
              </a:ext>
            </a:extLst>
          </p:cNvPr>
          <p:cNvSpPr/>
          <p:nvPr/>
        </p:nvSpPr>
        <p:spPr>
          <a:xfrm>
            <a:off x="693738" y="1566863"/>
            <a:ext cx="2328862" cy="46212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7" name="Rounded Rectangle 6">
            <a:extLst>
              <a:ext uri="{FF2B5EF4-FFF2-40B4-BE49-F238E27FC236}">
                <a16:creationId xmlns:a16="http://schemas.microsoft.com/office/drawing/2014/main" id="{B2BED3E6-44EF-4C08-BCFA-5FE9B3B268D6}"/>
              </a:ext>
            </a:extLst>
          </p:cNvPr>
          <p:cNvSpPr/>
          <p:nvPr/>
        </p:nvSpPr>
        <p:spPr>
          <a:xfrm>
            <a:off x="3148013" y="1566863"/>
            <a:ext cx="5259387" cy="462121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59397" name="Title 5">
            <a:extLst>
              <a:ext uri="{FF2B5EF4-FFF2-40B4-BE49-F238E27FC236}">
                <a16:creationId xmlns:a16="http://schemas.microsoft.com/office/drawing/2014/main" id="{69167F06-F44B-4984-864B-1C4B9338BF38}"/>
              </a:ext>
            </a:extLst>
          </p:cNvPr>
          <p:cNvSpPr>
            <a:spLocks/>
          </p:cNvSpPr>
          <p:nvPr/>
        </p:nvSpPr>
        <p:spPr bwMode="auto">
          <a:xfrm>
            <a:off x="484188" y="566738"/>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3600" b="1" dirty="0">
                <a:latin typeface="Twinkl" pitchFamily="2" charset="0"/>
              </a:rPr>
              <a:t>The Facts</a:t>
            </a:r>
          </a:p>
        </p:txBody>
      </p:sp>
      <p:sp>
        <p:nvSpPr>
          <p:cNvPr id="59398" name="TextBox 17">
            <a:extLst>
              <a:ext uri="{FF2B5EF4-FFF2-40B4-BE49-F238E27FC236}">
                <a16:creationId xmlns:a16="http://schemas.microsoft.com/office/drawing/2014/main" id="{278246B2-E8C8-41BD-903E-D709C977BF78}"/>
              </a:ext>
            </a:extLst>
          </p:cNvPr>
          <p:cNvSpPr txBox="1">
            <a:spLocks noChangeArrowheads="1"/>
          </p:cNvSpPr>
          <p:nvPr/>
        </p:nvSpPr>
        <p:spPr bwMode="auto">
          <a:xfrm>
            <a:off x="693738" y="3664694"/>
            <a:ext cx="231298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Ovaries produce the hormones oestrogen and progesterone. They also produce eggs. All girls going through puberty start their periods – this means they have started to produce eggs.</a:t>
            </a:r>
          </a:p>
        </p:txBody>
      </p:sp>
      <p:pic>
        <p:nvPicPr>
          <p:cNvPr id="59399" name="Picture 1">
            <a:extLst>
              <a:ext uri="{FF2B5EF4-FFF2-40B4-BE49-F238E27FC236}">
                <a16:creationId xmlns:a16="http://schemas.microsoft.com/office/drawing/2014/main" id="{1489D985-4E2E-4E77-8E64-A282C275836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7575" y="1984375"/>
            <a:ext cx="195262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0" name="Picture 2">
            <a:extLst>
              <a:ext uri="{FF2B5EF4-FFF2-40B4-BE49-F238E27FC236}">
                <a16:creationId xmlns:a16="http://schemas.microsoft.com/office/drawing/2014/main" id="{D67FA6C2-5D3F-4B3E-8118-E5D08175B20D}"/>
              </a:ext>
            </a:extLst>
          </p:cNvPr>
          <p:cNvPicPr>
            <a:picLocks noChangeAspect="1"/>
          </p:cNvPicPr>
          <p:nvPr/>
        </p:nvPicPr>
        <p:blipFill>
          <a:blip r:embed="rId5">
            <a:extLst>
              <a:ext uri="{28A0092B-C50C-407E-A947-70E740481C1C}">
                <a14:useLocalDpi xmlns:a14="http://schemas.microsoft.com/office/drawing/2010/main" val="0"/>
              </a:ext>
            </a:extLst>
          </a:blip>
          <a:srcRect r="75146"/>
          <a:stretch>
            <a:fillRect/>
          </a:stretch>
        </p:blipFill>
        <p:spPr bwMode="auto">
          <a:xfrm>
            <a:off x="5124450" y="2644775"/>
            <a:ext cx="1308100"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1" name="TextBox 13">
            <a:extLst>
              <a:ext uri="{FF2B5EF4-FFF2-40B4-BE49-F238E27FC236}">
                <a16:creationId xmlns:a16="http://schemas.microsoft.com/office/drawing/2014/main" id="{B27597DE-F9ED-4E69-A7D4-CD0D3589E3E1}"/>
              </a:ext>
            </a:extLst>
          </p:cNvPr>
          <p:cNvSpPr txBox="1">
            <a:spLocks noChangeArrowheads="1"/>
          </p:cNvSpPr>
          <p:nvPr/>
        </p:nvSpPr>
        <p:spPr bwMode="auto">
          <a:xfrm>
            <a:off x="4440238" y="1792288"/>
            <a:ext cx="30495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Menstrual Cycle (Period)</a:t>
            </a:r>
          </a:p>
        </p:txBody>
      </p:sp>
      <p:pic>
        <p:nvPicPr>
          <p:cNvPr id="59402" name="Picture 14">
            <a:extLst>
              <a:ext uri="{FF2B5EF4-FFF2-40B4-BE49-F238E27FC236}">
                <a16:creationId xmlns:a16="http://schemas.microsoft.com/office/drawing/2014/main" id="{D245910B-EEB7-4041-9021-A132780FEC46}"/>
              </a:ext>
            </a:extLst>
          </p:cNvPr>
          <p:cNvPicPr>
            <a:picLocks noChangeAspect="1"/>
          </p:cNvPicPr>
          <p:nvPr/>
        </p:nvPicPr>
        <p:blipFill>
          <a:blip r:embed="rId5">
            <a:extLst>
              <a:ext uri="{28A0092B-C50C-407E-A947-70E740481C1C}">
                <a14:useLocalDpi xmlns:a14="http://schemas.microsoft.com/office/drawing/2010/main" val="0"/>
              </a:ext>
            </a:extLst>
          </a:blip>
          <a:srcRect l="25092" r="50053"/>
          <a:stretch>
            <a:fillRect/>
          </a:stretch>
        </p:blipFill>
        <p:spPr bwMode="auto">
          <a:xfrm>
            <a:off x="6961188" y="3768725"/>
            <a:ext cx="1309687"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3" name="Picture 15">
            <a:extLst>
              <a:ext uri="{FF2B5EF4-FFF2-40B4-BE49-F238E27FC236}">
                <a16:creationId xmlns:a16="http://schemas.microsoft.com/office/drawing/2014/main" id="{76A40C74-8E05-4000-82B6-AEA5D378E4FE}"/>
              </a:ext>
            </a:extLst>
          </p:cNvPr>
          <p:cNvPicPr>
            <a:picLocks noChangeAspect="1"/>
          </p:cNvPicPr>
          <p:nvPr/>
        </p:nvPicPr>
        <p:blipFill>
          <a:blip r:embed="rId5">
            <a:extLst>
              <a:ext uri="{28A0092B-C50C-407E-A947-70E740481C1C}">
                <a14:useLocalDpi xmlns:a14="http://schemas.microsoft.com/office/drawing/2010/main" val="0"/>
              </a:ext>
            </a:extLst>
          </a:blip>
          <a:srcRect l="49998" r="25146"/>
          <a:stretch>
            <a:fillRect/>
          </a:stretch>
        </p:blipFill>
        <p:spPr bwMode="auto">
          <a:xfrm>
            <a:off x="5124450" y="5011738"/>
            <a:ext cx="1308100" cy="98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4" name="Picture 16">
            <a:extLst>
              <a:ext uri="{FF2B5EF4-FFF2-40B4-BE49-F238E27FC236}">
                <a16:creationId xmlns:a16="http://schemas.microsoft.com/office/drawing/2014/main" id="{FE4996A4-FC9D-49F9-8363-697CC25D4FCB}"/>
              </a:ext>
            </a:extLst>
          </p:cNvPr>
          <p:cNvPicPr>
            <a:picLocks noChangeAspect="1"/>
          </p:cNvPicPr>
          <p:nvPr/>
        </p:nvPicPr>
        <p:blipFill>
          <a:blip r:embed="rId5">
            <a:extLst>
              <a:ext uri="{28A0092B-C50C-407E-A947-70E740481C1C}">
                <a14:useLocalDpi xmlns:a14="http://schemas.microsoft.com/office/drawing/2010/main" val="0"/>
              </a:ext>
            </a:extLst>
          </a:blip>
          <a:srcRect l="75369" r="-223"/>
          <a:stretch>
            <a:fillRect/>
          </a:stretch>
        </p:blipFill>
        <p:spPr bwMode="auto">
          <a:xfrm>
            <a:off x="3527425" y="3768725"/>
            <a:ext cx="1308100"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a:extLst>
              <a:ext uri="{FF2B5EF4-FFF2-40B4-BE49-F238E27FC236}">
                <a16:creationId xmlns:a16="http://schemas.microsoft.com/office/drawing/2014/main" id="{7A0C7C81-F169-47D6-8CC8-83195731F642}"/>
              </a:ext>
            </a:extLst>
          </p:cNvPr>
          <p:cNvSpPr/>
          <p:nvPr/>
        </p:nvSpPr>
        <p:spPr>
          <a:xfrm>
            <a:off x="5180013" y="4610100"/>
            <a:ext cx="1196975" cy="293688"/>
          </a:xfrm>
          <a:prstGeom prst="roundRect">
            <a:avLst>
              <a:gd name="adj" fmla="val 16891"/>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latin typeface="Twinkl" pitchFamily="2" charset="0"/>
              </a:rPr>
              <a:t>Day 14</a:t>
            </a:r>
          </a:p>
        </p:txBody>
      </p:sp>
      <p:sp>
        <p:nvSpPr>
          <p:cNvPr id="59406" name="TextBox 19">
            <a:extLst>
              <a:ext uri="{FF2B5EF4-FFF2-40B4-BE49-F238E27FC236}">
                <a16:creationId xmlns:a16="http://schemas.microsoft.com/office/drawing/2014/main" id="{83D69DE6-E216-4E56-B397-E881D7960F51}"/>
              </a:ext>
            </a:extLst>
          </p:cNvPr>
          <p:cNvSpPr txBox="1">
            <a:spLocks noChangeArrowheads="1"/>
          </p:cNvSpPr>
          <p:nvPr/>
        </p:nvSpPr>
        <p:spPr bwMode="auto">
          <a:xfrm>
            <a:off x="3284538" y="4832330"/>
            <a:ext cx="17764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dirty="0">
                <a:solidFill>
                  <a:schemeClr val="tx1"/>
                </a:solidFill>
                <a:latin typeface="Twinkl" pitchFamily="2" charset="0"/>
              </a:rPr>
              <a:t>The lining of the uterus will stop developing if the egg is not fertilised.</a:t>
            </a:r>
          </a:p>
        </p:txBody>
      </p:sp>
      <p:sp>
        <p:nvSpPr>
          <p:cNvPr id="21" name="Rounded Rectangle 20">
            <a:extLst>
              <a:ext uri="{FF2B5EF4-FFF2-40B4-BE49-F238E27FC236}">
                <a16:creationId xmlns:a16="http://schemas.microsoft.com/office/drawing/2014/main" id="{5FF70BBF-60E4-48F6-AF2C-EEADC99FF796}"/>
              </a:ext>
            </a:extLst>
          </p:cNvPr>
          <p:cNvSpPr/>
          <p:nvPr/>
        </p:nvSpPr>
        <p:spPr>
          <a:xfrm>
            <a:off x="5180013" y="2300288"/>
            <a:ext cx="1196975" cy="293687"/>
          </a:xfrm>
          <a:prstGeom prst="roundRect">
            <a:avLst>
              <a:gd name="adj" fmla="val 19777"/>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latin typeface="Twinkl" pitchFamily="2" charset="0"/>
              </a:rPr>
              <a:t>Days 1-5</a:t>
            </a:r>
          </a:p>
        </p:txBody>
      </p:sp>
      <p:sp>
        <p:nvSpPr>
          <p:cNvPr id="22" name="Rounded Rectangle 21">
            <a:extLst>
              <a:ext uri="{FF2B5EF4-FFF2-40B4-BE49-F238E27FC236}">
                <a16:creationId xmlns:a16="http://schemas.microsoft.com/office/drawing/2014/main" id="{BBC324EC-5AB8-49C4-9418-ADD048F2DE6B}"/>
              </a:ext>
            </a:extLst>
          </p:cNvPr>
          <p:cNvSpPr/>
          <p:nvPr/>
        </p:nvSpPr>
        <p:spPr>
          <a:xfrm>
            <a:off x="7018338" y="3335338"/>
            <a:ext cx="1196975" cy="293687"/>
          </a:xfrm>
          <a:prstGeom prst="roundRect">
            <a:avLst>
              <a:gd name="adj" fmla="val 22662"/>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latin typeface="Twinkl" pitchFamily="2" charset="0"/>
              </a:rPr>
              <a:t>Days 6-13</a:t>
            </a:r>
          </a:p>
        </p:txBody>
      </p:sp>
      <p:sp>
        <p:nvSpPr>
          <p:cNvPr id="23" name="Rounded Rectangle 22">
            <a:extLst>
              <a:ext uri="{FF2B5EF4-FFF2-40B4-BE49-F238E27FC236}">
                <a16:creationId xmlns:a16="http://schemas.microsoft.com/office/drawing/2014/main" id="{6FADAE4F-4932-46F3-A972-346549DE96BA}"/>
              </a:ext>
            </a:extLst>
          </p:cNvPr>
          <p:cNvSpPr/>
          <p:nvPr/>
        </p:nvSpPr>
        <p:spPr>
          <a:xfrm>
            <a:off x="3547476" y="3335338"/>
            <a:ext cx="1268412" cy="293687"/>
          </a:xfrm>
          <a:prstGeom prst="roundRect">
            <a:avLst>
              <a:gd name="adj" fmla="val 22662"/>
            </a:avLst>
          </a:prstGeom>
          <a:solidFill>
            <a:srgbClr val="FC6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latin typeface="Twinkl" pitchFamily="2" charset="0"/>
              </a:rPr>
              <a:t>Days 15-28</a:t>
            </a:r>
          </a:p>
        </p:txBody>
      </p:sp>
      <p:sp>
        <p:nvSpPr>
          <p:cNvPr id="59410" name="TextBox 23">
            <a:extLst>
              <a:ext uri="{FF2B5EF4-FFF2-40B4-BE49-F238E27FC236}">
                <a16:creationId xmlns:a16="http://schemas.microsoft.com/office/drawing/2014/main" id="{9C9D4DF2-07A5-4173-B03C-C15380B36C58}"/>
              </a:ext>
            </a:extLst>
          </p:cNvPr>
          <p:cNvSpPr txBox="1">
            <a:spLocks noChangeArrowheads="1"/>
          </p:cNvSpPr>
          <p:nvPr/>
        </p:nvSpPr>
        <p:spPr bwMode="auto">
          <a:xfrm>
            <a:off x="6000750" y="5507038"/>
            <a:ext cx="1731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dirty="0">
                <a:solidFill>
                  <a:schemeClr val="tx1"/>
                </a:solidFill>
                <a:latin typeface="Twinkl" pitchFamily="2" charset="0"/>
              </a:rPr>
              <a:t>The egg is released into the uterus.</a:t>
            </a:r>
          </a:p>
        </p:txBody>
      </p:sp>
      <p:sp>
        <p:nvSpPr>
          <p:cNvPr id="59411" name="TextBox 24">
            <a:extLst>
              <a:ext uri="{FF2B5EF4-FFF2-40B4-BE49-F238E27FC236}">
                <a16:creationId xmlns:a16="http://schemas.microsoft.com/office/drawing/2014/main" id="{CF0AFE8D-84BC-40BE-BE82-977DA428D02D}"/>
              </a:ext>
            </a:extLst>
          </p:cNvPr>
          <p:cNvSpPr txBox="1">
            <a:spLocks noChangeArrowheads="1"/>
          </p:cNvSpPr>
          <p:nvPr/>
        </p:nvSpPr>
        <p:spPr bwMode="auto">
          <a:xfrm>
            <a:off x="6705600" y="2316909"/>
            <a:ext cx="181133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dirty="0">
                <a:latin typeface="Twinkl" pitchFamily="2" charset="0"/>
              </a:rPr>
              <a:t>The lining of the uterus starts to thicken ready to receive an egg.</a:t>
            </a:r>
            <a:endParaRPr lang="en-GB" altLang="en-US" sz="1400" dirty="0">
              <a:solidFill>
                <a:schemeClr val="tx1"/>
              </a:solidFill>
              <a:latin typeface="Twinkl" pitchFamily="2" charset="0"/>
            </a:endParaRPr>
          </a:p>
        </p:txBody>
      </p:sp>
      <p:sp>
        <p:nvSpPr>
          <p:cNvPr id="59412" name="TextBox 25">
            <a:extLst>
              <a:ext uri="{FF2B5EF4-FFF2-40B4-BE49-F238E27FC236}">
                <a16:creationId xmlns:a16="http://schemas.microsoft.com/office/drawing/2014/main" id="{AED96746-BD48-4E71-B2DD-BCB31059BFA6}"/>
              </a:ext>
            </a:extLst>
          </p:cNvPr>
          <p:cNvSpPr txBox="1">
            <a:spLocks noChangeArrowheads="1"/>
          </p:cNvSpPr>
          <p:nvPr/>
        </p:nvSpPr>
        <p:spPr bwMode="auto">
          <a:xfrm>
            <a:off x="3376613" y="2347913"/>
            <a:ext cx="168433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dirty="0">
                <a:solidFill>
                  <a:schemeClr val="tx1"/>
                </a:solidFill>
                <a:latin typeface="Twinkl" pitchFamily="2" charset="0"/>
              </a:rPr>
              <a:t>The lining is lost from the uterus. This is called a period.</a:t>
            </a:r>
          </a:p>
        </p:txBody>
      </p:sp>
      <p:cxnSp>
        <p:nvCxnSpPr>
          <p:cNvPr id="11" name="Straight Arrow Connector 10">
            <a:extLst>
              <a:ext uri="{FF2B5EF4-FFF2-40B4-BE49-F238E27FC236}">
                <a16:creationId xmlns:a16="http://schemas.microsoft.com/office/drawing/2014/main" id="{1C2B16F3-684B-40D0-BE32-0A79CEF4FA48}"/>
              </a:ext>
            </a:extLst>
          </p:cNvPr>
          <p:cNvCxnSpPr/>
          <p:nvPr/>
        </p:nvCxnSpPr>
        <p:spPr>
          <a:xfrm>
            <a:off x="6376988" y="3297238"/>
            <a:ext cx="428625" cy="369887"/>
          </a:xfrm>
          <a:prstGeom prst="straightConnector1">
            <a:avLst/>
          </a:prstGeom>
          <a:ln w="57150">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0FCB830-62F8-407A-9CC1-5B7FB06F542F}"/>
              </a:ext>
            </a:extLst>
          </p:cNvPr>
          <p:cNvCxnSpPr/>
          <p:nvPr/>
        </p:nvCxnSpPr>
        <p:spPr>
          <a:xfrm flipH="1">
            <a:off x="6654800" y="4422775"/>
            <a:ext cx="420688" cy="438150"/>
          </a:xfrm>
          <a:prstGeom prst="straightConnector1">
            <a:avLst/>
          </a:prstGeom>
          <a:ln w="57150">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B53D37D-2ACD-4A7B-8309-E3291D14CE18}"/>
              </a:ext>
            </a:extLst>
          </p:cNvPr>
          <p:cNvCxnSpPr/>
          <p:nvPr/>
        </p:nvCxnSpPr>
        <p:spPr>
          <a:xfrm flipH="1" flipV="1">
            <a:off x="4551363" y="4419600"/>
            <a:ext cx="501650" cy="350838"/>
          </a:xfrm>
          <a:prstGeom prst="straightConnector1">
            <a:avLst/>
          </a:prstGeom>
          <a:ln w="57150">
            <a:solidFill>
              <a:srgbClr val="FC6F4E"/>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EE84413F-C924-41A9-8B8F-ADA1FEB0BD9A}"/>
              </a:ext>
            </a:extLst>
          </p:cNvPr>
          <p:cNvCxnSpPr/>
          <p:nvPr/>
        </p:nvCxnSpPr>
        <p:spPr>
          <a:xfrm flipV="1">
            <a:off x="4881563" y="3289300"/>
            <a:ext cx="442912" cy="425450"/>
          </a:xfrm>
          <a:prstGeom prst="straightConnector1">
            <a:avLst/>
          </a:prstGeom>
          <a:ln w="57150">
            <a:solidFill>
              <a:srgbClr val="FC6F4E"/>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9394" name="Title 5">
            <a:extLst>
              <a:ext uri="{FF2B5EF4-FFF2-40B4-BE49-F238E27FC236}">
                <a16:creationId xmlns:a16="http://schemas.microsoft.com/office/drawing/2014/main" id="{F5B34C68-47C3-4B9D-A127-AAA1542638A0}"/>
              </a:ext>
            </a:extLst>
          </p:cNvPr>
          <p:cNvSpPr>
            <a:spLocks noGrp="1"/>
          </p:cNvSpPr>
          <p:nvPr>
            <p:ph type="title"/>
          </p:nvPr>
        </p:nvSpPr>
        <p:spPr>
          <a:xfrm>
            <a:off x="484188" y="963613"/>
            <a:ext cx="8220075" cy="631825"/>
          </a:xfrm>
        </p:spPr>
        <p:txBody>
          <a:bodyPr>
            <a:normAutofit fontScale="90000"/>
          </a:bodyPr>
          <a:lstStyle/>
          <a:p>
            <a:pPr algn="ctr" eaLnBrk="1" hangingPunct="1">
              <a:defRPr/>
            </a:pPr>
            <a:r>
              <a:rPr lang="en-GB" altLang="en-US" sz="2400" b="0" dirty="0"/>
              <a:t>What’s Going on Inside Girls? </a:t>
            </a:r>
          </a:p>
        </p:txBody>
      </p:sp>
      <p:sp>
        <p:nvSpPr>
          <p:cNvPr id="6" name="Rounded Rectangle 5">
            <a:extLst>
              <a:ext uri="{FF2B5EF4-FFF2-40B4-BE49-F238E27FC236}">
                <a16:creationId xmlns:a16="http://schemas.microsoft.com/office/drawing/2014/main" id="{D997E630-D12A-4F00-A322-7E03C2775AE9}"/>
              </a:ext>
            </a:extLst>
          </p:cNvPr>
          <p:cNvSpPr/>
          <p:nvPr/>
        </p:nvSpPr>
        <p:spPr>
          <a:xfrm>
            <a:off x="693738" y="1566863"/>
            <a:ext cx="2328862" cy="46212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7" name="Rounded Rectangle 6">
            <a:extLst>
              <a:ext uri="{FF2B5EF4-FFF2-40B4-BE49-F238E27FC236}">
                <a16:creationId xmlns:a16="http://schemas.microsoft.com/office/drawing/2014/main" id="{A490EC28-9E49-41F5-A444-6E20DF4EF3E1}"/>
              </a:ext>
            </a:extLst>
          </p:cNvPr>
          <p:cNvSpPr/>
          <p:nvPr/>
        </p:nvSpPr>
        <p:spPr>
          <a:xfrm>
            <a:off x="3148013" y="1566863"/>
            <a:ext cx="5259387" cy="462121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sp>
        <p:nvSpPr>
          <p:cNvPr id="61445" name="Title 5">
            <a:extLst>
              <a:ext uri="{FF2B5EF4-FFF2-40B4-BE49-F238E27FC236}">
                <a16:creationId xmlns:a16="http://schemas.microsoft.com/office/drawing/2014/main" id="{9D157711-0D73-4DBB-8024-DBD2FAC3DABB}"/>
              </a:ext>
            </a:extLst>
          </p:cNvPr>
          <p:cNvSpPr>
            <a:spLocks/>
          </p:cNvSpPr>
          <p:nvPr/>
        </p:nvSpPr>
        <p:spPr bwMode="auto">
          <a:xfrm>
            <a:off x="484188" y="566738"/>
            <a:ext cx="8220075" cy="6318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spcBef>
                <a:spcPct val="0"/>
              </a:spcBef>
              <a:buFontTx/>
              <a:buNone/>
            </a:pPr>
            <a:r>
              <a:rPr lang="en-GB" altLang="en-US" sz="3600" b="1" dirty="0">
                <a:latin typeface="Twinkl" pitchFamily="2" charset="0"/>
              </a:rPr>
              <a:t>The Facts</a:t>
            </a:r>
          </a:p>
        </p:txBody>
      </p:sp>
      <p:sp>
        <p:nvSpPr>
          <p:cNvPr id="61446" name="TextBox 17">
            <a:extLst>
              <a:ext uri="{FF2B5EF4-FFF2-40B4-BE49-F238E27FC236}">
                <a16:creationId xmlns:a16="http://schemas.microsoft.com/office/drawing/2014/main" id="{8C00226C-025A-4E41-BE1A-0FA75B3F6E39}"/>
              </a:ext>
            </a:extLst>
          </p:cNvPr>
          <p:cNvSpPr txBox="1">
            <a:spLocks noChangeArrowheads="1"/>
          </p:cNvSpPr>
          <p:nvPr/>
        </p:nvSpPr>
        <p:spPr bwMode="auto">
          <a:xfrm>
            <a:off x="693738" y="3660775"/>
            <a:ext cx="232886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dirty="0">
                <a:solidFill>
                  <a:schemeClr val="tx1"/>
                </a:solidFill>
                <a:latin typeface="Twinkl" pitchFamily="2" charset="0"/>
              </a:rPr>
              <a:t>Ovaries produce the hormones oestrogen and progesterone. They also produce eggs. All girls going through puberty start their periods – this means they have started to produce eggs.</a:t>
            </a:r>
          </a:p>
        </p:txBody>
      </p:sp>
      <p:pic>
        <p:nvPicPr>
          <p:cNvPr id="61447" name="Picture 1">
            <a:extLst>
              <a:ext uri="{FF2B5EF4-FFF2-40B4-BE49-F238E27FC236}">
                <a16:creationId xmlns:a16="http://schemas.microsoft.com/office/drawing/2014/main" id="{1740C536-BD16-4FB8-AEF4-48B74DABBF3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7575" y="1984375"/>
            <a:ext cx="195262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8" name="TextBox 13">
            <a:extLst>
              <a:ext uri="{FF2B5EF4-FFF2-40B4-BE49-F238E27FC236}">
                <a16:creationId xmlns:a16="http://schemas.microsoft.com/office/drawing/2014/main" id="{45372958-97B5-45CF-AD85-C2E7C46892DA}"/>
              </a:ext>
            </a:extLst>
          </p:cNvPr>
          <p:cNvSpPr txBox="1">
            <a:spLocks noChangeArrowheads="1"/>
          </p:cNvSpPr>
          <p:nvPr/>
        </p:nvSpPr>
        <p:spPr bwMode="auto">
          <a:xfrm>
            <a:off x="4257675" y="1800225"/>
            <a:ext cx="30495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latin typeface="Twinkl" pitchFamily="2" charset="0"/>
              </a:rPr>
              <a:t>Emotion</a:t>
            </a:r>
          </a:p>
        </p:txBody>
      </p:sp>
      <p:sp>
        <p:nvSpPr>
          <p:cNvPr id="61449" name="TextBox 25">
            <a:extLst>
              <a:ext uri="{FF2B5EF4-FFF2-40B4-BE49-F238E27FC236}">
                <a16:creationId xmlns:a16="http://schemas.microsoft.com/office/drawing/2014/main" id="{63B0D422-D37A-4214-8202-50084B38D4C3}"/>
              </a:ext>
            </a:extLst>
          </p:cNvPr>
          <p:cNvSpPr txBox="1">
            <a:spLocks noChangeArrowheads="1"/>
          </p:cNvSpPr>
          <p:nvPr/>
        </p:nvSpPr>
        <p:spPr bwMode="auto">
          <a:xfrm>
            <a:off x="3640138" y="2201862"/>
            <a:ext cx="4232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spcBef>
                <a:spcPct val="0"/>
              </a:spcBef>
              <a:buFontTx/>
              <a:buNone/>
            </a:pPr>
            <a:r>
              <a:rPr lang="en-GB" altLang="en-US" sz="1600" dirty="0">
                <a:latin typeface="Twinkl" pitchFamily="2" charset="0"/>
              </a:rPr>
              <a:t>The hormones in your body that cause changes to occur during puberty may also affect your mood. You may have highs and lows and feel a bit more emotional especially near the time of your period.</a:t>
            </a:r>
          </a:p>
        </p:txBody>
      </p:sp>
      <p:pic>
        <p:nvPicPr>
          <p:cNvPr id="61450" name="Picture 1">
            <a:extLst>
              <a:ext uri="{FF2B5EF4-FFF2-40B4-BE49-F238E27FC236}">
                <a16:creationId xmlns:a16="http://schemas.microsoft.com/office/drawing/2014/main" id="{257ED46C-DA0F-41AD-A80D-A523B2FE5035}"/>
              </a:ext>
            </a:extLst>
          </p:cNvPr>
          <p:cNvPicPr>
            <a:picLocks noChangeAspect="1"/>
          </p:cNvPicPr>
          <p:nvPr/>
        </p:nvPicPr>
        <p:blipFill>
          <a:blip r:embed="rId5">
            <a:extLst>
              <a:ext uri="{28A0092B-C50C-407E-A947-70E740481C1C}">
                <a14:useLocalDpi xmlns:a14="http://schemas.microsoft.com/office/drawing/2010/main" val="0"/>
              </a:ext>
            </a:extLst>
          </a:blip>
          <a:srcRect b="39586"/>
          <a:stretch>
            <a:fillRect/>
          </a:stretch>
        </p:blipFill>
        <p:spPr bwMode="auto">
          <a:xfrm>
            <a:off x="6484938" y="3435350"/>
            <a:ext cx="1381125"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5019</TotalTime>
  <Words>1464</Words>
  <Application>Microsoft Office PowerPoint</Application>
  <PresentationFormat>On-screen Show (4:3)</PresentationFormat>
  <Paragraphs>182</Paragraphs>
  <Slides>28</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Times New Roman</vt:lpstr>
      <vt:lpstr>Twinkl</vt:lpstr>
      <vt:lpstr>Calibri</vt:lpstr>
      <vt:lpstr>Arial</vt:lpstr>
      <vt:lpstr>BPreplay</vt:lpstr>
      <vt:lpstr>Sassoon Infant Rg</vt:lpstr>
      <vt:lpstr>Sassoon Infant Md</vt:lpstr>
      <vt:lpstr>Office Theme</vt:lpstr>
      <vt:lpstr>PowerPoint Presentation</vt:lpstr>
      <vt:lpstr>PowerPoint Presentation</vt:lpstr>
      <vt:lpstr>Human Development</vt:lpstr>
      <vt:lpstr>Human Development  Puberty</vt:lpstr>
      <vt:lpstr>PowerPoint Presentation</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Fact or Fiction? </vt:lpstr>
      <vt:lpstr>Puberty for Boys</vt:lpstr>
      <vt:lpstr>What’s Going on Inside Boys? </vt:lpstr>
      <vt:lpstr>Puberty for Girls</vt:lpstr>
      <vt:lpstr>What’s Going on Inside Girls? </vt:lpstr>
      <vt:lpstr>What’s Going on Inside Girls?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Michala Allen</cp:lastModifiedBy>
  <cp:revision>396</cp:revision>
  <dcterms:created xsi:type="dcterms:W3CDTF">2014-10-01T16:09:27Z</dcterms:created>
  <dcterms:modified xsi:type="dcterms:W3CDTF">2021-02-24T12:50:09Z</dcterms:modified>
</cp:coreProperties>
</file>