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7.xml" ContentType="application/vnd.openxmlformats-officedocument.theme+xml"/>
  <Override PartName="/ppt/slideLayouts/slideLayout20.xml" ContentType="application/vnd.openxmlformats-officedocument.presentationml.slideLayout+xml"/>
  <Override PartName="/ppt/theme/theme8.xml" ContentType="application/vnd.openxmlformats-officedocument.theme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10.xml" ContentType="application/vnd.openxmlformats-officedocument.theme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47" r:id="rId5"/>
    <p:sldMasterId id="2147483750" r:id="rId6"/>
    <p:sldMasterId id="2147483752" r:id="rId7"/>
    <p:sldMasterId id="2147483754" r:id="rId8"/>
    <p:sldMasterId id="2147483756" r:id="rId9"/>
    <p:sldMasterId id="2147483758" r:id="rId10"/>
    <p:sldMasterId id="2147483795" r:id="rId11"/>
    <p:sldMasterId id="2147483803" r:id="rId12"/>
    <p:sldMasterId id="2147483805" r:id="rId13"/>
    <p:sldMasterId id="2147483822" r:id="rId14"/>
    <p:sldMasterId id="2147483830" r:id="rId15"/>
  </p:sldMasterIdLst>
  <p:notesMasterIdLst>
    <p:notesMasterId r:id="rId40"/>
  </p:notesMasterIdLst>
  <p:sldIdLst>
    <p:sldId id="612" r:id="rId16"/>
    <p:sldId id="721" r:id="rId17"/>
    <p:sldId id="423" r:id="rId18"/>
    <p:sldId id="424" r:id="rId19"/>
    <p:sldId id="425" r:id="rId20"/>
    <p:sldId id="722" r:id="rId21"/>
    <p:sldId id="723" r:id="rId22"/>
    <p:sldId id="724" r:id="rId23"/>
    <p:sldId id="702" r:id="rId24"/>
    <p:sldId id="258" r:id="rId25"/>
    <p:sldId id="271" r:id="rId26"/>
    <p:sldId id="264" r:id="rId27"/>
    <p:sldId id="268" r:id="rId28"/>
    <p:sldId id="270" r:id="rId29"/>
    <p:sldId id="648" r:id="rId30"/>
    <p:sldId id="725" r:id="rId31"/>
    <p:sldId id="620" r:id="rId32"/>
    <p:sldId id="720" r:id="rId33"/>
    <p:sldId id="726" r:id="rId34"/>
    <p:sldId id="689" r:id="rId35"/>
    <p:sldId id="663" r:id="rId36"/>
    <p:sldId id="624" r:id="rId37"/>
    <p:sldId id="713" r:id="rId38"/>
    <p:sldId id="712" r:id="rId3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MacRae" initials="LM" lastIdx="1" clrIdx="0">
    <p:extLst>
      <p:ext uri="{19B8F6BF-5375-455C-9EA6-DF929625EA0E}">
        <p15:presenceInfo xmlns:p15="http://schemas.microsoft.com/office/powerpoint/2012/main" userId="S-1-5-21-4265087955-1532928311-1651292199-16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830"/>
    <a:srgbClr val="C949B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74" autoAdjust="0"/>
  </p:normalViewPr>
  <p:slideViewPr>
    <p:cSldViewPr snapToGrid="0">
      <p:cViewPr varScale="1">
        <p:scale>
          <a:sx n="69" d="100"/>
          <a:sy n="69" d="100"/>
        </p:scale>
        <p:origin x="14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D8F26-086C-4687-9A11-B6150DA643C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1ABB7-7261-4006-8750-FD117E317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331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2.xml"/><Relationship Id="rId4" Type="http://schemas.openxmlformats.org/officeDocument/2006/relationships/image" Target="../media/image12.jpe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2.xml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279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155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6110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9149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9489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2966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4350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803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39" y="104675"/>
            <a:ext cx="884314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427126" y="6520172"/>
            <a:ext cx="2284738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/>
              <a:t>© White</a:t>
            </a:r>
            <a:r>
              <a:rPr lang="en-GB" sz="1108" baseline="0" dirty="0"/>
              <a:t> Rose Maths 2019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34700539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7332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2307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2767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83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4354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2953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2268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0547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3830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866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085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44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75546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EC37159-BCAF-425C-A1DC-32B3C10FBA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664738E-6812-44C3-83FC-7608D9DE49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6386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A201109-07B2-4CCA-9136-D048135BD16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3955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654AB473-A643-42B0-88D2-0C9DB022AC9C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8C4ABA2F-8CA9-4895-BE59-CD26F53CAE2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84028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DF9F37-EC33-4BE3-A6A7-CA84811624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FED5E8F5-ED2A-4FCD-8673-58F35B5140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494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8.jpe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1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92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42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53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93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05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hf hdr="0" ftr="0" dt="0"/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6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70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4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2758F06-814D-4054-83BE-C1DDF25018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D90CB81E-B2A9-4193-9C31-06CD249C8D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006BD974-1062-435C-AE8C-1AE4C9056C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191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310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Relationship Id="rId6" Type="http://schemas.openxmlformats.org/officeDocument/2006/relationships/image" Target="../media/image3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.xml"/><Relationship Id="rId6" Type="http://schemas.openxmlformats.org/officeDocument/2006/relationships/image" Target="../media/image37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Relationship Id="rId6" Type="http://schemas.openxmlformats.org/officeDocument/2006/relationships/image" Target="../media/image4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0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3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youtube.com/watch?v=JtQ4DdzCZM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LjzvbTw8E4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www.youtube.com/watch?v=FrTFAZPQxpE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8DA99-8027-4001-9632-226EE007E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765" y="546224"/>
            <a:ext cx="7886700" cy="1226293"/>
          </a:xfrm>
        </p:spPr>
        <p:txBody>
          <a:bodyPr>
            <a:noAutofit/>
          </a:bodyPr>
          <a:lstStyle/>
          <a:p>
            <a:r>
              <a:rPr lang="en-GB" sz="2400" u="sng" dirty="0">
                <a:latin typeface="Twinkl Cursive Looped" panose="02000000000000000000" pitchFamily="2" charset="0"/>
              </a:rPr>
              <a:t>Thursday 1</a:t>
            </a:r>
            <a:r>
              <a:rPr lang="en-GB" sz="2400" u="sng" baseline="30000" dirty="0">
                <a:latin typeface="Twinkl Cursive Looped" panose="02000000000000000000" pitchFamily="2" charset="0"/>
              </a:rPr>
              <a:t>st</a:t>
            </a:r>
            <a:r>
              <a:rPr lang="en-GB" sz="2400" u="sng" dirty="0">
                <a:latin typeface="Twinkl Cursive Looped" panose="02000000000000000000" pitchFamily="2" charset="0"/>
              </a:rPr>
              <a:t> July</a:t>
            </a:r>
            <a:br>
              <a:rPr lang="en-GB" sz="2400" u="sng" dirty="0">
                <a:latin typeface="Twinkl Cursive Looped" panose="02000000000000000000" pitchFamily="2" charset="0"/>
              </a:rPr>
            </a:br>
            <a:r>
              <a:rPr lang="en-GB" sz="2400" u="sng" dirty="0">
                <a:latin typeface="Twinkl Cursive Looped" panose="02000000000000000000" pitchFamily="2" charset="0"/>
              </a:rPr>
              <a:t>LO: to read and spell words with the j sound </a:t>
            </a:r>
            <a:br>
              <a:rPr lang="en-GB" sz="2400" u="sng" dirty="0">
                <a:latin typeface="Twinkl Cursive Looped" panose="02000000000000000000" pitchFamily="2" charset="0"/>
              </a:rPr>
            </a:br>
            <a:r>
              <a:rPr lang="en-GB" sz="2400" u="sng" dirty="0">
                <a:latin typeface="Twinkl Cursive Looped" panose="02000000000000000000" pitchFamily="2" charset="0"/>
              </a:rPr>
              <a:t>LO: To form lower-case letters of the correct size relative to one another</a:t>
            </a:r>
            <a:br>
              <a:rPr lang="en-GB" sz="2800" dirty="0"/>
            </a:br>
            <a:endParaRPr lang="en-GB" sz="2800" b="1" u="sng" dirty="0">
              <a:latin typeface="Twinkl Cursive Looped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B016C8-84F9-4D4D-903A-4AB062468BE0}"/>
              </a:ext>
            </a:extLst>
          </p:cNvPr>
          <p:cNvSpPr/>
          <p:nvPr/>
        </p:nvSpPr>
        <p:spPr>
          <a:xfrm>
            <a:off x="619987" y="1587851"/>
            <a:ext cx="64114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B3CA63-A2CA-461E-9715-B14E1345E754}"/>
              </a:ext>
            </a:extLst>
          </p:cNvPr>
          <p:cNvSpPr txBox="1"/>
          <p:nvPr/>
        </p:nvSpPr>
        <p:spPr>
          <a:xfrm>
            <a:off x="2769705" y="1376775"/>
            <a:ext cx="5009321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3200" dirty="0">
                <a:latin typeface="Twinkl Cursive Looped" panose="02000000000000000000" pitchFamily="2" charset="0"/>
              </a:rPr>
              <a:t>badge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edge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bridge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dodge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fudge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age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huge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change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charge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village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97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CB54B-3785-4E24-88B0-3B141FA92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Inverse operations continued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9EF1F1-AB46-4442-BBA7-B584CCCC3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08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4865" y="1627057"/>
            <a:ext cx="2033009" cy="14231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973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8819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2665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511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0357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4203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8049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895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5741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3433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9587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72796" y="46542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1125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4971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288175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1276" y="4641512"/>
            <a:ext cx="55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0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986548" y="4550072"/>
            <a:ext cx="657689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995458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1433562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1871666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309770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747874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185978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624082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4062186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500290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938394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5376498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814602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252706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690810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7567013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7128914" y="4474116"/>
            <a:ext cx="0" cy="1524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ular Callout 39"/>
          <p:cNvSpPr/>
          <p:nvPr/>
        </p:nvSpPr>
        <p:spPr>
          <a:xfrm>
            <a:off x="5122535" y="2147166"/>
            <a:ext cx="878169" cy="604850"/>
          </a:xfrm>
          <a:prstGeom prst="wedgeRoundRectCallout">
            <a:avLst>
              <a:gd name="adj1" fmla="val -80596"/>
              <a:gd name="adj2" fmla="val 12353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73641" y="2226671"/>
            <a:ext cx="42025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375845" y="2226671"/>
            <a:ext cx="41584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23241" y="2226671"/>
            <a:ext cx="52105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316813" y="2226671"/>
            <a:ext cx="53391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64646" y="789885"/>
            <a:ext cx="838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9</a:t>
            </a:r>
          </a:p>
        </p:txBody>
      </p:sp>
      <p:sp>
        <p:nvSpPr>
          <p:cNvPr id="55" name="Rounded Rectangular Callout 54"/>
          <p:cNvSpPr/>
          <p:nvPr/>
        </p:nvSpPr>
        <p:spPr>
          <a:xfrm>
            <a:off x="5780492" y="3279050"/>
            <a:ext cx="1255839" cy="604850"/>
          </a:xfrm>
          <a:prstGeom prst="wedgeRoundRectCallout">
            <a:avLst>
              <a:gd name="adj1" fmla="val -74673"/>
              <a:gd name="adj2" fmla="val 5727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41714" y="799970"/>
            <a:ext cx="8387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11</a:t>
            </a:r>
          </a:p>
        </p:txBody>
      </p:sp>
      <p:sp>
        <p:nvSpPr>
          <p:cNvPr id="2" name="Oval 1"/>
          <p:cNvSpPr/>
          <p:nvPr/>
        </p:nvSpPr>
        <p:spPr>
          <a:xfrm>
            <a:off x="3393249" y="4641512"/>
            <a:ext cx="461665" cy="461665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Arc 36"/>
          <p:cNvSpPr/>
          <p:nvPr/>
        </p:nvSpPr>
        <p:spPr>
          <a:xfrm>
            <a:off x="3624077" y="4227670"/>
            <a:ext cx="438109" cy="396714"/>
          </a:xfrm>
          <a:prstGeom prst="arc">
            <a:avLst>
              <a:gd name="adj1" fmla="val 10807897"/>
              <a:gd name="adj2" fmla="val 2145725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Arc 52"/>
          <p:cNvSpPr/>
          <p:nvPr/>
        </p:nvSpPr>
        <p:spPr>
          <a:xfrm>
            <a:off x="4063372" y="4217894"/>
            <a:ext cx="438109" cy="396714"/>
          </a:xfrm>
          <a:prstGeom prst="arc">
            <a:avLst>
              <a:gd name="adj1" fmla="val 10807897"/>
              <a:gd name="adj2" fmla="val 2145725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Arc 53"/>
          <p:cNvSpPr/>
          <p:nvPr/>
        </p:nvSpPr>
        <p:spPr>
          <a:xfrm>
            <a:off x="4501261" y="4212674"/>
            <a:ext cx="438109" cy="396714"/>
          </a:xfrm>
          <a:prstGeom prst="arc">
            <a:avLst>
              <a:gd name="adj1" fmla="val 10807897"/>
              <a:gd name="adj2" fmla="val 2145725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Arc 56"/>
          <p:cNvSpPr/>
          <p:nvPr/>
        </p:nvSpPr>
        <p:spPr>
          <a:xfrm>
            <a:off x="4940556" y="4202898"/>
            <a:ext cx="438109" cy="396714"/>
          </a:xfrm>
          <a:prstGeom prst="arc">
            <a:avLst>
              <a:gd name="adj1" fmla="val 10807897"/>
              <a:gd name="adj2" fmla="val 2145725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Arc 57"/>
          <p:cNvSpPr/>
          <p:nvPr/>
        </p:nvSpPr>
        <p:spPr>
          <a:xfrm>
            <a:off x="5381988" y="4196698"/>
            <a:ext cx="438109" cy="396714"/>
          </a:xfrm>
          <a:prstGeom prst="arc">
            <a:avLst>
              <a:gd name="adj1" fmla="val 10807897"/>
              <a:gd name="adj2" fmla="val 21457258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583769" y="4628812"/>
            <a:ext cx="461665" cy="461665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015659" y="1340090"/>
                <a:ext cx="26511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5659" y="1340090"/>
                <a:ext cx="2651121" cy="646331"/>
              </a:xfrm>
              <a:prstGeom prst="rect">
                <a:avLst/>
              </a:prstGeom>
              <a:blipFill>
                <a:blip r:embed="rId7"/>
                <a:stretch>
                  <a:fillRect l="-3448" t="-15094" r="-3218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0716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2222E-6 L -0.08039 0.2773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8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38 0.27731 L -0.08038 0.27731 C -0.07899 0.26967 -0.07743 0.26203 -0.07587 0.25463 C -0.07378 0.2456 -0.07361 0.24259 -0.06962 0.23611 C -0.06684 0.23125 -0.06424 0.23032 -0.06042 0.22592 C -0.05885 0.22407 -0.05781 0.22083 -0.0559 0.21967 C -0.05295 0.21805 -0.04965 0.21828 -0.0467 0.21782 C -0.04201 0.21828 -0.03715 0.21736 -0.03281 0.21967 C -0.03125 0.2206 -0.03142 0.22384 -0.03125 0.22592 C -0.03038 0.24097 -0.03021 0.25602 -0.02969 0.27106 L -0.02361 0.24653 L -0.02205 0.24028 C -0.02153 0.23819 -0.0217 0.23565 -0.02049 0.23403 C -0.01944 0.23264 -0.01823 0.23148 -0.01736 0.23009 C -0.01632 0.22801 -0.0158 0.22546 -0.01424 0.22384 C -0.01233 0.22176 -0.00052 0.21967 -0.00052 0.21967 C 0.00208 0.22014 0.0125 0.22014 0.01493 0.22592 C 0.01615 0.22893 0.0158 0.23287 0.01649 0.23611 C 0.0217 0.2618 0.01788 0.23518 0.02101 0.26088 C 0.02153 0.25509 0.0217 0.24444 0.02413 0.23819 C 0.025 0.23611 0.02587 0.23379 0.02726 0.23217 C 0.02847 0.23032 0.03021 0.22893 0.03177 0.22801 C 0.03472 0.22616 0.04115 0.22384 0.04115 0.22384 C 0.0441 0.22453 0.04757 0.22384 0.05035 0.22592 C 0.05174 0.22708 0.05104 0.23009 0.05191 0.23217 C 0.05261 0.23426 0.05382 0.23611 0.05486 0.23819 C 0.05538 0.24768 0.05556 0.25741 0.05642 0.2669 C 0.0566 0.26898 0.05677 0.27153 0.05799 0.27315 C 0.0592 0.27453 0.06111 0.27453 0.06267 0.27523 C 0.06684 0.2581 0.06389 0.26643 0.07188 0.25046 C 0.07292 0.24838 0.07361 0.24606 0.07483 0.24444 L 0.08108 0.23611 C 0.0816 0.23403 0.0816 0.23171 0.08264 0.23009 C 0.08472 0.22639 0.08872 0.22523 0.09184 0.22384 C 0.10695 0.22569 0.10625 0.22083 0.11337 0.23217 C 0.11458 0.23403 0.11545 0.23611 0.11649 0.23819 C 0.11701 0.24097 0.11736 0.24375 0.11806 0.24653 C 0.1184 0.24861 0.11962 0.25046 0.11945 0.25254 C 0.1191 0.25694 0.11649 0.26065 0.11649 0.26481 L 0.11649 0.27315 L 0.11649 0.27315 L 0.11649 0.27315 L 0.11649 0.27315 " pathEditMode="relative" ptsTypes="AAAAAAAAAAAAAAAAAAAAAAAAAAAAAAAAAAAAAAAAAAA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649 0.27338 L 0.11649 0.27338 C 0.11389 0.23449 0.10886 0.21759 0.11337 0.18704 C 0.11372 0.18495 0.11441 0.18287 0.11493 0.18102 C 0.11545 0.2 0.11563 0.21921 0.11649 0.23843 C 0.11667 0.24398 0.11406 0.25278 0.11806 0.25486 C 0.12136 0.25671 0.12066 0.24398 0.12413 0.24236 L 0.12882 0.24051 C 0.12986 0.23912 0.13038 0.23657 0.13177 0.23634 C 0.14549 0.23495 0.14601 0.23657 0.15486 0.24236 C 0.15538 0.25069 0.15469 0.25926 0.15642 0.26713 C 0.15695 0.26898 0.15886 0.26458 0.15955 0.26296 C 0.16042 0.26111 0.16024 0.2588 0.16111 0.25694 C 0.16181 0.25509 0.1632 0.25417 0.16424 0.25278 C 0.16615 0.24954 0.16754 0.24468 0.17031 0.24236 C 0.1717 0.24143 0.17344 0.2412 0.175 0.24051 C 0.18281 0.24097 0.19931 0.23588 0.20729 0.24653 C 0.20851 0.24838 0.20938 0.25069 0.21024 0.25278 C 0.21076 0.25625 0.2092 0.26296 0.21181 0.26296 C 0.21441 0.26296 0.21267 0.25602 0.21337 0.25278 C 0.21372 0.25069 0.21424 0.24861 0.21493 0.24653 C 0.21806 0.23819 0.21719 0.24259 0.22101 0.23634 C 0.22222 0.23449 0.22309 0.23218 0.22413 0.23009 C 0.22934 0.23148 0.23594 0.2294 0.23958 0.23426 C 0.24375 0.23981 0.24132 0.23773 0.24722 0.24051 C 0.25208 0.25023 0.24965 0.24421 0.25347 0.2588 L 0.25486 0.26505 C 0.2632 0.24861 0.25243 0.26852 0.26267 0.25486 C 0.26389 0.25301 0.26458 0.25046 0.26563 0.24861 C 0.26823 0.24444 0.26997 0.24352 0.27344 0.24051 C 0.28212 0.2412 0.29097 0.24074 0.29948 0.24236 C 0.30104 0.24282 0.30174 0.24514 0.30261 0.24653 C 0.30382 0.24861 0.30486 0.25046 0.30573 0.25278 C 0.30677 0.25579 0.30833 0.26458 0.30886 0.26713 C 0.31615 0.25718 0.30712 0.26968 0.31493 0.25694 C 0.3158 0.25532 0.31719 0.25417 0.31806 0.25278 C 0.31997 0.24954 0.32136 0.24468 0.32413 0.24236 C 0.32552 0.24143 0.32726 0.2412 0.32882 0.24051 C 0.33299 0.2412 0.33715 0.24097 0.34115 0.24236 C 0.34445 0.24375 0.34462 0.24954 0.34566 0.25278 C 0.34757 0.25856 0.34948 0.26111 0.35035 0.26713 C 0.35052 0.26852 0.35035 0.26991 0.35035 0.2713 L 0.35035 0.26921 " pathEditMode="relative" ptsTypes="AAAAAAAAAAAAAAAAAAAAAAAAAAAAAAAAAAAAAAAAAAA">
                                      <p:cBhvr>
                                        <p:cTn id="2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4" grpId="0" animBg="1"/>
      <p:bldP spid="44" grpId="1" animBg="1"/>
      <p:bldP spid="43" grpId="0" animBg="1"/>
      <p:bldP spid="43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5" grpId="0" animBg="1"/>
      <p:bldP spid="55" grpId="1" animBg="1"/>
      <p:bldP spid="56" grpId="0" animBg="1"/>
      <p:bldP spid="2" grpId="0" animBg="1"/>
      <p:bldP spid="37" grpId="0" animBg="1"/>
      <p:bldP spid="53" grpId="0" animBg="1"/>
      <p:bldP spid="54" grpId="0" animBg="1"/>
      <p:bldP spid="57" grpId="0" animBg="1"/>
      <p:bldP spid="58" grpId="0" animBg="1"/>
      <p:bldP spid="61" grpId="0" animBg="1"/>
      <p:bldP spid="62" grpId="0"/>
      <p:bldP spid="6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4865" y="1627057"/>
            <a:ext cx="2033009" cy="14231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78714" y="803953"/>
            <a:ext cx="838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2913473" y="1751124"/>
            <a:ext cx="1255839" cy="604850"/>
          </a:xfrm>
          <a:prstGeom prst="wedgeRoundRectCallout">
            <a:avLst>
              <a:gd name="adj1" fmla="val -74673"/>
              <a:gd name="adj2" fmla="val 5727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12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4413" y="599907"/>
            <a:ext cx="607959" cy="607959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490447" y="673053"/>
            <a:ext cx="2050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492" y="2728778"/>
            <a:ext cx="729908" cy="103117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400" y="2728777"/>
            <a:ext cx="729908" cy="103117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459" y="2728778"/>
            <a:ext cx="729908" cy="1031179"/>
          </a:xfrm>
          <a:prstGeom prst="rect">
            <a:avLst/>
          </a:prstGeom>
        </p:spPr>
      </p:pic>
      <p:sp>
        <p:nvSpPr>
          <p:cNvPr id="59" name="Rounded Rectangular Callout 58"/>
          <p:cNvSpPr/>
          <p:nvPr/>
        </p:nvSpPr>
        <p:spPr>
          <a:xfrm>
            <a:off x="2913471" y="1750196"/>
            <a:ext cx="4195987" cy="605778"/>
          </a:xfrm>
          <a:prstGeom prst="wedgeRoundRectCallout">
            <a:avLst>
              <a:gd name="adj1" fmla="val -56536"/>
              <a:gd name="adj2" fmla="val 5261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Oh I added them!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71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 animBg="1"/>
      <p:bldP spid="54" grpId="0"/>
      <p:bldP spid="54" grpId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4865" y="1627057"/>
            <a:ext cx="2033009" cy="14231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822" y="790813"/>
                <a:ext cx="286789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4413" y="599907"/>
            <a:ext cx="607959" cy="607959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490447" y="673053"/>
            <a:ext cx="2050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ounded Rectangular Callout 58"/>
              <p:cNvSpPr/>
              <p:nvPr/>
            </p:nvSpPr>
            <p:spPr>
              <a:xfrm>
                <a:off x="3071431" y="1809000"/>
                <a:ext cx="4195987" cy="1059220"/>
              </a:xfrm>
              <a:prstGeom prst="wedgeRoundRectCallout">
                <a:avLst>
                  <a:gd name="adj1" fmla="val -61900"/>
                  <a:gd name="adj2" fmla="val 1808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Oh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 is a bond to 10!</a:t>
                </a:r>
              </a:p>
            </p:txBody>
          </p:sp>
        </mc:Choice>
        <mc:Fallback xmlns="">
          <p:sp>
            <p:nvSpPr>
              <p:cNvPr id="59" name="Rounded Rectangular Callout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431" y="1809000"/>
                <a:ext cx="4195987" cy="1059220"/>
              </a:xfrm>
              <a:prstGeom prst="wedgeRoundRectCallout">
                <a:avLst>
                  <a:gd name="adj1" fmla="val -61900"/>
                  <a:gd name="adj2" fmla="val 18088"/>
                  <a:gd name="adj3" fmla="val 16667"/>
                </a:avLst>
              </a:prstGeom>
              <a:blipFill>
                <a:blip r:embed="rId8"/>
                <a:stretch>
                  <a:fillRect t="-6704" r="-128" b="-1676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8787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4" grpId="1"/>
      <p:bldP spid="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096815-B025-482F-AA22-8B264080D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0" y="414129"/>
            <a:ext cx="9116870" cy="623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86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EE0418-E7AE-4546-95AF-40755C6FD9C3}"/>
              </a:ext>
            </a:extLst>
          </p:cNvPr>
          <p:cNvSpPr/>
          <p:nvPr/>
        </p:nvSpPr>
        <p:spPr>
          <a:xfrm>
            <a:off x="483703" y="436170"/>
            <a:ext cx="8302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1.7.21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LO: Check calculations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E2A7F0-331F-4654-96CC-D9933DB16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77" y="1581560"/>
            <a:ext cx="3993370" cy="38783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FDE406-230C-4682-AB39-820A5956B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526" y="1581560"/>
            <a:ext cx="3993226" cy="388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446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C09EB9-D7DF-418C-AE2C-15BA37E63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30" y="475545"/>
            <a:ext cx="4797287" cy="556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7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EE0418-E7AE-4546-95AF-40755C6FD9C3}"/>
              </a:ext>
            </a:extLst>
          </p:cNvPr>
          <p:cNvSpPr/>
          <p:nvPr/>
        </p:nvSpPr>
        <p:spPr>
          <a:xfrm>
            <a:off x="483703" y="436170"/>
            <a:ext cx="8302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Twinkl Cursive Looped" panose="02000000000000000000" pitchFamily="2" charset="0"/>
              </a:rPr>
              <a:t>28.6.21</a:t>
            </a:r>
          </a:p>
          <a:p>
            <a:r>
              <a:rPr lang="en-GB" b="1" u="sng" dirty="0">
                <a:latin typeface="Twinkl Cursive Looped" panose="02000000000000000000" pitchFamily="2" charset="0"/>
              </a:rPr>
              <a:t>LO: Check calculations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E2A7F0-331F-4654-96CC-D9933DB16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77" y="1581560"/>
            <a:ext cx="3993370" cy="38783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FDE406-230C-4682-AB39-820A5956B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526" y="1581560"/>
            <a:ext cx="3993226" cy="388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57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>
            <a:extLst>
              <a:ext uri="{FF2B5EF4-FFF2-40B4-BE49-F238E27FC236}">
                <a16:creationId xmlns:a16="http://schemas.microsoft.com/office/drawing/2014/main" id="{BE88B966-03DB-488F-9A90-ECD343F3D4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‘-dge’</a:t>
            </a:r>
            <a:endParaRPr lang="en-GB" altLang="en-US" sz="3600" b="0"/>
          </a:p>
        </p:txBody>
      </p:sp>
      <p:sp>
        <p:nvSpPr>
          <p:cNvPr id="8195" name="Rectangle 4">
            <a:extLst>
              <a:ext uri="{FF2B5EF4-FFF2-40B4-BE49-F238E27FC236}">
                <a16:creationId xmlns:a16="http://schemas.microsoft.com/office/drawing/2014/main" id="{0229CA9B-75E0-4368-9F18-4479ED3D3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At the end of a word, the /j/ sound is spelt ‘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-dge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’ 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after the 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short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 vowel sounds /a/, /e/, /i/, /o/, /u/.</a:t>
            </a:r>
          </a:p>
        </p:txBody>
      </p:sp>
      <p:sp>
        <p:nvSpPr>
          <p:cNvPr id="41" name="Rounded Rectangle 1">
            <a:extLst>
              <a:ext uri="{FF2B5EF4-FFF2-40B4-BE49-F238E27FC236}">
                <a16:creationId xmlns:a16="http://schemas.microsoft.com/office/drawing/2014/main" id="{01ED3741-C13E-400A-B5C3-8FD4B21ED5EC}"/>
              </a:ext>
            </a:extLst>
          </p:cNvPr>
          <p:cNvSpPr/>
          <p:nvPr/>
        </p:nvSpPr>
        <p:spPr bwMode="auto">
          <a:xfrm>
            <a:off x="4686300" y="229870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0" name="Rectangle 46">
            <a:extLst>
              <a:ext uri="{FF2B5EF4-FFF2-40B4-BE49-F238E27FC236}">
                <a16:creationId xmlns:a16="http://schemas.microsoft.com/office/drawing/2014/main" id="{C1430E59-3AE9-4D01-B9CA-38BC23B47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63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edge</a:t>
            </a:r>
          </a:p>
        </p:txBody>
      </p:sp>
      <p:sp>
        <p:nvSpPr>
          <p:cNvPr id="48" name="Rounded Rectangle 1">
            <a:extLst>
              <a:ext uri="{FF2B5EF4-FFF2-40B4-BE49-F238E27FC236}">
                <a16:creationId xmlns:a16="http://schemas.microsoft.com/office/drawing/2014/main" id="{AF21AEB2-69D3-4CD9-A4B8-4A8B07899149}"/>
              </a:ext>
            </a:extLst>
          </p:cNvPr>
          <p:cNvSpPr/>
          <p:nvPr/>
        </p:nvSpPr>
        <p:spPr bwMode="auto">
          <a:xfrm>
            <a:off x="3111500" y="229870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2" name="Rectangle 48">
            <a:extLst>
              <a:ext uri="{FF2B5EF4-FFF2-40B4-BE49-F238E27FC236}">
                <a16:creationId xmlns:a16="http://schemas.microsoft.com/office/drawing/2014/main" id="{710D6382-B6E0-45D5-B4A8-322BA643B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badge</a:t>
            </a:r>
          </a:p>
        </p:txBody>
      </p:sp>
      <p:sp>
        <p:nvSpPr>
          <p:cNvPr id="53" name="Rounded Rectangle 1">
            <a:extLst>
              <a:ext uri="{FF2B5EF4-FFF2-40B4-BE49-F238E27FC236}">
                <a16:creationId xmlns:a16="http://schemas.microsoft.com/office/drawing/2014/main" id="{40CCAA73-A613-4CB3-B2BC-15F4064827FD}"/>
              </a:ext>
            </a:extLst>
          </p:cNvPr>
          <p:cNvSpPr/>
          <p:nvPr/>
        </p:nvSpPr>
        <p:spPr bwMode="auto">
          <a:xfrm>
            <a:off x="386715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4" name="Rectangle 53">
            <a:extLst>
              <a:ext uri="{FF2B5EF4-FFF2-40B4-BE49-F238E27FC236}">
                <a16:creationId xmlns:a16="http://schemas.microsoft.com/office/drawing/2014/main" id="{F67272FE-6EAD-45A9-9773-80BF68DEC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15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dodge</a:t>
            </a:r>
          </a:p>
        </p:txBody>
      </p:sp>
      <p:sp>
        <p:nvSpPr>
          <p:cNvPr id="55" name="Rounded Rectangle 1">
            <a:extLst>
              <a:ext uri="{FF2B5EF4-FFF2-40B4-BE49-F238E27FC236}">
                <a16:creationId xmlns:a16="http://schemas.microsoft.com/office/drawing/2014/main" id="{8E5D7650-EC17-4986-8F2E-DFCD63E831FA}"/>
              </a:ext>
            </a:extLst>
          </p:cNvPr>
          <p:cNvSpPr/>
          <p:nvPr/>
        </p:nvSpPr>
        <p:spPr bwMode="auto">
          <a:xfrm>
            <a:off x="231140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6" name="Rectangle 55">
            <a:extLst>
              <a:ext uri="{FF2B5EF4-FFF2-40B4-BE49-F238E27FC236}">
                <a16:creationId xmlns:a16="http://schemas.microsoft.com/office/drawing/2014/main" id="{1CBA7CAD-2D07-46ED-996B-CFC9C39B5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140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bridge</a:t>
            </a:r>
          </a:p>
        </p:txBody>
      </p:sp>
      <p:sp>
        <p:nvSpPr>
          <p:cNvPr id="57" name="Rounded Rectangle 1">
            <a:extLst>
              <a:ext uri="{FF2B5EF4-FFF2-40B4-BE49-F238E27FC236}">
                <a16:creationId xmlns:a16="http://schemas.microsoft.com/office/drawing/2014/main" id="{05BC99AF-6B15-4A74-9D01-E2458324157C}"/>
              </a:ext>
            </a:extLst>
          </p:cNvPr>
          <p:cNvSpPr/>
          <p:nvPr/>
        </p:nvSpPr>
        <p:spPr bwMode="auto">
          <a:xfrm>
            <a:off x="544195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8" name="Rectangle 57">
            <a:extLst>
              <a:ext uri="{FF2B5EF4-FFF2-40B4-BE49-F238E27FC236}">
                <a16:creationId xmlns:a16="http://schemas.microsoft.com/office/drawing/2014/main" id="{84715C9C-111C-40DA-A68E-1F4DC9FFD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195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fudge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5FE41FB-A6D7-4FCB-8070-B3FC754E9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988" y="2230438"/>
            <a:ext cx="119062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17">
            <a:extLst>
              <a:ext uri="{FF2B5EF4-FFF2-40B4-BE49-F238E27FC236}">
                <a16:creationId xmlns:a16="http://schemas.microsoft.com/office/drawing/2014/main" id="{6782864F-F6E3-4250-B325-6A131CB91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613" y="4197350"/>
            <a:ext cx="67627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12A7BD27-BF85-4A6D-9B53-570A8F3D8F84}"/>
              </a:ext>
            </a:extLst>
          </p:cNvPr>
          <p:cNvGrpSpPr>
            <a:grpSpLocks/>
          </p:cNvGrpSpPr>
          <p:nvPr/>
        </p:nvGrpSpPr>
        <p:grpSpPr bwMode="auto">
          <a:xfrm>
            <a:off x="4078288" y="4192588"/>
            <a:ext cx="1071562" cy="1325562"/>
            <a:chOff x="4078288" y="4192588"/>
            <a:chExt cx="1071562" cy="1325562"/>
          </a:xfrm>
        </p:grpSpPr>
        <p:pic>
          <p:nvPicPr>
            <p:cNvPr id="8216" name="Picture 19">
              <a:extLst>
                <a:ext uri="{FF2B5EF4-FFF2-40B4-BE49-F238E27FC236}">
                  <a16:creationId xmlns:a16="http://schemas.microsoft.com/office/drawing/2014/main" id="{01FCBF56-DC59-4A6C-B9D2-1B0584C8C4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8288" y="4192588"/>
              <a:ext cx="488950" cy="1325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7" name="Picture 21">
              <a:extLst>
                <a:ext uri="{FF2B5EF4-FFF2-40B4-BE49-F238E27FC236}">
                  <a16:creationId xmlns:a16="http://schemas.microsoft.com/office/drawing/2014/main" id="{00D5C4B2-A3CD-4460-B888-D96BC81E88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37" t="24170" r="-819" b="62450"/>
            <a:stretch>
              <a:fillRect/>
            </a:stretch>
          </p:blipFill>
          <p:spPr bwMode="auto">
            <a:xfrm>
              <a:off x="4724400" y="4511675"/>
              <a:ext cx="425450" cy="42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07BC20-35D8-48E2-A18C-B4BB0E97B408}"/>
              </a:ext>
            </a:extLst>
          </p:cNvPr>
          <p:cNvGrpSpPr>
            <a:grpSpLocks/>
          </p:cNvGrpSpPr>
          <p:nvPr/>
        </p:nvGrpSpPr>
        <p:grpSpPr bwMode="auto">
          <a:xfrm>
            <a:off x="2395538" y="4189413"/>
            <a:ext cx="1203325" cy="1308100"/>
            <a:chOff x="2395538" y="4189413"/>
            <a:chExt cx="1203325" cy="1308100"/>
          </a:xfrm>
        </p:grpSpPr>
        <p:pic>
          <p:nvPicPr>
            <p:cNvPr id="8214" name="Picture 23">
              <a:extLst>
                <a:ext uri="{FF2B5EF4-FFF2-40B4-BE49-F238E27FC236}">
                  <a16:creationId xmlns:a16="http://schemas.microsoft.com/office/drawing/2014/main" id="{E243B808-5979-44B7-B8D2-B0561A8B45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51" t="30580" r="3751" b="30295"/>
            <a:stretch>
              <a:fillRect/>
            </a:stretch>
          </p:blipFill>
          <p:spPr bwMode="auto">
            <a:xfrm>
              <a:off x="2395538" y="5137150"/>
              <a:ext cx="1203325" cy="36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5" name="Picture 27">
              <a:extLst>
                <a:ext uri="{FF2B5EF4-FFF2-40B4-BE49-F238E27FC236}">
                  <a16:creationId xmlns:a16="http://schemas.microsoft.com/office/drawing/2014/main" id="{A22C6CEF-686E-4F3B-BAB9-DBE8AED02A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2875" y="4189413"/>
              <a:ext cx="619125" cy="1098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6146AD2-EA5D-4768-B076-F11D7C9E9C2C}"/>
              </a:ext>
            </a:extLst>
          </p:cNvPr>
          <p:cNvGrpSpPr>
            <a:grpSpLocks/>
          </p:cNvGrpSpPr>
          <p:nvPr/>
        </p:nvGrpSpPr>
        <p:grpSpPr bwMode="auto">
          <a:xfrm>
            <a:off x="4822825" y="2212975"/>
            <a:ext cx="1130300" cy="1333500"/>
            <a:chOff x="4822166" y="2212976"/>
            <a:chExt cx="1131040" cy="1333499"/>
          </a:xfrm>
        </p:grpSpPr>
        <p:pic>
          <p:nvPicPr>
            <p:cNvPr id="8211" name="Picture 9">
              <a:extLst>
                <a:ext uri="{FF2B5EF4-FFF2-40B4-BE49-F238E27FC236}">
                  <a16:creationId xmlns:a16="http://schemas.microsoft.com/office/drawing/2014/main" id="{EDD40901-7C98-4269-94A2-5D69AFC1F0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2166" y="2774951"/>
              <a:ext cx="1092003" cy="771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2" name="Picture 11">
              <a:extLst>
                <a:ext uri="{FF2B5EF4-FFF2-40B4-BE49-F238E27FC236}">
                  <a16:creationId xmlns:a16="http://schemas.microsoft.com/office/drawing/2014/main" id="{60A57B0B-64CC-49D3-8C9F-9330376DC9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6019" y="2212976"/>
              <a:ext cx="327187" cy="708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3" name="Picture 13">
              <a:extLst>
                <a:ext uri="{FF2B5EF4-FFF2-40B4-BE49-F238E27FC236}">
                  <a16:creationId xmlns:a16="http://schemas.microsoft.com/office/drawing/2014/main" id="{D5D7F92F-89D0-4726-9C8B-36C1DF92B7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3609" y="2414588"/>
              <a:ext cx="684545" cy="250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8200" grpId="0"/>
      <p:bldP spid="48" grpId="0" animBg="1"/>
      <p:bldP spid="8202" grpId="0"/>
      <p:bldP spid="53" grpId="0" animBg="1"/>
      <p:bldP spid="8204" grpId="0"/>
      <p:bldP spid="55" grpId="0" animBg="1"/>
      <p:bldP spid="8206" grpId="0"/>
      <p:bldP spid="57" grpId="0" animBg="1"/>
      <p:bldP spid="82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51B9BE74-352C-47BC-87B8-010ECAF653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‘-ge’</a:t>
            </a:r>
            <a:endParaRPr lang="en-GB" altLang="en-US" sz="3600" b="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E3981B7-ACE2-41C0-B677-9998366B7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After all other sounds (vowels or consonants) 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the /j/ sound is spelt ‘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-ge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’  at the 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end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 of a word.</a:t>
            </a:r>
          </a:p>
        </p:txBody>
      </p:sp>
      <p:sp>
        <p:nvSpPr>
          <p:cNvPr id="41" name="Rounded Rectangle 1">
            <a:extLst>
              <a:ext uri="{FF2B5EF4-FFF2-40B4-BE49-F238E27FC236}">
                <a16:creationId xmlns:a16="http://schemas.microsoft.com/office/drawing/2014/main" id="{01ED3741-C13E-400A-B5C3-8FD4B21ED5EC}"/>
              </a:ext>
            </a:extLst>
          </p:cNvPr>
          <p:cNvSpPr/>
          <p:nvPr/>
        </p:nvSpPr>
        <p:spPr bwMode="auto">
          <a:xfrm>
            <a:off x="4686300" y="229870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0" name="Rectangle 46">
            <a:extLst>
              <a:ext uri="{FF2B5EF4-FFF2-40B4-BE49-F238E27FC236}">
                <a16:creationId xmlns:a16="http://schemas.microsoft.com/office/drawing/2014/main" id="{95F70B31-C277-41A6-B68A-5D878E728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63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huge</a:t>
            </a:r>
          </a:p>
        </p:txBody>
      </p:sp>
      <p:sp>
        <p:nvSpPr>
          <p:cNvPr id="48" name="Rounded Rectangle 1">
            <a:extLst>
              <a:ext uri="{FF2B5EF4-FFF2-40B4-BE49-F238E27FC236}">
                <a16:creationId xmlns:a16="http://schemas.microsoft.com/office/drawing/2014/main" id="{AF21AEB2-69D3-4CD9-A4B8-4A8B07899149}"/>
              </a:ext>
            </a:extLst>
          </p:cNvPr>
          <p:cNvSpPr/>
          <p:nvPr/>
        </p:nvSpPr>
        <p:spPr bwMode="auto">
          <a:xfrm>
            <a:off x="3111500" y="229870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2" name="Rectangle 48">
            <a:extLst>
              <a:ext uri="{FF2B5EF4-FFF2-40B4-BE49-F238E27FC236}">
                <a16:creationId xmlns:a16="http://schemas.microsoft.com/office/drawing/2014/main" id="{31B6EA63-CA18-40BB-BEAC-31B1A84AE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0" y="3546475"/>
            <a:ext cx="137160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age</a:t>
            </a:r>
          </a:p>
        </p:txBody>
      </p:sp>
      <p:sp>
        <p:nvSpPr>
          <p:cNvPr id="53" name="Rounded Rectangle 1">
            <a:extLst>
              <a:ext uri="{FF2B5EF4-FFF2-40B4-BE49-F238E27FC236}">
                <a16:creationId xmlns:a16="http://schemas.microsoft.com/office/drawing/2014/main" id="{40CCAA73-A613-4CB3-B2BC-15F4064827FD}"/>
              </a:ext>
            </a:extLst>
          </p:cNvPr>
          <p:cNvSpPr/>
          <p:nvPr/>
        </p:nvSpPr>
        <p:spPr bwMode="auto">
          <a:xfrm>
            <a:off x="386715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86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4" name="Rectangle 53">
            <a:extLst>
              <a:ext uri="{FF2B5EF4-FFF2-40B4-BE49-F238E27FC236}">
                <a16:creationId xmlns:a16="http://schemas.microsoft.com/office/drawing/2014/main" id="{4AD4D6B4-20ED-4CB3-A29C-EC13406E9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15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charge</a:t>
            </a:r>
          </a:p>
        </p:txBody>
      </p:sp>
      <p:sp>
        <p:nvSpPr>
          <p:cNvPr id="55" name="Rounded Rectangle 1">
            <a:extLst>
              <a:ext uri="{FF2B5EF4-FFF2-40B4-BE49-F238E27FC236}">
                <a16:creationId xmlns:a16="http://schemas.microsoft.com/office/drawing/2014/main" id="{8E5D7650-EC17-4986-8F2E-DFCD63E831FA}"/>
              </a:ext>
            </a:extLst>
          </p:cNvPr>
          <p:cNvSpPr/>
          <p:nvPr/>
        </p:nvSpPr>
        <p:spPr bwMode="auto">
          <a:xfrm>
            <a:off x="231140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F18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6" name="Rectangle 55">
            <a:extLst>
              <a:ext uri="{FF2B5EF4-FFF2-40B4-BE49-F238E27FC236}">
                <a16:creationId xmlns:a16="http://schemas.microsoft.com/office/drawing/2014/main" id="{1A690D5C-87A8-474B-A076-FDD093915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140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change</a:t>
            </a:r>
          </a:p>
        </p:txBody>
      </p:sp>
      <p:sp>
        <p:nvSpPr>
          <p:cNvPr id="57" name="Rounded Rectangle 1">
            <a:extLst>
              <a:ext uri="{FF2B5EF4-FFF2-40B4-BE49-F238E27FC236}">
                <a16:creationId xmlns:a16="http://schemas.microsoft.com/office/drawing/2014/main" id="{05BC99AF-6B15-4A74-9D01-E2458324157C}"/>
              </a:ext>
            </a:extLst>
          </p:cNvPr>
          <p:cNvSpPr/>
          <p:nvPr/>
        </p:nvSpPr>
        <p:spPr bwMode="auto">
          <a:xfrm>
            <a:off x="5441950" y="4248150"/>
            <a:ext cx="1371600" cy="1844675"/>
          </a:xfrm>
          <a:prstGeom prst="roundRect">
            <a:avLst>
              <a:gd name="adj" fmla="val 12122"/>
            </a:avLst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08" name="Rectangle 57">
            <a:extLst>
              <a:ext uri="{FF2B5EF4-FFF2-40B4-BE49-F238E27FC236}">
                <a16:creationId xmlns:a16="http://schemas.microsoft.com/office/drawing/2014/main" id="{75140A72-78B9-4CE9-83F9-8AFC57FE7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1950" y="5497513"/>
            <a:ext cx="13716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2" charset="0"/>
              </a:rPr>
              <a:t>village</a:t>
            </a:r>
          </a:p>
        </p:txBody>
      </p:sp>
      <p:grpSp>
        <p:nvGrpSpPr>
          <p:cNvPr id="9232" name="Group 14">
            <a:extLst>
              <a:ext uri="{FF2B5EF4-FFF2-40B4-BE49-F238E27FC236}">
                <a16:creationId xmlns:a16="http://schemas.microsoft.com/office/drawing/2014/main" id="{6A03E330-C2AF-416B-B788-C393F722ECC6}"/>
              </a:ext>
            </a:extLst>
          </p:cNvPr>
          <p:cNvGrpSpPr>
            <a:grpSpLocks/>
          </p:cNvGrpSpPr>
          <p:nvPr/>
        </p:nvGrpSpPr>
        <p:grpSpPr bwMode="auto">
          <a:xfrm>
            <a:off x="4799013" y="2219325"/>
            <a:ext cx="1195387" cy="1327150"/>
            <a:chOff x="4799512" y="2219956"/>
            <a:chExt cx="1194887" cy="1325850"/>
          </a:xfrm>
        </p:grpSpPr>
        <p:pic>
          <p:nvPicPr>
            <p:cNvPr id="9238" name="Picture 8">
              <a:extLst>
                <a:ext uri="{FF2B5EF4-FFF2-40B4-BE49-F238E27FC236}">
                  <a16:creationId xmlns:a16="http://schemas.microsoft.com/office/drawing/2014/main" id="{43206CED-4CF9-4678-8F1D-A841ED6B0D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3394" y="2219956"/>
              <a:ext cx="1091005" cy="1242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9" name="Picture 10">
              <a:extLst>
                <a:ext uri="{FF2B5EF4-FFF2-40B4-BE49-F238E27FC236}">
                  <a16:creationId xmlns:a16="http://schemas.microsoft.com/office/drawing/2014/main" id="{19837476-2066-4340-A765-B1DBADF14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962"/>
            <a:stretch>
              <a:fillRect/>
            </a:stretch>
          </p:blipFill>
          <p:spPr bwMode="auto">
            <a:xfrm>
              <a:off x="4799512" y="2641754"/>
              <a:ext cx="391313" cy="904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33" name="Group 13">
            <a:extLst>
              <a:ext uri="{FF2B5EF4-FFF2-40B4-BE49-F238E27FC236}">
                <a16:creationId xmlns:a16="http://schemas.microsoft.com/office/drawing/2014/main" id="{B7B63D02-7080-4392-A4D8-E6ADD2330286}"/>
              </a:ext>
            </a:extLst>
          </p:cNvPr>
          <p:cNvGrpSpPr>
            <a:grpSpLocks/>
          </p:cNvGrpSpPr>
          <p:nvPr/>
        </p:nvGrpSpPr>
        <p:grpSpPr bwMode="auto">
          <a:xfrm>
            <a:off x="3181350" y="2209800"/>
            <a:ext cx="1230313" cy="1336675"/>
            <a:chOff x="3180857" y="2215638"/>
            <a:chExt cx="1231100" cy="1335360"/>
          </a:xfrm>
        </p:grpSpPr>
        <p:pic>
          <p:nvPicPr>
            <p:cNvPr id="2" name="Picture 4">
              <a:extLst>
                <a:ext uri="{FF2B5EF4-FFF2-40B4-BE49-F238E27FC236}">
                  <a16:creationId xmlns:a16="http://schemas.microsoft.com/office/drawing/2014/main" id="{0656FF47-E5BE-450B-9FAD-B5C8E99735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0857" y="2460252"/>
              <a:ext cx="428689" cy="1086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EC825DE4-9037-4E80-A279-F5D9A60A0F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6469" y="2215638"/>
              <a:ext cx="445488" cy="1335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12">
              <a:extLst>
                <a:ext uri="{FF2B5EF4-FFF2-40B4-BE49-F238E27FC236}">
                  <a16:creationId xmlns:a16="http://schemas.microsoft.com/office/drawing/2014/main" id="{B98C999A-8633-40A9-A171-210AE72425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1002" y="3037339"/>
              <a:ext cx="308075" cy="112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34" name="Picture 24">
            <a:extLst>
              <a:ext uri="{FF2B5EF4-FFF2-40B4-BE49-F238E27FC236}">
                <a16:creationId xmlns:a16="http://schemas.microsoft.com/office/drawing/2014/main" id="{DF14A83A-83CB-4E8A-9D29-5E2E97CEE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4198938"/>
            <a:ext cx="76835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Picture 26">
            <a:extLst>
              <a:ext uri="{FF2B5EF4-FFF2-40B4-BE49-F238E27FC236}">
                <a16:creationId xmlns:a16="http://schemas.microsoft.com/office/drawing/2014/main" id="{D0B40B14-11B5-497B-AD4A-9AD625DB8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4" t="11845" r="5020" b="13515"/>
          <a:stretch>
            <a:fillRect/>
          </a:stretch>
        </p:blipFill>
        <p:spPr bwMode="auto">
          <a:xfrm>
            <a:off x="4006850" y="4194175"/>
            <a:ext cx="109855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Picture 30">
            <a:extLst>
              <a:ext uri="{FF2B5EF4-FFF2-40B4-BE49-F238E27FC236}">
                <a16:creationId xmlns:a16="http://schemas.microsoft.com/office/drawing/2014/main" id="{B1C1370E-B67D-4F35-8FA3-F5F5DA392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813" y="4610100"/>
            <a:ext cx="128587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8200" grpId="0"/>
      <p:bldP spid="48" grpId="0" animBg="1"/>
      <p:bldP spid="8202" grpId="0"/>
      <p:bldP spid="53" grpId="0" animBg="1"/>
      <p:bldP spid="8204" grpId="0"/>
      <p:bldP spid="55" grpId="0" animBg="1"/>
      <p:bldP spid="8206" grpId="0"/>
      <p:bldP spid="57" grpId="0" animBg="1"/>
      <p:bldP spid="82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261D857B-5E5A-48E8-90C3-958BC52E33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ea typeface="MS PGothic" panose="020B0600070205080204" pitchFamily="34" charset="-128"/>
              </a:rPr>
              <a:t>/j/ Spelt ‘-ge’</a:t>
            </a:r>
            <a:endParaRPr lang="en-GB" altLang="en-US" sz="3600" b="0"/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81BA4FD2-0849-4A2C-A423-4AB4E20EC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After all other sounds (vowels or consonants) the /j/ sound is spelt ‘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-ge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’  at the </a:t>
            </a:r>
            <a:r>
              <a:rPr kumimoji="0" lang="en-GB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end</a:t>
            </a: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 of a word.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2CEBB-8630-4E7C-B19F-6BA2F4FA0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1"/>
          <a:stretch>
            <a:fillRect/>
          </a:stretch>
        </p:blipFill>
        <p:spPr bwMode="auto">
          <a:xfrm>
            <a:off x="755650" y="2897188"/>
            <a:ext cx="2395538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41FA61-2F6C-49CF-8823-05704BF0E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95"/>
          <a:stretch>
            <a:fillRect/>
          </a:stretch>
        </p:blipFill>
        <p:spPr bwMode="auto">
          <a:xfrm>
            <a:off x="3365500" y="2897188"/>
            <a:ext cx="2403475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40A07D-0E7B-4E2C-AD2F-8EC101DDD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09"/>
          <a:stretch>
            <a:fillRect/>
          </a:stretch>
        </p:blipFill>
        <p:spPr bwMode="auto">
          <a:xfrm>
            <a:off x="5992813" y="2895600"/>
            <a:ext cx="2395537" cy="350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CAED6D4C-1061-450E-AE7C-B27129C36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289425"/>
            <a:ext cx="239871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Can you air write a 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‘-dge’ with your finger?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4C56D8D-B190-4A53-9F61-DE3404BDB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025" y="4289425"/>
            <a:ext cx="24003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Can you write a ‘-ge’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on your table or 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the carpet?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EF20513-F564-4A84-BAA7-DF44A788D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2813" y="4289425"/>
            <a:ext cx="2398712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Can you write either a ‘-ge’ or a ‘-dge’ on a </a:t>
            </a:r>
            <a:b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</a:br>
            <a:r>
              <a:rPr kumimoji="0" lang="en-GB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partner’s back?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92DE594-D27D-4F4C-BC5A-17D0A3594290}"/>
              </a:ext>
            </a:extLst>
          </p:cNvPr>
          <p:cNvSpPr/>
          <p:nvPr/>
        </p:nvSpPr>
        <p:spPr>
          <a:xfrm>
            <a:off x="6088063" y="5543550"/>
            <a:ext cx="2216150" cy="765175"/>
          </a:xfrm>
          <a:prstGeom prst="roundRect">
            <a:avLst/>
          </a:prstGeom>
          <a:solidFill>
            <a:srgbClr val="87B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Can they tell what letters you have written?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27A3E5-DFC5-4099-B237-49921A78C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495550"/>
            <a:ext cx="763588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1C6009-A5D4-4B9D-9351-56B40EC1E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2738438"/>
            <a:ext cx="17145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76D8D5-B66C-45FC-9C5D-9B05F054E00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786" r="-30786" b="51245"/>
          <a:stretch/>
        </p:blipFill>
        <p:spPr>
          <a:xfrm>
            <a:off x="6183437" y="2305051"/>
            <a:ext cx="2013890" cy="2008766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16EC4B1-1CCE-4B6F-A339-423C4B38AF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E5007E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E278E0-474F-4377-9486-9C9058D1C5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2613" y="1550988"/>
            <a:ext cx="1711325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badge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edge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bridge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dodge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fudge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845FB5-444A-478C-93E0-7337DD7D3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6413" y="1550988"/>
            <a:ext cx="1709737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age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huge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change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charge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</a:rPr>
              <a:t>village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D8E8B-7228-4B90-A33B-8138D408F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10228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DB1D24-B174-4D0B-861A-98CFF3EF2114}"/>
              </a:ext>
            </a:extLst>
          </p:cNvPr>
          <p:cNvSpPr txBox="1"/>
          <p:nvPr/>
        </p:nvSpPr>
        <p:spPr>
          <a:xfrm>
            <a:off x="516835" y="530085"/>
            <a:ext cx="762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Twinkl Cursive Looped" panose="02000000000000000000" pitchFamily="2" charset="0"/>
              </a:rPr>
              <a:t>Thursday 2</a:t>
            </a:r>
            <a:r>
              <a:rPr lang="en-GB" sz="2400" b="1" u="sng" baseline="30000" dirty="0">
                <a:latin typeface="Twinkl Cursive Looped" panose="02000000000000000000" pitchFamily="2" charset="0"/>
              </a:rPr>
              <a:t>nd</a:t>
            </a:r>
            <a:r>
              <a:rPr lang="en-GB" sz="2400" b="1" u="sng" dirty="0">
                <a:latin typeface="Twinkl Cursive Looped" panose="02000000000000000000" pitchFamily="2" charset="0"/>
              </a:rPr>
              <a:t> July </a:t>
            </a:r>
          </a:p>
          <a:p>
            <a:r>
              <a:rPr lang="en-GB" sz="2400" b="1" u="sng" dirty="0">
                <a:latin typeface="Twinkl Cursive Looped" panose="02000000000000000000" pitchFamily="2" charset="0"/>
              </a:rPr>
              <a:t>LO: To discuss and answer questions on books</a:t>
            </a:r>
          </a:p>
          <a:p>
            <a:endParaRPr lang="en-GB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D8C12E-0D46-43CA-BCC4-88CFF8A50C06}"/>
              </a:ext>
            </a:extLst>
          </p:cNvPr>
          <p:cNvSpPr txBox="1"/>
          <p:nvPr/>
        </p:nvSpPr>
        <p:spPr>
          <a:xfrm>
            <a:off x="424070" y="6004968"/>
            <a:ext cx="3485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Print questions from book</a:t>
            </a:r>
          </a:p>
        </p:txBody>
      </p:sp>
    </p:spTree>
    <p:extLst>
      <p:ext uri="{BB962C8B-B14F-4D97-AF65-F5344CB8AC3E}">
        <p14:creationId xmlns:p14="http://schemas.microsoft.com/office/powerpoint/2010/main" val="2578305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9C57B-4648-42BF-B062-F8B454A95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latin typeface="Twinkl Cursive Looped" panose="02000000000000000000" pitchFamily="2" charset="0"/>
              </a:rPr>
              <a:t>Thursday 1</a:t>
            </a:r>
            <a:r>
              <a:rPr lang="en-GB" sz="4000" b="1" u="sng" baseline="30000" dirty="0">
                <a:latin typeface="Twinkl Cursive Looped" panose="02000000000000000000" pitchFamily="2" charset="0"/>
              </a:rPr>
              <a:t>st</a:t>
            </a:r>
            <a:r>
              <a:rPr lang="en-GB" sz="4000" b="1" u="sng" dirty="0">
                <a:latin typeface="Twinkl Cursive Looped" panose="02000000000000000000" pitchFamily="2" charset="0"/>
              </a:rPr>
              <a:t> July </a:t>
            </a:r>
            <a:br>
              <a:rPr lang="en-GB" sz="4000" b="1" u="sng" dirty="0">
                <a:latin typeface="Twinkl Cursive Looped" panose="02000000000000000000" pitchFamily="2" charset="0"/>
              </a:rPr>
            </a:br>
            <a:r>
              <a:rPr lang="en-GB" sz="4000" b="1" u="sng" dirty="0">
                <a:latin typeface="Twinkl Cursive Looped" panose="02000000000000000000" pitchFamily="2" charset="0"/>
              </a:rPr>
              <a:t>LO: write a recount in the first person</a:t>
            </a:r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BBDB45F-412F-4681-A694-6DC6671EE9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789602"/>
              </p:ext>
            </p:extLst>
          </p:nvPr>
        </p:nvGraphicFramePr>
        <p:xfrm>
          <a:off x="808383" y="2006599"/>
          <a:ext cx="7513982" cy="4327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6991">
                  <a:extLst>
                    <a:ext uri="{9D8B030D-6E8A-4147-A177-3AD203B41FA5}">
                      <a16:colId xmlns:a16="http://schemas.microsoft.com/office/drawing/2014/main" val="2651316870"/>
                    </a:ext>
                  </a:extLst>
                </a:gridCol>
                <a:gridCol w="3756991">
                  <a:extLst>
                    <a:ext uri="{9D8B030D-6E8A-4147-A177-3AD203B41FA5}">
                      <a16:colId xmlns:a16="http://schemas.microsoft.com/office/drawing/2014/main" val="286778073"/>
                    </a:ext>
                  </a:extLst>
                </a:gridCol>
              </a:tblGrid>
              <a:tr h="865588">
                <a:tc>
                  <a:txBody>
                    <a:bodyPr/>
                    <a:lstStyle/>
                    <a:p>
                      <a:r>
                        <a:rPr lang="en-GB" dirty="0"/>
                        <a:t>Title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1673891"/>
                  </a:ext>
                </a:extLst>
              </a:tr>
              <a:tr h="865588">
                <a:tc>
                  <a:txBody>
                    <a:bodyPr/>
                    <a:lstStyle/>
                    <a:p>
                      <a:r>
                        <a:rPr lang="en-GB" dirty="0"/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2594689"/>
                  </a:ext>
                </a:extLst>
              </a:tr>
              <a:tr h="865588">
                <a:tc>
                  <a:txBody>
                    <a:bodyPr/>
                    <a:lstStyle/>
                    <a:p>
                      <a:r>
                        <a:rPr lang="en-GB" dirty="0"/>
                        <a:t>Beginning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499733"/>
                  </a:ext>
                </a:extLst>
              </a:tr>
              <a:tr h="865588">
                <a:tc>
                  <a:txBody>
                    <a:bodyPr/>
                    <a:lstStyle/>
                    <a:p>
                      <a:r>
                        <a:rPr lang="en-GB" dirty="0"/>
                        <a:t>Middle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764096"/>
                  </a:ext>
                </a:extLst>
              </a:tr>
              <a:tr h="865588">
                <a:tc>
                  <a:txBody>
                    <a:bodyPr/>
                    <a:lstStyle/>
                    <a:p>
                      <a:r>
                        <a:rPr lang="en-GB" dirty="0"/>
                        <a:t>End / concluding sentence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480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11407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52791-05DA-4AF3-875B-66651FEBE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Picture Plan of recount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9FC6D-3835-4847-82A5-293A963F9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312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00C9-6EAC-40A6-ABD2-C41699F43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the middle and end of recount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05B09-CB86-44FF-A6F0-D45809B239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8787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9C57B-4648-42BF-B062-F8B454A95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Writing-  watch to recap each day the sequence of events in 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B964A-8448-43B9-B864-31CB683C4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https://www.youtube.com/watch?v=JtQ4DdzCZMA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31AF72-557B-473F-84D3-1E06061DEE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7610" y="4113972"/>
            <a:ext cx="235267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2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72F09-EE75-4A5D-8686-61E7A9F2C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tables 3 x table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825EAF-E337-4325-8FAA-AA615D0E0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https://www.youtube.com/watch?v=0LjzvbTw8E4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0    3    6   9   12   15   18   21   24   27   30   33    36</a:t>
            </a:r>
          </a:p>
        </p:txBody>
      </p:sp>
    </p:spTree>
    <p:extLst>
      <p:ext uri="{BB962C8B-B14F-4D97-AF65-F5344CB8AC3E}">
        <p14:creationId xmlns:p14="http://schemas.microsoft.com/office/powerpoint/2010/main" val="1423077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8203F-79DB-4F93-920A-046E62129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LUNCH</a:t>
            </a:r>
          </a:p>
        </p:txBody>
      </p:sp>
    </p:spTree>
    <p:extLst>
      <p:ext uri="{BB962C8B-B14F-4D97-AF65-F5344CB8AC3E}">
        <p14:creationId xmlns:p14="http://schemas.microsoft.com/office/powerpoint/2010/main" val="23590923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8C6C9-5004-45DD-924B-E4510B4E9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00062"/>
            <a:ext cx="7886700" cy="1325563"/>
          </a:xfrm>
        </p:spPr>
        <p:txBody>
          <a:bodyPr>
            <a:normAutofit/>
          </a:bodyPr>
          <a:lstStyle/>
          <a:p>
            <a:r>
              <a:rPr lang="en-GB" sz="2700" dirty="0">
                <a:latin typeface="Twinkl Cursive Looped" panose="02000000000000000000" pitchFamily="2" charset="0"/>
              </a:rPr>
              <a:t>RE </a:t>
            </a:r>
            <a:br>
              <a:rPr lang="en-GB" sz="2700" dirty="0">
                <a:latin typeface="Twinkl Cursive Looped" panose="02000000000000000000" pitchFamily="2" charset="0"/>
              </a:rPr>
            </a:br>
            <a:r>
              <a:rPr lang="en-GB" sz="2700" dirty="0">
                <a:latin typeface="Twinkl Cursive Looped" panose="02000000000000000000" pitchFamily="2" charset="0"/>
              </a:rPr>
              <a:t>Thursday 1</a:t>
            </a:r>
            <a:r>
              <a:rPr lang="en-GB" sz="2700" baseline="30000" dirty="0">
                <a:latin typeface="Twinkl Cursive Looped" panose="02000000000000000000" pitchFamily="2" charset="0"/>
              </a:rPr>
              <a:t>st</a:t>
            </a:r>
            <a:r>
              <a:rPr lang="en-GB" sz="2700" dirty="0">
                <a:latin typeface="Twinkl Cursive Looped" panose="02000000000000000000" pitchFamily="2" charset="0"/>
              </a:rPr>
              <a:t> July </a:t>
            </a:r>
            <a:br>
              <a:rPr lang="en-GB" sz="2700" dirty="0">
                <a:latin typeface="Twinkl Cursive Looped" panose="02000000000000000000" pitchFamily="2" charset="0"/>
              </a:rPr>
            </a:br>
            <a:r>
              <a:rPr lang="en-GB" sz="2700" dirty="0">
                <a:latin typeface="Twinkl Cursive Looped" panose="02000000000000000000" pitchFamily="2" charset="0"/>
              </a:rPr>
              <a:t>LO: to tell religious stories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696D9-82DB-4AF9-B3A1-2B47B215A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https://www.youtube.com/watch?v=FrTFAZPQxpE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A07E8-F018-4D19-A85C-015F49732C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2557463"/>
            <a:ext cx="773430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316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927FA-8CAC-49B9-BFC1-EBCC3D915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42694"/>
            <a:ext cx="78867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</a:pPr>
            <a:r>
              <a:rPr lang="en-GB" sz="3600" dirty="0">
                <a:latin typeface="Twinkl Cursive Looped" panose="02000000000000000000" pitchFamily="2" charset="0"/>
              </a:rPr>
              <a:t>PE</a:t>
            </a:r>
            <a:br>
              <a:rPr lang="en-GB" sz="49600" dirty="0">
                <a:latin typeface="Twinkl Cursive Looped" panose="02000000000000000000" pitchFamily="2" charset="0"/>
              </a:rPr>
            </a:br>
            <a:r>
              <a:rPr lang="en-GB" sz="3600" dirty="0">
                <a:latin typeface="Twinkl Cursive Looped" panose="02000000000000000000" pitchFamily="2" charset="0"/>
              </a:rPr>
              <a:t>To practise throwing skills in circuit.</a:t>
            </a:r>
            <a:br>
              <a:rPr lang="en-GB" sz="713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752FC1-6E4B-4466-98A1-98A55B852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219406"/>
            <a:ext cx="77152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598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6.5|8.2|11.8|1.7|7.7|0.9|13.2|1|5.8|11|2.8|2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8|8.8|12.9|1.8|1.3|2.2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0.8|3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2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B58191-3905-420A-A794-3DE829EB0A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microsoft.com/office/2006/metadata/properties"/>
    <ds:schemaRef ds:uri="a0c7fa71-570b-4d2e-a005-0d34dc952117"/>
    <ds:schemaRef ds:uri="http://purl.org/dc/elements/1.1/"/>
    <ds:schemaRef ds:uri="http://schemas.openxmlformats.org/package/2006/metadata/core-properties"/>
    <ds:schemaRef ds:uri="b561d3cc-3f8f-4588-a568-be861ce13085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53856</TotalTime>
  <Words>472</Words>
  <Application>Microsoft Office PowerPoint</Application>
  <PresentationFormat>On-screen Show (4:3)</PresentationFormat>
  <Paragraphs>119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24</vt:i4>
      </vt:variant>
    </vt:vector>
  </HeadingPairs>
  <TitlesOfParts>
    <vt:vector size="48" baseType="lpstr">
      <vt:lpstr>MS PGothic</vt:lpstr>
      <vt:lpstr>Arial</vt:lpstr>
      <vt:lpstr>Calibri</vt:lpstr>
      <vt:lpstr>Calibri Light</vt:lpstr>
      <vt:lpstr>Cambria Math</vt:lpstr>
      <vt:lpstr>Comic Sans MS</vt:lpstr>
      <vt:lpstr>Gill Sans MT</vt:lpstr>
      <vt:lpstr>Sassoon Infant Rg</vt:lpstr>
      <vt:lpstr>Times New Roman</vt:lpstr>
      <vt:lpstr>Twinkl</vt:lpstr>
      <vt:lpstr>Twinkl Cursive Looped</vt:lpstr>
      <vt:lpstr>Twinkl SemiBold</vt:lpstr>
      <vt:lpstr>Office Theme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1_Get ready questions</vt:lpstr>
      <vt:lpstr>2_Office Theme</vt:lpstr>
      <vt:lpstr>2_Get ready questions</vt:lpstr>
      <vt:lpstr>4_Office Theme</vt:lpstr>
      <vt:lpstr>Thursday 1st July LO: to read and spell words with the j sound  LO: To form lower-case letters of the correct size relative to one another </vt:lpstr>
      <vt:lpstr>Inverse operations continued </vt:lpstr>
      <vt:lpstr>PowerPoint Presentation</vt:lpstr>
      <vt:lpstr>PowerPoint Presentation</vt:lpstr>
      <vt:lpstr>PowerPoint Presentation</vt:lpstr>
      <vt:lpstr>Have a go at the rest of the worksheet</vt:lpstr>
      <vt:lpstr>PowerPoint Presentation</vt:lpstr>
      <vt:lpstr>PowerPoint Presentation</vt:lpstr>
      <vt:lpstr>PowerPoint Presentation</vt:lpstr>
      <vt:lpstr>PowerPoint Presentation</vt:lpstr>
      <vt:lpstr>/j/ Spelt ‘-dge’</vt:lpstr>
      <vt:lpstr>/j/ Spelt ‘-ge’</vt:lpstr>
      <vt:lpstr>/j/ Spelt ‘-ge’</vt:lpstr>
      <vt:lpstr>Here are this week’s spellings to practise.</vt:lpstr>
      <vt:lpstr>BREAK</vt:lpstr>
      <vt:lpstr>PowerPoint Presentation</vt:lpstr>
      <vt:lpstr>Thursday 1st July  LO: write a recount in the first person</vt:lpstr>
      <vt:lpstr>Picture Plan of recount</vt:lpstr>
      <vt:lpstr>Write the middle and end of recount </vt:lpstr>
      <vt:lpstr>Writing-  watch to recap each day the sequence of events in story</vt:lpstr>
      <vt:lpstr>Times tables 3 x table </vt:lpstr>
      <vt:lpstr>LUNCH</vt:lpstr>
      <vt:lpstr>RE  Thursday 1st July  LO: to tell religious stories </vt:lpstr>
      <vt:lpstr>PE To practise throwing skills in circuit.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Laura MacRae</cp:lastModifiedBy>
  <cp:revision>253</cp:revision>
  <cp:lastPrinted>2021-06-25T12:32:29Z</cp:lastPrinted>
  <dcterms:created xsi:type="dcterms:W3CDTF">2018-03-17T10:08:43Z</dcterms:created>
  <dcterms:modified xsi:type="dcterms:W3CDTF">2021-06-28T15:55:49Z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  <property fmtid="{D5CDD505-2E9C-101B-9397-08002B2CF9AE}" pid="3" name="TaxKeyword">
    <vt:lpwstr/>
  </property>
</Properties>
</file>