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3"/>
  </p:notesMasterIdLst>
  <p:handoutMasterIdLst>
    <p:handoutMasterId r:id="rId24"/>
  </p:handoutMasterIdLst>
  <p:sldIdLst>
    <p:sldId id="305" r:id="rId2"/>
    <p:sldId id="258" r:id="rId3"/>
    <p:sldId id="263" r:id="rId4"/>
    <p:sldId id="264" r:id="rId5"/>
    <p:sldId id="294" r:id="rId6"/>
    <p:sldId id="289" r:id="rId7"/>
    <p:sldId id="295" r:id="rId8"/>
    <p:sldId id="290" r:id="rId9"/>
    <p:sldId id="328" r:id="rId10"/>
    <p:sldId id="364" r:id="rId11"/>
    <p:sldId id="365" r:id="rId12"/>
    <p:sldId id="351" r:id="rId13"/>
    <p:sldId id="311" r:id="rId14"/>
    <p:sldId id="291" r:id="rId15"/>
    <p:sldId id="342" r:id="rId16"/>
    <p:sldId id="292" r:id="rId17"/>
    <p:sldId id="356" r:id="rId18"/>
    <p:sldId id="293" r:id="rId19"/>
    <p:sldId id="367" r:id="rId20"/>
    <p:sldId id="366" r:id="rId21"/>
    <p:sldId id="267" r:id="rId22"/>
  </p:sldIdLst>
  <p:sldSz cx="9144000" cy="6858000" type="screen4x3"/>
  <p:notesSz cx="6858000" cy="9144000"/>
  <p:embeddedFontLst>
    <p:embeddedFont>
      <p:font typeface="Calibri" panose="020F0502020204030204" pitchFamily="34" charset="0"/>
      <p:regular r:id="rId25"/>
      <p:bold r:id="rId26"/>
      <p:italic r:id="rId27"/>
      <p:boldItalic r:id="rId28"/>
    </p:embeddedFont>
    <p:embeddedFont>
      <p:font typeface="Sassoon Infant Rg" panose="02000503030000020003" charset="0"/>
      <p:regular r:id="rId29"/>
      <p:bold r:id="rId30"/>
    </p:embeddedFont>
    <p:embeddedFont>
      <p:font typeface="Tuffy-TTF" panose="020B0603060100000000" charset="0"/>
      <p:regular r:id="rId31"/>
      <p:bold r:id="rId32"/>
      <p:italic r:id="rId33"/>
      <p:boldItalic r:id="rId34"/>
    </p:embeddedFont>
    <p:embeddedFont>
      <p:font typeface="Twinkl" panose="020B0604020202020204" charset="0"/>
      <p:regular r:id="rId35"/>
      <p:bold r:id="rId36"/>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205">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B001"/>
    <a:srgbClr val="00A8E9"/>
    <a:srgbClr val="E8506C"/>
    <a:srgbClr val="7767AE"/>
    <a:srgbClr val="87BD31"/>
    <a:srgbClr val="AFDEF8"/>
    <a:srgbClr val="18A0DB"/>
    <a:srgbClr val="E6F6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058" autoAdjust="0"/>
    <p:restoredTop sz="94660"/>
  </p:normalViewPr>
  <p:slideViewPr>
    <p:cSldViewPr showGuides="1">
      <p:cViewPr varScale="1">
        <p:scale>
          <a:sx n="78" d="100"/>
          <a:sy n="78" d="100"/>
        </p:scale>
        <p:origin x="1236" y="84"/>
      </p:cViewPr>
      <p:guideLst>
        <p:guide orient="horz" pos="2205"/>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0.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32" Type="http://schemas.openxmlformats.org/officeDocument/2006/relationships/font" Target="fonts/font8.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4.fntdata"/><Relationship Id="rId36"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font" Target="fonts/font11.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Tuffy-TTF" panose="020B0603060100000000" pitchFamily="34" charset="0"/>
              </a:defRPr>
            </a:lvl1pPr>
          </a:lstStyle>
          <a:p>
            <a:pPr>
              <a:defRPr/>
            </a:pPr>
            <a:fld id="{AAD32F94-846E-4756-BFB6-74CFF9B80EE8}" type="datetimeFigureOut">
              <a:rPr lang="en-GB"/>
              <a:pPr>
                <a:defRPr/>
              </a:pPr>
              <a:t>08/07/2021</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Tuffy-TTF" panose="020B0603060100000000" pitchFamily="34" charset="0"/>
              </a:defRPr>
            </a:lvl1pPr>
          </a:lstStyle>
          <a:p>
            <a:pPr>
              <a:defRPr/>
            </a:pPr>
            <a:fld id="{2487A535-7EC8-48F6-B0F1-5E397480C704}" type="slidenum">
              <a:rPr lang="en-GB"/>
              <a:pPr>
                <a:defRPr/>
              </a:pPr>
              <a:t>‹#›</a:t>
            </a:fld>
            <a:endParaRPr lang="en-GB" dirty="0"/>
          </a:p>
        </p:txBody>
      </p:sp>
    </p:spTree>
    <p:extLst>
      <p:ext uri="{BB962C8B-B14F-4D97-AF65-F5344CB8AC3E}">
        <p14:creationId xmlns:p14="http://schemas.microsoft.com/office/powerpoint/2010/main" val="144695705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Tuffy-TTF" panose="020B0603060100000000" pitchFamily="34" charset="0"/>
              </a:defRPr>
            </a:lvl1pPr>
          </a:lstStyle>
          <a:p>
            <a:pPr>
              <a:defRPr/>
            </a:pPr>
            <a:fld id="{0664156A-DF8E-4E6B-8944-9947EBF1452B}" type="datetimeFigureOut">
              <a:rPr lang="en-GB"/>
              <a:pPr>
                <a:defRPr/>
              </a:pPr>
              <a:t>08/07/2021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GB" noProof="0"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Tuffy-TTF" panose="020B0603060100000000" pitchFamily="34" charset="0"/>
              </a:defRPr>
            </a:lvl1pPr>
          </a:lstStyle>
          <a:p>
            <a:pPr>
              <a:defRPr/>
            </a:pPr>
            <a:fld id="{86E0FE2F-AB47-4702-AAA3-D61BE44B7930}" type="slidenum">
              <a:rPr lang="en-GB"/>
              <a:pPr>
                <a:defRPr/>
              </a:pPr>
              <a:t>‹#›</a:t>
            </a:fld>
            <a:endParaRPr lang="en-GB" dirty="0"/>
          </a:p>
        </p:txBody>
      </p:sp>
    </p:spTree>
    <p:extLst>
      <p:ext uri="{BB962C8B-B14F-4D97-AF65-F5344CB8AC3E}">
        <p14:creationId xmlns:p14="http://schemas.microsoft.com/office/powerpoint/2010/main" val="34444037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rgbClr val="31B7BC"/>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65298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985621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37918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18217876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020184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10762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8727407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0">
          <a:blip r:embed="rId9"/>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0" r:id="rId7"/>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uffy-TTF" panose="020B0603060100000000" pitchFamily="34" charset="0"/>
          <a:cs typeface="Tuffy-TTF" panose="020B0603060100000000"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uffy-TTF" panose="020B0603060100000000" pitchFamily="34" charset="0"/>
          <a:cs typeface="Tuffy-TTF" panose="020B0603060100000000"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image" Target="../media/image9.png"/><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5.png"/><Relationship Id="rId1" Type="http://schemas.openxmlformats.org/officeDocument/2006/relationships/slideLayout" Target="../slideLayouts/slideLayout4.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image" Target="../media/image18.tiff"/><Relationship Id="rId1" Type="http://schemas.openxmlformats.org/officeDocument/2006/relationships/slideLayout" Target="../slideLayouts/slideLayout4.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4.xml"/><Relationship Id="rId5" Type="http://schemas.openxmlformats.org/officeDocument/2006/relationships/slide" Target="slide16.xml"/><Relationship Id="rId4" Type="http://schemas.openxmlformats.org/officeDocument/2006/relationships/slide" Target="slide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251575"/>
            <a:ext cx="9144000" cy="61118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3" name="Straight Connector 2"/>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0244" name="TextBox 3"/>
          <p:cNvSpPr txBox="1">
            <a:spLocks noChangeArrowheads="1"/>
          </p:cNvSpPr>
          <p:nvPr/>
        </p:nvSpPr>
        <p:spPr bwMode="auto">
          <a:xfrm>
            <a:off x="2254275" y="6464301"/>
            <a:ext cx="4635450" cy="205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7000"/>
              </a:lnSpc>
              <a:spcBef>
                <a:spcPct val="0"/>
              </a:spcBef>
              <a:buFontTx/>
              <a:buNone/>
            </a:pPr>
            <a:r>
              <a:rPr lang="en-GB" altLang="en-US" sz="800" b="1" dirty="0">
                <a:solidFill>
                  <a:srgbClr val="FFFFFF"/>
                </a:solidFill>
                <a:latin typeface="Tuffy-TTF" panose="020B0603060100000000" pitchFamily="34" charset="0"/>
                <a:ea typeface="Calibri" panose="020F0502020204030204" pitchFamily="34" charset="0"/>
                <a:cs typeface="Arial" panose="020B0604020202020204" pitchFamily="34" charset="0"/>
              </a:rPr>
              <a:t>PSHE and Citizenship | Year 2 | Living in the Wider World | One World | Planet Protectors | Lesson 6</a:t>
            </a:r>
          </a:p>
        </p:txBody>
      </p:sp>
      <p:pic>
        <p:nvPicPr>
          <p:cNvPr id="10245"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765550" y="1050925"/>
            <a:ext cx="1612900" cy="935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Text Placeholder 16"/>
          <p:cNvSpPr>
            <a:spLocks/>
          </p:cNvSpPr>
          <p:nvPr/>
        </p:nvSpPr>
        <p:spPr bwMode="auto">
          <a:xfrm>
            <a:off x="971550" y="3200400"/>
            <a:ext cx="7200900" cy="5429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buFont typeface="Arial" panose="020B0604020202020204" pitchFamily="34" charset="0"/>
              <a:buNone/>
            </a:pPr>
            <a:r>
              <a:rPr lang="en-GB" altLang="en-US">
                <a:solidFill>
                  <a:schemeClr val="bg1"/>
                </a:solidFill>
                <a:latin typeface="Tuffy-TTF" panose="020B0603060100000000" pitchFamily="34" charset="0"/>
                <a:ea typeface="Sassoon Infant Rg" panose="02000503030000020003" pitchFamily="50" charset="0"/>
                <a:cs typeface="Arial" panose="020B0604020202020204" pitchFamily="34" charset="0"/>
              </a:rPr>
              <a:t>Living in the Wider World | One World</a:t>
            </a:r>
          </a:p>
        </p:txBody>
      </p:sp>
      <p:sp>
        <p:nvSpPr>
          <p:cNvPr id="10247" name="Title 17"/>
          <p:cNvSpPr>
            <a:spLocks/>
          </p:cNvSpPr>
          <p:nvPr/>
        </p:nvSpPr>
        <p:spPr bwMode="auto">
          <a:xfrm>
            <a:off x="755650" y="2359025"/>
            <a:ext cx="7632700" cy="6556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spcBef>
                <a:spcPct val="0"/>
              </a:spcBef>
              <a:buFontTx/>
              <a:buNone/>
            </a:pPr>
            <a:r>
              <a:rPr lang="en-GB" altLang="en-US" sz="5400" b="1">
                <a:solidFill>
                  <a:schemeClr val="bg1"/>
                </a:solidFill>
                <a:latin typeface="Tuffy-TTF" panose="020B0603060100000000" pitchFamily="34" charset="0"/>
                <a:cs typeface="Arial" panose="020B0604020202020204" pitchFamily="34" charset="0"/>
              </a:rPr>
              <a:t>PSHE and Citizenship</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1268"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b="1" dirty="0">
                <a:solidFill>
                  <a:schemeClr val="tx1"/>
                </a:solidFill>
              </a:rPr>
              <a:t>Success Criteria</a:t>
            </a:r>
          </a:p>
        </p:txBody>
      </p:sp>
      <p:sp>
        <p:nvSpPr>
          <p:cNvPr id="11269"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b="1" dirty="0">
                <a:solidFill>
                  <a:schemeClr val="tx1"/>
                </a:solidFill>
              </a:rPr>
              <a:t>Aim</a:t>
            </a:r>
          </a:p>
        </p:txBody>
      </p:sp>
      <p:sp>
        <p:nvSpPr>
          <p:cNvPr id="11270" name="Content Placeholder 15"/>
          <p:cNvSpPr>
            <a:spLocks noGrp="1"/>
          </p:cNvSpPr>
          <p:nvPr>
            <p:ph idx="1"/>
          </p:nvPr>
        </p:nvSpPr>
        <p:spPr>
          <a:xfrm>
            <a:off x="628650" y="1127125"/>
            <a:ext cx="7886700" cy="1409700"/>
          </a:xfrm>
        </p:spPr>
        <p:txBody>
          <a:bodyPr>
            <a:normAutofit/>
          </a:bodyPr>
          <a:lstStyle/>
          <a:p>
            <a:pPr eaLnBrk="1" hangingPunct="1"/>
            <a:r>
              <a:rPr lang="en-GB" altLang="en-US" dirty="0">
                <a:latin typeface="Twinkl" pitchFamily="2" charset="0"/>
              </a:rPr>
              <a:t>I can say why it is important to care for the earth and identify how I can help protect it.</a:t>
            </a:r>
          </a:p>
        </p:txBody>
      </p:sp>
      <p:sp>
        <p:nvSpPr>
          <p:cNvPr id="11271" name="Content Placeholder 15"/>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r>
              <a:rPr lang="en-GB" altLang="en-US" dirty="0">
                <a:ea typeface="Sassoon Infant Rg" panose="02000503030000020003" pitchFamily="50" charset="0"/>
                <a:cs typeface="Sassoon Infant Rg" panose="02000503030000020003" pitchFamily="50" charset="0"/>
              </a:rPr>
              <a:t>I can think about what I love about the earth.</a:t>
            </a:r>
          </a:p>
          <a:p>
            <a:pPr eaLnBrk="1" hangingPunct="1"/>
            <a:r>
              <a:rPr lang="en-GB" altLang="en-US" dirty="0">
                <a:ea typeface="Sassoon Infant Rg" panose="02000503030000020003" pitchFamily="50" charset="0"/>
                <a:cs typeface="Sassoon Infant Rg" panose="02000503030000020003" pitchFamily="50" charset="0"/>
              </a:rPr>
              <a:t>I can design a poster to tell others why it is important to care for the earth and how to do this.</a:t>
            </a:r>
          </a:p>
          <a:p>
            <a:pPr eaLnBrk="1" hangingPunct="1"/>
            <a:r>
              <a:rPr lang="en-GB" altLang="en-US" dirty="0">
                <a:ea typeface="Sassoon Infant Rg" panose="02000503030000020003" pitchFamily="50" charset="0"/>
                <a:cs typeface="Sassoon Infant Rg" panose="02000503030000020003" pitchFamily="50" charset="0"/>
              </a:rPr>
              <a:t>I can make a pledge to be a planet protector.</a:t>
            </a:r>
          </a:p>
        </p:txBody>
      </p:sp>
      <p:sp>
        <p:nvSpPr>
          <p:cNvPr id="11272"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buFont typeface="Arial" panose="020B0604020202020204" pitchFamily="34" charset="0"/>
              <a:buNone/>
            </a:pPr>
            <a:r>
              <a:rPr lang="en-GB" altLang="en-US" sz="800" baseline="30000">
                <a:solidFill>
                  <a:schemeClr val="tx1"/>
                </a:solidFill>
                <a:latin typeface="Tuffy-TTF" panose="020B0603060100000000" pitchFamily="34" charset="0"/>
                <a:cs typeface="Arial" panose="020B0604020202020204" pitchFamily="34" charset="0"/>
              </a:rPr>
              <a:t>This resource is fully in line with the Learning Outcomes and Core Themes outlined in the </a:t>
            </a:r>
            <a:r>
              <a:rPr lang="en-GB" altLang="en-US" sz="800" b="1" u="sng" baseline="30000">
                <a:solidFill>
                  <a:schemeClr val="tx1"/>
                </a:solidFill>
                <a:latin typeface="Tuffy-TTF" panose="020B0603060100000000" pitchFamily="34" charset="0"/>
                <a:cs typeface="Arial" panose="020B0604020202020204" pitchFamily="34" charset="0"/>
                <a:hlinkClick r:id="rId2"/>
              </a:rPr>
              <a:t>PSHE Association</a:t>
            </a:r>
            <a:r>
              <a:rPr lang="en-GB" altLang="en-US" sz="800" baseline="30000">
                <a:solidFill>
                  <a:schemeClr val="tx1"/>
                </a:solidFill>
                <a:latin typeface="Tuffy-TTF" panose="020B0603060100000000" pitchFamily="34" charset="0"/>
                <a:cs typeface="Arial" panose="020B0604020202020204" pitchFamily="34" charset="0"/>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p:cNvSpPr>
            <a:spLocks noGrp="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0"/>
              </a:rPr>
              <a:t>The Big Questions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457200" y="479425"/>
            <a:ext cx="8220075" cy="993775"/>
          </a:xfrm>
        </p:spPr>
        <p:txBody>
          <a:bodyPr/>
          <a:lstStyle/>
          <a:p>
            <a:pPr eaLnBrk="1" hangingPunct="1"/>
            <a:r>
              <a:rPr lang="en-GB" altLang="en-US"/>
              <a:t>The Big Questions </a:t>
            </a:r>
          </a:p>
        </p:txBody>
      </p:sp>
      <p:pic>
        <p:nvPicPr>
          <p:cNvPr id="1331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ular Callout 5"/>
          <p:cNvSpPr/>
          <p:nvPr/>
        </p:nvSpPr>
        <p:spPr>
          <a:xfrm>
            <a:off x="2068513" y="1473200"/>
            <a:ext cx="2359025" cy="1655763"/>
          </a:xfrm>
          <a:prstGeom prst="wedgeRoundRectCallout">
            <a:avLst>
              <a:gd name="adj1" fmla="val -35292"/>
              <a:gd name="adj2" fmla="val 66078"/>
              <a:gd name="adj3" fmla="val 16667"/>
            </a:avLst>
          </a:prstGeom>
          <a:solidFill>
            <a:srgbClr val="FFFBFA"/>
          </a:solidFill>
          <a:ln w="28575">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Why is it important to care for </a:t>
            </a:r>
            <a:br>
              <a:rPr lang="en-GB" dirty="0">
                <a:solidFill>
                  <a:schemeClr val="tx1"/>
                </a:solidFill>
              </a:rPr>
            </a:br>
            <a:r>
              <a:rPr lang="en-GB" dirty="0">
                <a:solidFill>
                  <a:schemeClr val="tx1"/>
                </a:solidFill>
              </a:rPr>
              <a:t>the earth?</a:t>
            </a:r>
          </a:p>
        </p:txBody>
      </p:sp>
      <p:sp>
        <p:nvSpPr>
          <p:cNvPr id="7" name="Rounded Rectangular Callout 6"/>
          <p:cNvSpPr/>
          <p:nvPr/>
        </p:nvSpPr>
        <p:spPr>
          <a:xfrm>
            <a:off x="4716463" y="1473200"/>
            <a:ext cx="2376487" cy="1655763"/>
          </a:xfrm>
          <a:prstGeom prst="wedgeRoundRectCallout">
            <a:avLst>
              <a:gd name="adj1" fmla="val 37812"/>
              <a:gd name="adj2" fmla="val 65567"/>
              <a:gd name="adj3" fmla="val 16667"/>
            </a:avLst>
          </a:prstGeom>
          <a:solidFill>
            <a:srgbClr val="FFFBFA"/>
          </a:solidFill>
          <a:ln w="28575">
            <a:solidFill>
              <a:srgbClr val="7767A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What can we do </a:t>
            </a:r>
            <a:br>
              <a:rPr lang="en-GB" dirty="0">
                <a:solidFill>
                  <a:schemeClr val="tx1"/>
                </a:solidFill>
              </a:rPr>
            </a:br>
            <a:r>
              <a:rPr lang="en-GB" dirty="0">
                <a:solidFill>
                  <a:schemeClr val="tx1"/>
                </a:solidFill>
              </a:rPr>
              <a:t>to help?</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b="32381"/>
          <a:stretch/>
        </p:blipFill>
        <p:spPr>
          <a:xfrm flipH="1">
            <a:off x="539749" y="2301081"/>
            <a:ext cx="2395421" cy="4584303"/>
          </a:xfrm>
          <a:prstGeom prst="rect">
            <a:avLst/>
          </a:prstGeom>
        </p:spPr>
      </p:pic>
      <p:pic>
        <p:nvPicPr>
          <p:cNvPr id="9" name="Picture 14"/>
          <p:cNvPicPr>
            <a:picLocks noChangeAspect="1"/>
          </p:cNvPicPr>
          <p:nvPr/>
        </p:nvPicPr>
        <p:blipFill>
          <a:blip r:embed="rId4">
            <a:extLst>
              <a:ext uri="{28A0092B-C50C-407E-A947-70E740481C1C}">
                <a14:useLocalDpi xmlns:a14="http://schemas.microsoft.com/office/drawing/2010/main" val="0"/>
              </a:ext>
            </a:extLst>
          </a:blip>
          <a:srcRect b="2101"/>
          <a:stretch>
            <a:fillRect/>
          </a:stretch>
        </p:blipFill>
        <p:spPr bwMode="auto">
          <a:xfrm>
            <a:off x="6875463" y="2527941"/>
            <a:ext cx="2119312" cy="441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p:cNvSpPr>
            <a:spLocks noGrp="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0"/>
              </a:rPr>
              <a:t>Reconnecting</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457200" y="479425"/>
            <a:ext cx="8220075" cy="993775"/>
          </a:xfrm>
        </p:spPr>
        <p:txBody>
          <a:bodyPr/>
          <a:lstStyle/>
          <a:p>
            <a:pPr eaLnBrk="1" hangingPunct="1"/>
            <a:r>
              <a:rPr lang="en-GB" altLang="en-US" dirty="0"/>
              <a:t>Our Beautiful World</a:t>
            </a:r>
          </a:p>
        </p:txBody>
      </p:sp>
      <p:sp>
        <p:nvSpPr>
          <p:cNvPr id="15363" name="Rectangle 2"/>
          <p:cNvSpPr>
            <a:spLocks noChangeArrowheads="1"/>
          </p:cNvSpPr>
          <p:nvPr/>
        </p:nvSpPr>
        <p:spPr bwMode="auto">
          <a:xfrm>
            <a:off x="763588" y="1404156"/>
            <a:ext cx="3808412"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dirty="0">
                <a:solidFill>
                  <a:schemeClr val="tx1"/>
                </a:solidFill>
              </a:rPr>
              <a:t>Planet Earth is an amazing place. What do you love about our </a:t>
            </a:r>
            <a:br>
              <a:rPr lang="en-GB" altLang="en-US" dirty="0">
                <a:solidFill>
                  <a:schemeClr val="tx1"/>
                </a:solidFill>
              </a:rPr>
            </a:br>
            <a:r>
              <a:rPr lang="en-GB" altLang="en-US" dirty="0">
                <a:solidFill>
                  <a:schemeClr val="tx1"/>
                </a:solidFill>
              </a:rPr>
              <a:t>beautiful world?</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None/>
            </a:pPr>
            <a:r>
              <a:rPr lang="en-GB" dirty="0"/>
              <a:t>On your </a:t>
            </a:r>
            <a:r>
              <a:rPr lang="en-GB" b="1" dirty="0"/>
              <a:t>Our Beautiful World Activity Sheet </a:t>
            </a:r>
            <a:r>
              <a:rPr lang="en-GB" dirty="0"/>
              <a:t>draw the natural things you love about Planet Earth.</a:t>
            </a:r>
          </a:p>
        </p:txBody>
      </p:sp>
      <p:sp>
        <p:nvSpPr>
          <p:cNvPr id="22" name="Rounded Rectangle 21"/>
          <p:cNvSpPr/>
          <p:nvPr/>
        </p:nvSpPr>
        <p:spPr>
          <a:xfrm>
            <a:off x="790650" y="5498257"/>
            <a:ext cx="7632700" cy="585787"/>
          </a:xfrm>
          <a:prstGeom prst="roundRect">
            <a:avLst/>
          </a:prstGeom>
          <a:solidFill>
            <a:srgbClr val="7767A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bg1"/>
                </a:solidFill>
              </a:rPr>
              <a:t>If you feel happy to, share your drawings with the class.</a:t>
            </a:r>
          </a:p>
        </p:txBody>
      </p:sp>
      <p:pic>
        <p:nvPicPr>
          <p:cNvPr id="10" name="Individual Work"/>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60947" y="1473937"/>
            <a:ext cx="3827403" cy="3923088"/>
          </a:xfrm>
          <a:prstGeom prst="round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5650" y="3789040"/>
            <a:ext cx="3600325" cy="13845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363">
                                            <p:txEl>
                                              <p:pRg st="2" end="2"/>
                                            </p:txEl>
                                          </p:spTgt>
                                        </p:tgtEl>
                                        <p:attrNameLst>
                                          <p:attrName>style.visibility</p:attrName>
                                        </p:attrNameLst>
                                      </p:cBhvr>
                                      <p:to>
                                        <p:strVal val="visible"/>
                                      </p:to>
                                    </p:set>
                                  </p:childTnLst>
                                </p:cTn>
                              </p:par>
                            </p:childTnLst>
                          </p:cTn>
                        </p:par>
                        <p:par>
                          <p:cTn id="15" fill="hold">
                            <p:stCondLst>
                              <p:cond delay="0"/>
                            </p:stCondLst>
                            <p:childTnLst>
                              <p:par>
                                <p:cTn id="16" presetID="10" presetClass="entr" presetSubtype="0"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500" fill="hold"/>
                                        <p:tgtEl>
                                          <p:spTgt spid="22"/>
                                        </p:tgtEl>
                                        <p:attrNameLst>
                                          <p:attrName>ppt_x</p:attrName>
                                        </p:attrNameLst>
                                      </p:cBhvr>
                                      <p:tavLst>
                                        <p:tav tm="0">
                                          <p:val>
                                            <p:strVal val="#ppt_x"/>
                                          </p:val>
                                        </p:tav>
                                        <p:tav tm="100000">
                                          <p:val>
                                            <p:strVal val="#ppt_x"/>
                                          </p:val>
                                        </p:tav>
                                      </p:tavLst>
                                    </p:anim>
                                    <p:anim calcmode="lin" valueType="num">
                                      <p:cBhvr additive="base">
                                        <p:cTn id="24"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p:cNvSpPr>
            <a:spLocks noGrp="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0"/>
              </a:rPr>
              <a:t>Exploring</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755650" y="1471775"/>
            <a:ext cx="763270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buNone/>
            </a:pPr>
            <a:r>
              <a:rPr lang="en-GB" altLang="en-US" dirty="0">
                <a:solidFill>
                  <a:schemeClr val="tx1"/>
                </a:solidFill>
              </a:rPr>
              <a:t>Planet Earth is an amazing place. We can help and protect our world by the choices we make. Or we can harm our world by the choices we make.</a:t>
            </a:r>
          </a:p>
        </p:txBody>
      </p:sp>
      <p:sp>
        <p:nvSpPr>
          <p:cNvPr id="8" name="Title 1"/>
          <p:cNvSpPr>
            <a:spLocks noGrp="1"/>
          </p:cNvSpPr>
          <p:nvPr>
            <p:ph type="title"/>
          </p:nvPr>
        </p:nvSpPr>
        <p:spPr>
          <a:xfrm>
            <a:off x="457200" y="479425"/>
            <a:ext cx="8220075" cy="993775"/>
          </a:xfrm>
        </p:spPr>
        <p:txBody>
          <a:bodyPr/>
          <a:lstStyle/>
          <a:p>
            <a:pPr eaLnBrk="1" hangingPunct="1"/>
            <a:r>
              <a:rPr lang="en-GB" altLang="en-US" sz="3900" dirty="0"/>
              <a:t>Environmental Effects</a:t>
            </a:r>
          </a:p>
        </p:txBody>
      </p:sp>
      <p:sp>
        <p:nvSpPr>
          <p:cNvPr id="18" name="Rounded Rectangle 17"/>
          <p:cNvSpPr/>
          <p:nvPr/>
        </p:nvSpPr>
        <p:spPr>
          <a:xfrm>
            <a:off x="5292080" y="2150078"/>
            <a:ext cx="3096270" cy="3945030"/>
          </a:xfrm>
          <a:prstGeom prst="roundRect">
            <a:avLst/>
          </a:prstGeom>
          <a:solidFill>
            <a:srgbClr val="7767A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We can choose to recycle our waste, put litter in the bin and save natural resources. Or, we can choose to drop litter on the ground and harm plants, animals and other people.</a:t>
            </a:r>
          </a:p>
        </p:txBody>
      </p:sp>
      <p:grpSp>
        <p:nvGrpSpPr>
          <p:cNvPr id="19" name="Group 18"/>
          <p:cNvGrpSpPr/>
          <p:nvPr/>
        </p:nvGrpSpPr>
        <p:grpSpPr>
          <a:xfrm>
            <a:off x="755576" y="2150077"/>
            <a:ext cx="4426918" cy="3945030"/>
            <a:chOff x="755576" y="2150077"/>
            <a:chExt cx="4426918" cy="3945030"/>
          </a:xfrm>
        </p:grpSpPr>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l="27907" t="9910" r="608"/>
            <a:stretch/>
          </p:blipFill>
          <p:spPr>
            <a:xfrm>
              <a:off x="755576" y="2150077"/>
              <a:ext cx="4426918" cy="3945030"/>
            </a:xfrm>
            <a:prstGeom prst="round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59632" y="3212976"/>
              <a:ext cx="2664296" cy="2773762"/>
            </a:xfrm>
            <a:prstGeom prst="rect">
              <a:avLst/>
            </a:prstGeom>
          </p:spPr>
        </p:pic>
      </p:grpSp>
      <p:pic>
        <p:nvPicPr>
          <p:cNvPr id="11" name="Whole Clas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1"/>
          <p:cNvGrpSpPr/>
          <p:nvPr/>
        </p:nvGrpSpPr>
        <p:grpSpPr>
          <a:xfrm>
            <a:off x="750887" y="1376371"/>
            <a:ext cx="7642226" cy="4671157"/>
            <a:chOff x="750887" y="1376371"/>
            <a:chExt cx="7642226" cy="4671157"/>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0887" y="1376371"/>
              <a:ext cx="3749106" cy="4671157"/>
            </a:xfrm>
            <a:prstGeom prst="roundRect">
              <a:avLst/>
            </a:prstGeom>
          </p:spPr>
        </p:pic>
        <p:sp>
          <p:nvSpPr>
            <p:cNvPr id="18" name="Rounded Rectangle 17"/>
            <p:cNvSpPr/>
            <p:nvPr/>
          </p:nvSpPr>
          <p:spPr>
            <a:xfrm>
              <a:off x="4572000" y="2664396"/>
              <a:ext cx="3821113" cy="1672084"/>
            </a:xfrm>
            <a:prstGeom prst="roundRect">
              <a:avLst/>
            </a:prstGeom>
            <a:solidFill>
              <a:srgbClr val="7767A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We can choose to switch off lights and electrical items when we leave a room to save energy. Or, we can leave them all on and waste energy.</a:t>
              </a:r>
            </a:p>
          </p:txBody>
        </p:sp>
      </p:grpSp>
      <p:sp>
        <p:nvSpPr>
          <p:cNvPr id="8" name="Title 1"/>
          <p:cNvSpPr>
            <a:spLocks noGrp="1"/>
          </p:cNvSpPr>
          <p:nvPr>
            <p:ph type="title"/>
          </p:nvPr>
        </p:nvSpPr>
        <p:spPr>
          <a:xfrm>
            <a:off x="457200" y="479425"/>
            <a:ext cx="8220075" cy="993775"/>
          </a:xfrm>
        </p:spPr>
        <p:txBody>
          <a:bodyPr/>
          <a:lstStyle/>
          <a:p>
            <a:pPr eaLnBrk="1" hangingPunct="1"/>
            <a:r>
              <a:rPr lang="en-GB" altLang="en-US" sz="3900" dirty="0"/>
              <a:t>Environmental Effects</a:t>
            </a:r>
          </a:p>
        </p:txBody>
      </p:sp>
      <p:pic>
        <p:nvPicPr>
          <p:cNvPr id="9" name="Whole Clas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grpSp>
        <p:nvGrpSpPr>
          <p:cNvPr id="7" name="2"/>
          <p:cNvGrpSpPr/>
          <p:nvPr/>
        </p:nvGrpSpPr>
        <p:grpSpPr>
          <a:xfrm>
            <a:off x="755649" y="1418293"/>
            <a:ext cx="7637463" cy="4890432"/>
            <a:chOff x="755649" y="1418293"/>
            <a:chExt cx="7637463" cy="4890432"/>
          </a:xfrm>
        </p:grpSpPr>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96149" y="1418293"/>
              <a:ext cx="4356461" cy="4856128"/>
            </a:xfrm>
            <a:prstGeom prst="rect">
              <a:avLst/>
            </a:prstGeom>
          </p:spPr>
        </p:pic>
        <p:sp>
          <p:nvSpPr>
            <p:cNvPr id="10" name="Rounded Rectangle 9"/>
            <p:cNvSpPr/>
            <p:nvPr/>
          </p:nvSpPr>
          <p:spPr>
            <a:xfrm>
              <a:off x="755649" y="5417690"/>
              <a:ext cx="7637463" cy="891035"/>
            </a:xfrm>
            <a:prstGeom prst="roundRect">
              <a:avLst/>
            </a:prstGeom>
            <a:solidFill>
              <a:srgbClr val="7767A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We can turn off the tap while we are brushing our teeth to save water. Or, we can leave the tap running and waste water. </a:t>
              </a:r>
            </a:p>
          </p:txBody>
        </p:sp>
      </p:grpSp>
    </p:spTree>
    <p:extLst>
      <p:ext uri="{BB962C8B-B14F-4D97-AF65-F5344CB8AC3E}">
        <p14:creationId xmlns:p14="http://schemas.microsoft.com/office/powerpoint/2010/main" val="1967178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p:nvPr>
        </p:nvSpPr>
        <p:spPr>
          <a:xfrm>
            <a:off x="457200" y="479425"/>
            <a:ext cx="8220075" cy="993775"/>
          </a:xfrm>
        </p:spPr>
        <p:txBody>
          <a:bodyPr/>
          <a:lstStyle/>
          <a:p>
            <a:pPr eaLnBrk="1" hangingPunct="1"/>
            <a:r>
              <a:rPr lang="en-GB" altLang="en-US" sz="3900" dirty="0"/>
              <a:t>Environmental Effects</a:t>
            </a:r>
          </a:p>
        </p:txBody>
      </p:sp>
      <p:sp>
        <p:nvSpPr>
          <p:cNvPr id="10" name="Rounded Rectangle 9"/>
          <p:cNvSpPr/>
          <p:nvPr/>
        </p:nvSpPr>
        <p:spPr>
          <a:xfrm>
            <a:off x="755649" y="5229200"/>
            <a:ext cx="7637463" cy="1079525"/>
          </a:xfrm>
          <a:prstGeom prst="roundRect">
            <a:avLst/>
          </a:prstGeom>
          <a:solidFill>
            <a:srgbClr val="7767A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We can ignore what's happening in other countries. Or, we can choose to support charities that are working to protect the environment throughout the world.</a:t>
            </a:r>
          </a:p>
        </p:txBody>
      </p:sp>
      <p:pic>
        <p:nvPicPr>
          <p:cNvPr id="5" name="Whole Clas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05820" y="1340768"/>
            <a:ext cx="5363297" cy="3792470"/>
          </a:xfrm>
          <a:prstGeom prst="roundRect">
            <a:avLst/>
          </a:prstGeom>
        </p:spPr>
      </p:pic>
    </p:spTree>
    <p:extLst>
      <p:ext uri="{BB962C8B-B14F-4D97-AF65-F5344CB8AC3E}">
        <p14:creationId xmlns:p14="http://schemas.microsoft.com/office/powerpoint/2010/main" val="2868612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755650" y="1471775"/>
            <a:ext cx="7632700"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buNone/>
            </a:pPr>
            <a:r>
              <a:rPr lang="en-GB" altLang="en-US" dirty="0">
                <a:solidFill>
                  <a:schemeClr val="tx1"/>
                </a:solidFill>
              </a:rPr>
              <a:t>What could we do to help make the problems in the images better?</a:t>
            </a:r>
          </a:p>
        </p:txBody>
      </p:sp>
      <p:sp>
        <p:nvSpPr>
          <p:cNvPr id="8" name="Title 1"/>
          <p:cNvSpPr>
            <a:spLocks noGrp="1"/>
          </p:cNvSpPr>
          <p:nvPr>
            <p:ph type="title"/>
          </p:nvPr>
        </p:nvSpPr>
        <p:spPr>
          <a:xfrm>
            <a:off x="457200" y="479425"/>
            <a:ext cx="8220075" cy="993775"/>
          </a:xfrm>
        </p:spPr>
        <p:txBody>
          <a:bodyPr/>
          <a:lstStyle/>
          <a:p>
            <a:pPr eaLnBrk="1" hangingPunct="1"/>
            <a:r>
              <a:rPr lang="en-GB" altLang="en-US" sz="3900" dirty="0"/>
              <a:t>Taking Care of Planet Earth </a:t>
            </a:r>
          </a:p>
        </p:txBody>
      </p:sp>
      <p:sp>
        <p:nvSpPr>
          <p:cNvPr id="11" name="Pentagon 10"/>
          <p:cNvSpPr/>
          <p:nvPr/>
        </p:nvSpPr>
        <p:spPr>
          <a:xfrm>
            <a:off x="449263" y="1877582"/>
            <a:ext cx="4266753" cy="504056"/>
          </a:xfrm>
          <a:prstGeom prst="homePlate">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anchor="ctr"/>
          <a:lstStyle/>
          <a:p>
            <a:pPr eaLnBrk="1" fontAlgn="auto" hangingPunct="1">
              <a:spcBef>
                <a:spcPts val="0"/>
              </a:spcBef>
              <a:spcAft>
                <a:spcPts val="0"/>
              </a:spcAft>
              <a:defRPr/>
            </a:pPr>
            <a:r>
              <a:rPr lang="en-GB" dirty="0">
                <a:solidFill>
                  <a:schemeClr val="bg1"/>
                </a:solidFill>
              </a:rPr>
              <a:t>How would this help Planet Earth?</a:t>
            </a:r>
          </a:p>
        </p:txBody>
      </p:sp>
      <p:sp>
        <p:nvSpPr>
          <p:cNvPr id="6" name="Rectangle 5"/>
          <p:cNvSpPr/>
          <p:nvPr/>
        </p:nvSpPr>
        <p:spPr>
          <a:xfrm>
            <a:off x="760586" y="2411836"/>
            <a:ext cx="7632700" cy="646331"/>
          </a:xfrm>
          <a:prstGeom prst="rect">
            <a:avLst/>
          </a:prstGeom>
        </p:spPr>
        <p:txBody>
          <a:bodyPr wrap="square">
            <a:spAutoFit/>
          </a:bodyPr>
          <a:lstStyle/>
          <a:p>
            <a:pPr>
              <a:buNone/>
            </a:pPr>
            <a:r>
              <a:rPr lang="en-GB" dirty="0"/>
              <a:t>Talk to a partner about your ideas, then share your thoughts with </a:t>
            </a:r>
            <a:br>
              <a:rPr lang="en-GB" dirty="0"/>
            </a:br>
            <a:r>
              <a:rPr lang="en-GB" dirty="0"/>
              <a:t>the class.</a:t>
            </a:r>
          </a:p>
        </p:txBody>
      </p:sp>
      <p:sp>
        <p:nvSpPr>
          <p:cNvPr id="13" name="Rounded Rectangle 12"/>
          <p:cNvSpPr/>
          <p:nvPr/>
        </p:nvSpPr>
        <p:spPr>
          <a:xfrm>
            <a:off x="755650" y="5373216"/>
            <a:ext cx="7632700" cy="719609"/>
          </a:xfrm>
          <a:prstGeom prst="roundRect">
            <a:avLst/>
          </a:prstGeom>
          <a:solidFill>
            <a:srgbClr val="00A8E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Let’s all be planet protectors and make choices which will help look after our beautiful world.</a:t>
            </a:r>
          </a:p>
        </p:txBody>
      </p:sp>
      <p:pic>
        <p:nvPicPr>
          <p:cNvPr id="15" name="Picture 14"/>
          <p:cNvPicPr>
            <a:picLocks noChangeAspect="1"/>
          </p:cNvPicPr>
          <p:nvPr/>
        </p:nvPicPr>
        <p:blipFill rotWithShape="1">
          <a:blip r:embed="rId2" cstate="print">
            <a:extLst>
              <a:ext uri="{28A0092B-C50C-407E-A947-70E740481C1C}">
                <a14:useLocalDpi xmlns:a14="http://schemas.microsoft.com/office/drawing/2010/main" val="0"/>
              </a:ext>
            </a:extLst>
          </a:blip>
          <a:srcRect r="2442"/>
          <a:stretch/>
        </p:blipFill>
        <p:spPr>
          <a:xfrm>
            <a:off x="972000" y="3088365"/>
            <a:ext cx="3240360" cy="2173903"/>
          </a:xfrm>
          <a:prstGeom prst="roundRect">
            <a:avLst/>
          </a:prstGeom>
        </p:spPr>
      </p:pic>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60032" y="3095196"/>
            <a:ext cx="3240360" cy="2160240"/>
          </a:xfrm>
          <a:prstGeom prst="roundRect">
            <a:avLst/>
          </a:prstGeom>
        </p:spPr>
      </p:pic>
      <p:pic>
        <p:nvPicPr>
          <p:cNvPr id="18" name="Talking Partner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2639063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
                                        <p:tgtEl>
                                          <p:spTgt spid="16"/>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5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ppt_x"/>
                                          </p:val>
                                        </p:tav>
                                        <p:tav tm="100000">
                                          <p:val>
                                            <p:strVal val="#ppt_x"/>
                                          </p:val>
                                        </p:tav>
                                      </p:tavLst>
                                    </p:anim>
                                    <p:anim calcmode="lin" valueType="num">
                                      <p:cBhvr additive="base">
                                        <p:cTn id="3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23804" y="4211548"/>
            <a:ext cx="4680446" cy="2097178"/>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87292" y="1556792"/>
            <a:ext cx="2609044" cy="2605743"/>
          </a:xfrm>
          <a:prstGeom prst="rect">
            <a:avLst/>
          </a:prstGeom>
        </p:spPr>
      </p:pic>
      <p:grpSp>
        <p:nvGrpSpPr>
          <p:cNvPr id="19" name="Group 18"/>
          <p:cNvGrpSpPr>
            <a:grpSpLocks/>
          </p:cNvGrpSpPr>
          <p:nvPr/>
        </p:nvGrpSpPr>
        <p:grpSpPr bwMode="auto">
          <a:xfrm>
            <a:off x="2412883" y="1525512"/>
            <a:ext cx="1570037" cy="1570038"/>
            <a:chOff x="4788025" y="4522833"/>
            <a:chExt cx="1569992" cy="1569992"/>
          </a:xfrm>
        </p:grpSpPr>
        <p:sp>
          <p:nvSpPr>
            <p:cNvPr id="20" name="Oval 19">
              <a:hlinkClick r:id="rId4" action="ppaction://hlinksldjump"/>
            </p:cNvPr>
            <p:cNvSpPr/>
            <p:nvPr/>
          </p:nvSpPr>
          <p:spPr>
            <a:xfrm>
              <a:off x="4788025" y="4522833"/>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en-GB" sz="1600" b="1" dirty="0">
                <a:solidFill>
                  <a:schemeClr val="bg1"/>
                </a:solidFill>
              </a:endParaRPr>
            </a:p>
          </p:txBody>
        </p:sp>
        <p:sp>
          <p:nvSpPr>
            <p:cNvPr id="25610" name="Rectangle 20">
              <a:hlinkClick r:id="rId4" action="ppaction://hlinksldjump"/>
            </p:cNvPr>
            <p:cNvSpPr>
              <a:spLocks noChangeArrowheads="1"/>
            </p:cNvSpPr>
            <p:nvPr/>
          </p:nvSpPr>
          <p:spPr bwMode="auto">
            <a:xfrm>
              <a:off x="4788025" y="5184718"/>
              <a:ext cx="15699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sz="1600" b="1">
                  <a:solidFill>
                    <a:schemeClr val="bg1"/>
                  </a:solidFill>
                </a:rPr>
                <a:t>Consolidating</a:t>
              </a:r>
            </a:p>
          </p:txBody>
        </p:sp>
      </p:grpSp>
      <p:grpSp>
        <p:nvGrpSpPr>
          <p:cNvPr id="22" name="Group 21"/>
          <p:cNvGrpSpPr>
            <a:grpSpLocks/>
          </p:cNvGrpSpPr>
          <p:nvPr/>
        </p:nvGrpSpPr>
        <p:grpSpPr bwMode="auto">
          <a:xfrm>
            <a:off x="1115616" y="3659163"/>
            <a:ext cx="1577975" cy="1570037"/>
            <a:chOff x="6574042" y="4512842"/>
            <a:chExt cx="1577281" cy="1569992"/>
          </a:xfrm>
        </p:grpSpPr>
        <p:sp>
          <p:nvSpPr>
            <p:cNvPr id="23" name="Oval 22">
              <a:hlinkClick r:id="rId5" action="ppaction://hlinksldjump"/>
            </p:cNvPr>
            <p:cNvSpPr/>
            <p:nvPr/>
          </p:nvSpPr>
          <p:spPr>
            <a:xfrm>
              <a:off x="6574042" y="4512842"/>
              <a:ext cx="1569346"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en-GB" sz="1600" b="1" dirty="0">
                <a:solidFill>
                  <a:schemeClr val="bg1"/>
                </a:solidFill>
              </a:endParaRPr>
            </a:p>
          </p:txBody>
        </p:sp>
        <p:sp>
          <p:nvSpPr>
            <p:cNvPr id="25608" name="Rectangle 23">
              <a:hlinkClick r:id="rId5" action="ppaction://hlinksldjump"/>
            </p:cNvPr>
            <p:cNvSpPr>
              <a:spLocks noChangeArrowheads="1"/>
            </p:cNvSpPr>
            <p:nvPr/>
          </p:nvSpPr>
          <p:spPr bwMode="auto">
            <a:xfrm>
              <a:off x="6581331" y="5184718"/>
              <a:ext cx="15699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sz="1600" b="1" dirty="0">
                  <a:solidFill>
                    <a:schemeClr val="bg1"/>
                  </a:solidFill>
                </a:rPr>
                <a:t>Reflecting </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par>
                                <p:cTn id="10" presetID="53" presetClass="entr" presetSubtype="16" fill="hold" nodeType="with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p:cTn id="12" dur="500" fill="hold"/>
                                        <p:tgtEl>
                                          <p:spTgt spid="22"/>
                                        </p:tgtEl>
                                        <p:attrNameLst>
                                          <p:attrName>ppt_w</p:attrName>
                                        </p:attrNameLst>
                                      </p:cBhvr>
                                      <p:tavLst>
                                        <p:tav tm="0">
                                          <p:val>
                                            <p:fltVal val="0"/>
                                          </p:val>
                                        </p:tav>
                                        <p:tav tm="100000">
                                          <p:val>
                                            <p:strVal val="#ppt_w"/>
                                          </p:val>
                                        </p:tav>
                                      </p:tavLst>
                                    </p:anim>
                                    <p:anim calcmode="lin" valueType="num">
                                      <p:cBhvr>
                                        <p:cTn id="13" dur="500" fill="hold"/>
                                        <p:tgtEl>
                                          <p:spTgt spid="22"/>
                                        </p:tgtEl>
                                        <p:attrNameLst>
                                          <p:attrName>ppt_h</p:attrName>
                                        </p:attrNameLst>
                                      </p:cBhvr>
                                      <p:tavLst>
                                        <p:tav tm="0">
                                          <p:val>
                                            <p:fltVal val="0"/>
                                          </p:val>
                                        </p:tav>
                                        <p:tav tm="100000">
                                          <p:val>
                                            <p:strVal val="#ppt_h"/>
                                          </p:val>
                                        </p:tav>
                                      </p:tavLst>
                                    </p:anim>
                                    <p:animEffect transition="in" filter="fade">
                                      <p:cBhvr>
                                        <p:cTn id="14"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20"/>
          <p:cNvSpPr>
            <a:spLocks noGrp="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0"/>
              </a:rPr>
              <a:t>Consolidating</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61963" y="765175"/>
            <a:ext cx="8220075" cy="370887"/>
          </a:xfrm>
        </p:spPr>
        <p:txBody>
          <a:bodyPr/>
          <a:lstStyle/>
          <a:p>
            <a:pPr algn="ctr" eaLnBrk="1" hangingPunct="1"/>
            <a:r>
              <a:rPr lang="en-GB" altLang="en-US" dirty="0"/>
              <a:t>Helping the Earth</a:t>
            </a:r>
          </a:p>
        </p:txBody>
      </p:sp>
      <p:sp>
        <p:nvSpPr>
          <p:cNvPr id="19460" name="Rectangle 3"/>
          <p:cNvSpPr>
            <a:spLocks noChangeArrowheads="1"/>
          </p:cNvSpPr>
          <p:nvPr/>
        </p:nvSpPr>
        <p:spPr bwMode="auto">
          <a:xfrm>
            <a:off x="755650" y="1416519"/>
            <a:ext cx="76327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dirty="0"/>
              <a:t>Let’s encourage others to be planet protectors too!</a:t>
            </a:r>
          </a:p>
        </p:txBody>
      </p:sp>
      <p:sp>
        <p:nvSpPr>
          <p:cNvPr id="8" name="Rounded Rectangle 7"/>
          <p:cNvSpPr/>
          <p:nvPr/>
        </p:nvSpPr>
        <p:spPr>
          <a:xfrm>
            <a:off x="755724" y="1844824"/>
            <a:ext cx="7632700" cy="4463901"/>
          </a:xfrm>
          <a:prstGeom prst="roundRect">
            <a:avLst>
              <a:gd name="adj" fmla="val 7645"/>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3420000" bIns="108000" anchor="t" anchorCtr="0"/>
          <a:lstStyle/>
          <a:p>
            <a:pPr eaLnBrk="1" fontAlgn="auto" hangingPunct="1">
              <a:spcBef>
                <a:spcPts val="0"/>
              </a:spcBef>
              <a:spcAft>
                <a:spcPts val="0"/>
              </a:spcAft>
              <a:defRPr/>
            </a:pPr>
            <a:r>
              <a:rPr lang="en-GB" dirty="0">
                <a:solidFill>
                  <a:schemeClr val="tx1"/>
                </a:solidFill>
              </a:rPr>
              <a:t>Design a poster to explain to others why it is important to care </a:t>
            </a:r>
            <a:r>
              <a:rPr lang="en-GB">
                <a:solidFill>
                  <a:schemeClr val="tx1"/>
                </a:solidFill>
              </a:rPr>
              <a:t>for </a:t>
            </a:r>
            <a:r>
              <a:rPr lang="en-GB" dirty="0">
                <a:solidFill>
                  <a:schemeClr val="tx1"/>
                </a:solidFill>
              </a:rPr>
              <a:t>P</a:t>
            </a:r>
            <a:r>
              <a:rPr lang="en-GB">
                <a:solidFill>
                  <a:schemeClr val="tx1"/>
                </a:solidFill>
              </a:rPr>
              <a:t>lanet </a:t>
            </a:r>
            <a:r>
              <a:rPr lang="en-GB" dirty="0">
                <a:solidFill>
                  <a:schemeClr val="tx1"/>
                </a:solidFill>
              </a:rPr>
              <a:t>Earth and tell them about ways in which they can do this.</a:t>
            </a:r>
          </a:p>
          <a:p>
            <a:pPr eaLnBrk="1" fontAlgn="auto" hangingPunct="1">
              <a:spcBef>
                <a:spcPts val="0"/>
              </a:spcBef>
              <a:spcAft>
                <a:spcPts val="0"/>
              </a:spcAft>
              <a:defRPr/>
            </a:pPr>
            <a:endParaRPr lang="en-GB" dirty="0">
              <a:solidFill>
                <a:schemeClr val="tx1"/>
              </a:solidFill>
            </a:endParaRPr>
          </a:p>
          <a:p>
            <a:pPr eaLnBrk="1" fontAlgn="auto" hangingPunct="1">
              <a:spcBef>
                <a:spcPts val="0"/>
              </a:spcBef>
              <a:spcAft>
                <a:spcPts val="0"/>
              </a:spcAft>
              <a:defRPr/>
            </a:pPr>
            <a:r>
              <a:rPr lang="en-GB" dirty="0">
                <a:solidFill>
                  <a:schemeClr val="tx1"/>
                </a:solidFill>
              </a:rPr>
              <a:t>You can use the words below to </a:t>
            </a:r>
            <a:br>
              <a:rPr lang="en-GB" dirty="0">
                <a:solidFill>
                  <a:schemeClr val="tx1"/>
                </a:solidFill>
              </a:rPr>
            </a:br>
            <a:r>
              <a:rPr lang="en-GB" dirty="0">
                <a:solidFill>
                  <a:schemeClr val="tx1"/>
                </a:solidFill>
              </a:rPr>
              <a:t>help you.</a:t>
            </a:r>
          </a:p>
          <a:p>
            <a:pPr eaLnBrk="1" fontAlgn="auto" hangingPunct="1">
              <a:spcBef>
                <a:spcPts val="0"/>
              </a:spcBef>
              <a:spcAft>
                <a:spcPts val="0"/>
              </a:spcAft>
              <a:defRPr/>
            </a:pPr>
            <a:endParaRPr lang="en-GB" dirty="0">
              <a:solidFill>
                <a:schemeClr val="tx1"/>
              </a:solidFill>
            </a:endParaRPr>
          </a:p>
          <a:p>
            <a:pPr eaLnBrk="1" fontAlgn="auto" hangingPunct="1">
              <a:spcBef>
                <a:spcPts val="0"/>
              </a:spcBef>
              <a:spcAft>
                <a:spcPts val="0"/>
              </a:spcAft>
              <a:defRPr/>
            </a:pPr>
            <a:r>
              <a:rPr lang="en-GB" b="1" dirty="0">
                <a:solidFill>
                  <a:schemeClr val="tx1"/>
                </a:solidFill>
              </a:rPr>
              <a:t>Word Bank</a:t>
            </a:r>
          </a:p>
          <a:p>
            <a:pPr eaLnBrk="1" fontAlgn="auto" hangingPunct="1">
              <a:spcBef>
                <a:spcPts val="0"/>
              </a:spcBef>
              <a:spcAft>
                <a:spcPts val="0"/>
              </a:spcAft>
              <a:defRPr/>
            </a:pPr>
            <a:endParaRPr lang="en-GB" dirty="0">
              <a:solidFill>
                <a:schemeClr val="tx1"/>
              </a:solidFill>
            </a:endParaRPr>
          </a:p>
          <a:p>
            <a:pPr eaLnBrk="1" fontAlgn="auto" hangingPunct="1">
              <a:spcBef>
                <a:spcPts val="0"/>
              </a:spcBef>
              <a:spcAft>
                <a:spcPts val="0"/>
              </a:spcAft>
              <a:defRPr/>
            </a:pPr>
            <a:endParaRPr lang="en-GB"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76056" y="1967637"/>
            <a:ext cx="3004642" cy="4250114"/>
          </a:xfrm>
          <a:prstGeom prst="rect">
            <a:avLst/>
          </a:prstGeom>
          <a:ln>
            <a:solidFill>
              <a:schemeClr val="tx1"/>
            </a:solidFill>
          </a:ln>
        </p:spPr>
      </p:pic>
      <p:sp>
        <p:nvSpPr>
          <p:cNvPr id="7" name="Rounded Rectangle 6"/>
          <p:cNvSpPr/>
          <p:nvPr/>
        </p:nvSpPr>
        <p:spPr>
          <a:xfrm>
            <a:off x="2267744" y="4548243"/>
            <a:ext cx="1296144" cy="518989"/>
          </a:xfrm>
          <a:prstGeom prst="roundRect">
            <a:avLst>
              <a:gd name="adj" fmla="val 12228"/>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earth</a:t>
            </a:r>
          </a:p>
        </p:txBody>
      </p:sp>
      <p:sp>
        <p:nvSpPr>
          <p:cNvPr id="10" name="Rounded Rectangle 9"/>
          <p:cNvSpPr/>
          <p:nvPr/>
        </p:nvSpPr>
        <p:spPr>
          <a:xfrm>
            <a:off x="899592" y="4548243"/>
            <a:ext cx="1296144" cy="518989"/>
          </a:xfrm>
          <a:prstGeom prst="roundRect">
            <a:avLst>
              <a:gd name="adj" fmla="val 12228"/>
            </a:avLst>
          </a:prstGeom>
          <a:solidFill>
            <a:srgbClr val="00A8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Planet</a:t>
            </a:r>
          </a:p>
        </p:txBody>
      </p:sp>
      <p:sp>
        <p:nvSpPr>
          <p:cNvPr id="11" name="Rounded Rectangle 10"/>
          <p:cNvSpPr/>
          <p:nvPr/>
        </p:nvSpPr>
        <p:spPr>
          <a:xfrm>
            <a:off x="1547664" y="5126205"/>
            <a:ext cx="1296144" cy="518989"/>
          </a:xfrm>
          <a:prstGeom prst="roundRect">
            <a:avLst>
              <a:gd name="adj" fmla="val 12228"/>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protect</a:t>
            </a:r>
          </a:p>
        </p:txBody>
      </p:sp>
      <p:sp>
        <p:nvSpPr>
          <p:cNvPr id="12" name="Rounded Rectangle 11"/>
          <p:cNvSpPr/>
          <p:nvPr/>
        </p:nvSpPr>
        <p:spPr>
          <a:xfrm>
            <a:off x="2915816" y="5126205"/>
            <a:ext cx="1296144" cy="518989"/>
          </a:xfrm>
          <a:prstGeom prst="roundRect">
            <a:avLst>
              <a:gd name="adj" fmla="val 12228"/>
            </a:avLst>
          </a:prstGeom>
          <a:solidFill>
            <a:srgbClr val="E8506C"/>
          </a:solidFill>
          <a:ln>
            <a:solidFill>
              <a:srgbClr val="E850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help</a:t>
            </a:r>
          </a:p>
        </p:txBody>
      </p:sp>
      <p:sp>
        <p:nvSpPr>
          <p:cNvPr id="14" name="Rounded Rectangle 13"/>
          <p:cNvSpPr/>
          <p:nvPr/>
        </p:nvSpPr>
        <p:spPr>
          <a:xfrm>
            <a:off x="3635896" y="4548243"/>
            <a:ext cx="1296144" cy="518989"/>
          </a:xfrm>
          <a:prstGeom prst="roundRect">
            <a:avLst>
              <a:gd name="adj" fmla="val 12228"/>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world</a:t>
            </a:r>
          </a:p>
        </p:txBody>
      </p:sp>
      <p:pic>
        <p:nvPicPr>
          <p:cNvPr id="15" name="Individual Work"/>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sp>
        <p:nvSpPr>
          <p:cNvPr id="13" name="Rounded Rectangle 12"/>
          <p:cNvSpPr/>
          <p:nvPr/>
        </p:nvSpPr>
        <p:spPr>
          <a:xfrm>
            <a:off x="1547664" y="5698762"/>
            <a:ext cx="1296144" cy="518989"/>
          </a:xfrm>
          <a:prstGeom prst="roundRect">
            <a:avLst>
              <a:gd name="adj" fmla="val 12228"/>
            </a:avLst>
          </a:prstGeom>
          <a:solidFill>
            <a:srgbClr val="7767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harm</a:t>
            </a:r>
          </a:p>
        </p:txBody>
      </p:sp>
      <p:sp>
        <p:nvSpPr>
          <p:cNvPr id="16" name="Rounded Rectangle 15"/>
          <p:cNvSpPr/>
          <p:nvPr/>
        </p:nvSpPr>
        <p:spPr>
          <a:xfrm>
            <a:off x="2915816" y="5704167"/>
            <a:ext cx="1296144" cy="518989"/>
          </a:xfrm>
          <a:prstGeom prst="roundRect">
            <a:avLst>
              <a:gd name="adj" fmla="val 12228"/>
            </a:avLst>
          </a:prstGeom>
          <a:solidFill>
            <a:srgbClr val="00A8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choose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19460">
                                            <p:txEl>
                                              <p:pRg st="0" end="0"/>
                                            </p:txEl>
                                          </p:spTgt>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0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childTnLst>
                                </p:cTn>
                              </p:par>
                            </p:childTnLst>
                          </p:cTn>
                        </p:par>
                        <p:par>
                          <p:cTn id="23" fill="hold">
                            <p:stCondLst>
                              <p:cond delay="0"/>
                            </p:stCondLst>
                            <p:childTnLst>
                              <p:par>
                                <p:cTn id="24" presetID="10" presetClass="entr" presetSubtype="0"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childTnLst>
                          </p:cTn>
                        </p:par>
                        <p:par>
                          <p:cTn id="27" fill="hold">
                            <p:stCondLst>
                              <p:cond delay="500"/>
                            </p:stCondLst>
                            <p:childTnLst>
                              <p:par>
                                <p:cTn id="28" presetID="10" presetClass="entr" presetSubtype="0" fill="hold" grpId="0" nodeType="after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fade">
                                      <p:cBhvr>
                                        <p:cTn id="30" dur="500"/>
                                        <p:tgtEl>
                                          <p:spTgt spid="14"/>
                                        </p:tgtEl>
                                      </p:cBhvr>
                                    </p:animEffect>
                                  </p:childTnLst>
                                </p:cTn>
                              </p:par>
                            </p:childTnLst>
                          </p:cTn>
                        </p:par>
                        <p:par>
                          <p:cTn id="31" fill="hold">
                            <p:stCondLst>
                              <p:cond delay="1000"/>
                            </p:stCondLst>
                            <p:childTnLst>
                              <p:par>
                                <p:cTn id="32" presetID="10" presetClass="entr" presetSubtype="0" fill="hold" grpId="0" nodeType="after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500"/>
                                        <p:tgtEl>
                                          <p:spTgt spid="7"/>
                                        </p:tgtEl>
                                      </p:cBhvr>
                                    </p:animEffect>
                                  </p:childTnLst>
                                </p:cTn>
                              </p:par>
                            </p:childTnLst>
                          </p:cTn>
                        </p:par>
                        <p:par>
                          <p:cTn id="35" fill="hold">
                            <p:stCondLst>
                              <p:cond delay="1500"/>
                            </p:stCondLst>
                            <p:childTnLst>
                              <p:par>
                                <p:cTn id="36" presetID="10" presetClass="entr" presetSubtype="0"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childTnLst>
                                </p:cTn>
                              </p:par>
                            </p:childTnLst>
                          </p:cTn>
                        </p:par>
                        <p:par>
                          <p:cTn id="39" fill="hold">
                            <p:stCondLst>
                              <p:cond delay="2000"/>
                            </p:stCondLst>
                            <p:childTnLst>
                              <p:par>
                                <p:cTn id="40" presetID="10" presetClass="entr" presetSubtype="0"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childTnLst>
                          </p:cTn>
                        </p:par>
                        <p:par>
                          <p:cTn id="43" fill="hold">
                            <p:stCondLst>
                              <p:cond delay="2500"/>
                            </p:stCondLst>
                            <p:childTnLst>
                              <p:par>
                                <p:cTn id="44" presetID="10" presetClass="entr" presetSubtype="0"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childTnLst>
                                </p:cTn>
                              </p:par>
                            </p:childTnLst>
                          </p:cTn>
                        </p:par>
                        <p:par>
                          <p:cTn id="47" fill="hold">
                            <p:stCondLst>
                              <p:cond delay="3000"/>
                            </p:stCondLst>
                            <p:childTnLst>
                              <p:par>
                                <p:cTn id="48" presetID="10" presetClass="entr" presetSubtype="0" fill="hold" grpId="0" nodeType="after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10" grpId="0" animBg="1"/>
      <p:bldP spid="11" grpId="0" animBg="1"/>
      <p:bldP spid="12" grpId="0" animBg="1"/>
      <p:bldP spid="14" grpId="0" animBg="1"/>
      <p:bldP spid="13" grpId="0" animBg="1"/>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20"/>
          <p:cNvSpPr>
            <a:spLocks noGrp="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0"/>
              </a:rPr>
              <a:t>Reflecting</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3995936" y="2043455"/>
            <a:ext cx="4392414" cy="331608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a:spLocks noChangeArrowheads="1"/>
          </p:cNvSpPr>
          <p:nvPr/>
        </p:nvSpPr>
        <p:spPr bwMode="auto">
          <a:xfrm>
            <a:off x="755650" y="1471775"/>
            <a:ext cx="5112494"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buNone/>
            </a:pPr>
            <a:r>
              <a:rPr lang="en-GB" altLang="en-US" dirty="0">
                <a:solidFill>
                  <a:schemeClr val="tx1"/>
                </a:solidFill>
              </a:rPr>
              <a:t>We have the power to protect the earth by the choices we make</a:t>
            </a:r>
            <a:r>
              <a:rPr lang="en-GB" dirty="0">
                <a:solidFill>
                  <a:schemeClr val="tx1"/>
                </a:solidFill>
              </a:rPr>
              <a:t>.</a:t>
            </a:r>
          </a:p>
        </p:txBody>
      </p:sp>
      <p:sp>
        <p:nvSpPr>
          <p:cNvPr id="8" name="Title 1"/>
          <p:cNvSpPr>
            <a:spLocks noGrp="1"/>
          </p:cNvSpPr>
          <p:nvPr>
            <p:ph type="title"/>
          </p:nvPr>
        </p:nvSpPr>
        <p:spPr>
          <a:xfrm>
            <a:off x="457200" y="479425"/>
            <a:ext cx="8220075" cy="993775"/>
          </a:xfrm>
        </p:spPr>
        <p:txBody>
          <a:bodyPr/>
          <a:lstStyle/>
          <a:p>
            <a:pPr eaLnBrk="1" hangingPunct="1"/>
            <a:r>
              <a:rPr lang="en-GB" altLang="en-US" sz="3900" dirty="0"/>
              <a:t>My Pledge to the World</a:t>
            </a:r>
          </a:p>
        </p:txBody>
      </p:sp>
      <p:sp>
        <p:nvSpPr>
          <p:cNvPr id="10" name="Pentagon 9"/>
          <p:cNvSpPr/>
          <p:nvPr/>
        </p:nvSpPr>
        <p:spPr>
          <a:xfrm>
            <a:off x="449263" y="3344366"/>
            <a:ext cx="5562897" cy="914578"/>
          </a:xfrm>
          <a:prstGeom prst="homePlat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anchor="ctr"/>
          <a:lstStyle/>
          <a:p>
            <a:pPr eaLnBrk="1" fontAlgn="auto" hangingPunct="1">
              <a:spcBef>
                <a:spcPts val="0"/>
              </a:spcBef>
              <a:spcAft>
                <a:spcPts val="0"/>
              </a:spcAft>
              <a:defRPr/>
            </a:pPr>
            <a:r>
              <a:rPr lang="en-GB" dirty="0"/>
              <a:t>Draw around your hand and write or draw what you pledge to do to help our world.</a:t>
            </a:r>
          </a:p>
        </p:txBody>
      </p:sp>
      <p:sp>
        <p:nvSpPr>
          <p:cNvPr id="12" name="Pentagon 11"/>
          <p:cNvSpPr/>
          <p:nvPr/>
        </p:nvSpPr>
        <p:spPr>
          <a:xfrm>
            <a:off x="449264" y="2190694"/>
            <a:ext cx="5922936" cy="914579"/>
          </a:xfrm>
          <a:prstGeom prst="homePlate">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anchor="ctr"/>
          <a:lstStyle/>
          <a:p>
            <a:pPr eaLnBrk="1" fontAlgn="auto" hangingPunct="1">
              <a:spcBef>
                <a:spcPts val="0"/>
              </a:spcBef>
              <a:spcAft>
                <a:spcPts val="0"/>
              </a:spcAft>
              <a:defRPr/>
            </a:pPr>
            <a:r>
              <a:rPr lang="en-GB" dirty="0">
                <a:solidFill>
                  <a:schemeClr val="bg1"/>
                </a:solidFill>
              </a:rPr>
              <a:t>What will you do to help care for the earth?</a:t>
            </a:r>
          </a:p>
        </p:txBody>
      </p:sp>
      <p:sp>
        <p:nvSpPr>
          <p:cNvPr id="13" name="Pentagon 12"/>
          <p:cNvSpPr/>
          <p:nvPr/>
        </p:nvSpPr>
        <p:spPr>
          <a:xfrm>
            <a:off x="449263" y="4498036"/>
            <a:ext cx="5706913" cy="1017084"/>
          </a:xfrm>
          <a:prstGeom prst="homePlate">
            <a:avLst/>
          </a:prstGeom>
          <a:solidFill>
            <a:srgbClr val="7767AE"/>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anchor="ctr"/>
          <a:lstStyle/>
          <a:p>
            <a:pPr eaLnBrk="1" fontAlgn="auto" hangingPunct="1">
              <a:spcBef>
                <a:spcPts val="0"/>
              </a:spcBef>
              <a:spcAft>
                <a:spcPts val="0"/>
              </a:spcAft>
              <a:defRPr/>
            </a:pPr>
            <a:r>
              <a:rPr lang="en-GB" dirty="0"/>
              <a:t>After you have finished, decorate and cut out your hand print. If you feel happy to do so, share your pledges with the class.</a:t>
            </a:r>
          </a:p>
        </p:txBody>
      </p:sp>
      <p:sp>
        <p:nvSpPr>
          <p:cNvPr id="4" name="Rectangle 3"/>
          <p:cNvSpPr/>
          <p:nvPr/>
        </p:nvSpPr>
        <p:spPr>
          <a:xfrm>
            <a:off x="539751" y="5565877"/>
            <a:ext cx="5112370" cy="646331"/>
          </a:xfrm>
          <a:prstGeom prst="rect">
            <a:avLst/>
          </a:prstGeom>
        </p:spPr>
        <p:txBody>
          <a:bodyPr wrap="square">
            <a:spAutoFit/>
          </a:bodyPr>
          <a:lstStyle/>
          <a:p>
            <a:pPr algn="ctr">
              <a:buNone/>
            </a:pPr>
            <a:r>
              <a:rPr lang="en-GB" b="1" dirty="0"/>
              <a:t>Let’s do our bit to help our beautiful world </a:t>
            </a:r>
            <a:br>
              <a:rPr lang="en-GB" b="1" dirty="0"/>
            </a:br>
            <a:r>
              <a:rPr lang="en-GB" b="1" dirty="0"/>
              <a:t>stay beautiful!</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b="24403"/>
          <a:stretch/>
        </p:blipFill>
        <p:spPr>
          <a:xfrm>
            <a:off x="5868144" y="1825247"/>
            <a:ext cx="2592214" cy="5060138"/>
          </a:xfrm>
          <a:prstGeom prst="rect">
            <a:avLst/>
          </a:prstGeom>
        </p:spPr>
      </p:pic>
      <p:pic>
        <p:nvPicPr>
          <p:cNvPr id="14" name="Individual Work"/>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3383111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3" grpId="0" animBg="1"/>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20"/>
          <p:cNvSpPr>
            <a:spLocks noGrp="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a:latin typeface="Twinkl" pitchFamily="2" charset="0"/>
              </a:rPr>
              <a:t>The Big Questions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457200" y="479425"/>
            <a:ext cx="8220075" cy="993775"/>
          </a:xfrm>
        </p:spPr>
        <p:txBody>
          <a:bodyPr/>
          <a:lstStyle/>
          <a:p>
            <a:pPr eaLnBrk="1" hangingPunct="1"/>
            <a:r>
              <a:rPr lang="en-GB" altLang="en-US"/>
              <a:t>The Big Questions </a:t>
            </a:r>
          </a:p>
        </p:txBody>
      </p:sp>
      <p:pic>
        <p:nvPicPr>
          <p:cNvPr id="1331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ular Callout 5"/>
          <p:cNvSpPr/>
          <p:nvPr/>
        </p:nvSpPr>
        <p:spPr>
          <a:xfrm>
            <a:off x="2068513" y="1473200"/>
            <a:ext cx="2359025" cy="1655763"/>
          </a:xfrm>
          <a:prstGeom prst="wedgeRoundRectCallout">
            <a:avLst>
              <a:gd name="adj1" fmla="val -35292"/>
              <a:gd name="adj2" fmla="val 66078"/>
              <a:gd name="adj3" fmla="val 16667"/>
            </a:avLst>
          </a:prstGeom>
          <a:solidFill>
            <a:srgbClr val="FFFBFA"/>
          </a:solidFill>
          <a:ln w="28575">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Why is it important to care for </a:t>
            </a:r>
            <a:br>
              <a:rPr lang="en-GB" dirty="0">
                <a:solidFill>
                  <a:schemeClr val="tx1"/>
                </a:solidFill>
              </a:rPr>
            </a:br>
            <a:r>
              <a:rPr lang="en-GB" dirty="0">
                <a:solidFill>
                  <a:schemeClr val="tx1"/>
                </a:solidFill>
              </a:rPr>
              <a:t>the earth?</a:t>
            </a:r>
          </a:p>
        </p:txBody>
      </p:sp>
      <p:sp>
        <p:nvSpPr>
          <p:cNvPr id="7" name="Rounded Rectangular Callout 6"/>
          <p:cNvSpPr/>
          <p:nvPr/>
        </p:nvSpPr>
        <p:spPr>
          <a:xfrm>
            <a:off x="4716463" y="1473200"/>
            <a:ext cx="2376487" cy="1655763"/>
          </a:xfrm>
          <a:prstGeom prst="wedgeRoundRectCallout">
            <a:avLst>
              <a:gd name="adj1" fmla="val 37812"/>
              <a:gd name="adj2" fmla="val 65567"/>
              <a:gd name="adj3" fmla="val 16667"/>
            </a:avLst>
          </a:prstGeom>
          <a:solidFill>
            <a:srgbClr val="FFFBFA"/>
          </a:solidFill>
          <a:ln w="28575">
            <a:solidFill>
              <a:srgbClr val="7767A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What can we do </a:t>
            </a:r>
            <a:br>
              <a:rPr lang="en-GB" dirty="0">
                <a:solidFill>
                  <a:schemeClr val="tx1"/>
                </a:solidFill>
              </a:rPr>
            </a:br>
            <a:r>
              <a:rPr lang="en-GB" dirty="0">
                <a:solidFill>
                  <a:schemeClr val="tx1"/>
                </a:solidFill>
              </a:rPr>
              <a:t>to help?</a:t>
            </a:r>
          </a:p>
        </p:txBody>
      </p:sp>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b="32381"/>
          <a:stretch/>
        </p:blipFill>
        <p:spPr>
          <a:xfrm flipH="1">
            <a:off x="539749" y="2301081"/>
            <a:ext cx="2395421" cy="4584303"/>
          </a:xfrm>
          <a:prstGeom prst="rect">
            <a:avLst/>
          </a:prstGeom>
        </p:spPr>
      </p:pic>
      <p:pic>
        <p:nvPicPr>
          <p:cNvPr id="9" name="Picture 14"/>
          <p:cNvPicPr>
            <a:picLocks noChangeAspect="1"/>
          </p:cNvPicPr>
          <p:nvPr/>
        </p:nvPicPr>
        <p:blipFill>
          <a:blip r:embed="rId4">
            <a:extLst>
              <a:ext uri="{28A0092B-C50C-407E-A947-70E740481C1C}">
                <a14:useLocalDpi xmlns:a14="http://schemas.microsoft.com/office/drawing/2010/main" val="0"/>
              </a:ext>
            </a:extLst>
          </a:blip>
          <a:srcRect b="2101"/>
          <a:stretch>
            <a:fillRect/>
          </a:stretch>
        </p:blipFill>
        <p:spPr bwMode="auto">
          <a:xfrm>
            <a:off x="6875463" y="2527941"/>
            <a:ext cx="2119312" cy="441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755650" y="4479858"/>
            <a:ext cx="7632700" cy="935633"/>
          </a:xfrm>
          <a:prstGeom prst="roundRect">
            <a:avLst/>
          </a:prstGeom>
          <a:solidFill>
            <a:srgbClr val="00A8E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Take a moment to think about all you have learnt throughout this unit about the people and places of our amazing world. </a:t>
            </a:r>
          </a:p>
        </p:txBody>
      </p:sp>
      <p:sp>
        <p:nvSpPr>
          <p:cNvPr id="11" name="Rounded Rectangle 10"/>
          <p:cNvSpPr/>
          <p:nvPr/>
        </p:nvSpPr>
        <p:spPr>
          <a:xfrm>
            <a:off x="755650" y="5487499"/>
            <a:ext cx="7632700" cy="821821"/>
          </a:xfrm>
          <a:prstGeom prst="roundRect">
            <a:avLst/>
          </a:prstGeom>
          <a:solidFill>
            <a:srgbClr val="E8506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How will it help you live in a way which looks </a:t>
            </a:r>
            <a:br>
              <a:rPr lang="en-GB" b="1" dirty="0"/>
            </a:br>
            <a:r>
              <a:rPr lang="en-GB" b="1" dirty="0"/>
              <a:t>after others and the earth?</a:t>
            </a:r>
          </a:p>
        </p:txBody>
      </p:sp>
    </p:spTree>
    <p:extLst>
      <p:ext uri="{BB962C8B-B14F-4D97-AF65-F5344CB8AC3E}">
        <p14:creationId xmlns:p14="http://schemas.microsoft.com/office/powerpoint/2010/main" val="30794900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nodeType="with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ppt_x"/>
                                          </p:val>
                                        </p:tav>
                                        <p:tav tm="100000">
                                          <p:val>
                                            <p:strVal val="#ppt_x"/>
                                          </p:val>
                                        </p:tav>
                                      </p:tavLst>
                                    </p:anim>
                                    <p:anim calcmode="lin" valueType="num">
                                      <p:cBhvr additive="base">
                                        <p:cTn id="1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ppt_x"/>
                                          </p:val>
                                        </p:tav>
                                        <p:tav tm="100000">
                                          <p:val>
                                            <p:strVal val="#ppt_x"/>
                                          </p:val>
                                        </p:tav>
                                      </p:tavLst>
                                    </p:anim>
                                    <p:anim calcmode="lin" valueType="num">
                                      <p:cBhvr additive="base">
                                        <p:cTn id="2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0" grpId="0"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1268"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b="1" dirty="0">
                <a:solidFill>
                  <a:schemeClr val="tx1"/>
                </a:solidFill>
              </a:rPr>
              <a:t>Success Criteria</a:t>
            </a:r>
          </a:p>
        </p:txBody>
      </p:sp>
      <p:sp>
        <p:nvSpPr>
          <p:cNvPr id="11269"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b="1" dirty="0">
                <a:solidFill>
                  <a:schemeClr val="tx1"/>
                </a:solidFill>
              </a:rPr>
              <a:t>Aim</a:t>
            </a:r>
          </a:p>
        </p:txBody>
      </p:sp>
      <p:sp>
        <p:nvSpPr>
          <p:cNvPr id="11270" name="Content Placeholder 15"/>
          <p:cNvSpPr>
            <a:spLocks noGrp="1"/>
          </p:cNvSpPr>
          <p:nvPr>
            <p:ph idx="1"/>
          </p:nvPr>
        </p:nvSpPr>
        <p:spPr>
          <a:xfrm>
            <a:off x="628650" y="1127125"/>
            <a:ext cx="7886700" cy="1409700"/>
          </a:xfrm>
        </p:spPr>
        <p:txBody>
          <a:bodyPr>
            <a:normAutofit/>
          </a:bodyPr>
          <a:lstStyle/>
          <a:p>
            <a:pPr eaLnBrk="1" hangingPunct="1"/>
            <a:r>
              <a:rPr lang="en-GB" altLang="en-US" dirty="0">
                <a:latin typeface="Twinkl" pitchFamily="2" charset="0"/>
              </a:rPr>
              <a:t>I can say why it is important to care for the earth and identify how I can help protect it.</a:t>
            </a:r>
          </a:p>
        </p:txBody>
      </p:sp>
      <p:sp>
        <p:nvSpPr>
          <p:cNvPr id="11271" name="Content Placeholder 15"/>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r>
              <a:rPr lang="en-GB" altLang="en-US" dirty="0">
                <a:ea typeface="Sassoon Infant Rg" panose="02000503030000020003" pitchFamily="50" charset="0"/>
                <a:cs typeface="Sassoon Infant Rg" panose="02000503030000020003" pitchFamily="50" charset="0"/>
              </a:rPr>
              <a:t>I can think about what I love about the earth.</a:t>
            </a:r>
          </a:p>
          <a:p>
            <a:pPr eaLnBrk="1" hangingPunct="1"/>
            <a:r>
              <a:rPr lang="en-GB" altLang="en-US" dirty="0">
                <a:ea typeface="Sassoon Infant Rg" panose="02000503030000020003" pitchFamily="50" charset="0"/>
                <a:cs typeface="Sassoon Infant Rg" panose="02000503030000020003" pitchFamily="50" charset="0"/>
              </a:rPr>
              <a:t>I can design a poster to tell others why it is important to care for the earth and how to do this.</a:t>
            </a:r>
          </a:p>
          <a:p>
            <a:pPr eaLnBrk="1" hangingPunct="1"/>
            <a:r>
              <a:rPr lang="en-GB" altLang="en-US" dirty="0">
                <a:ea typeface="Sassoon Infant Rg" panose="02000503030000020003" pitchFamily="50" charset="0"/>
                <a:cs typeface="Sassoon Infant Rg" panose="02000503030000020003" pitchFamily="50" charset="0"/>
              </a:rPr>
              <a:t>I can make a pledge to be a planet protector.</a:t>
            </a:r>
          </a:p>
        </p:txBody>
      </p:sp>
    </p:spTree>
    <p:extLst>
      <p:ext uri="{BB962C8B-B14F-4D97-AF65-F5344CB8AC3E}">
        <p14:creationId xmlns:p14="http://schemas.microsoft.com/office/powerpoint/2010/main" val="40510074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Custom 6">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1C1C1C"/>
      </a:hlink>
      <a:folHlink>
        <a:srgbClr val="1C1C1C"/>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3" id="{13A325FB-8903-44F8-B69F-3A8953959691}" vid="{DD43BEFA-AFEC-4BC2-902B-1424709734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1693</TotalTime>
  <Words>712</Words>
  <Application>Microsoft Office PowerPoint</Application>
  <PresentationFormat>On-screen Show (4:3)</PresentationFormat>
  <Paragraphs>74</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Tuffy-TTF</vt:lpstr>
      <vt:lpstr>Twinkl</vt:lpstr>
      <vt:lpstr>Calibri</vt:lpstr>
      <vt:lpstr>Arial</vt:lpstr>
      <vt:lpstr>Sassoon Infant Rg</vt:lpstr>
      <vt:lpstr>Office Theme</vt:lpstr>
      <vt:lpstr>PowerPoint Presentation</vt:lpstr>
      <vt:lpstr>PowerPoint Presentation</vt:lpstr>
      <vt:lpstr>PowerPoint Presentation</vt:lpstr>
      <vt:lpstr>The Big Questions</vt:lpstr>
      <vt:lpstr>The Big Questions </vt:lpstr>
      <vt:lpstr>Reconnecting</vt:lpstr>
      <vt:lpstr>Our Beautiful World</vt:lpstr>
      <vt:lpstr>Exploring</vt:lpstr>
      <vt:lpstr>Environmental Effects</vt:lpstr>
      <vt:lpstr>Environmental Effects</vt:lpstr>
      <vt:lpstr>Environmental Effects</vt:lpstr>
      <vt:lpstr>Taking Care of Planet Earth </vt:lpstr>
      <vt:lpstr>PowerPoint Presentation</vt:lpstr>
      <vt:lpstr>Consolidating</vt:lpstr>
      <vt:lpstr>Helping the Earth</vt:lpstr>
      <vt:lpstr>Reflecting</vt:lpstr>
      <vt:lpstr>My Pledge to the World</vt:lpstr>
      <vt:lpstr>The Big Questions</vt:lpstr>
      <vt:lpstr>The Big Questions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Joseph Hayward</dc:creator>
  <cp:lastModifiedBy>Laura MacRae</cp:lastModifiedBy>
  <cp:revision>167</cp:revision>
  <dcterms:created xsi:type="dcterms:W3CDTF">2018-09-19T10:56:25Z</dcterms:created>
  <dcterms:modified xsi:type="dcterms:W3CDTF">2021-07-08T12:40:10Z</dcterms:modified>
</cp:coreProperties>
</file>