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  <p:sldMasterId id="2147483684" r:id="rId6"/>
  </p:sldMasterIdLst>
  <p:sldIdLst>
    <p:sldId id="703" r:id="rId7"/>
    <p:sldId id="646" r:id="rId8"/>
    <p:sldId id="620" r:id="rId9"/>
    <p:sldId id="710" r:id="rId10"/>
    <p:sldId id="714" r:id="rId11"/>
    <p:sldId id="68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2.xml"/><Relationship Id="rId15" Type="http://schemas.openxmlformats.org/officeDocument/2006/relationships/theme" Target="theme/theme1.xml"/><Relationship Id="rId10" Type="http://schemas.openxmlformats.org/officeDocument/2006/relationships/slide" Target="slides/slide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6687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27153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447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139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4455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2042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577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715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35092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111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81968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73582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11535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56367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4913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7003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0281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1332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78667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420360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561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5416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868FB907-2298-498F-AAAD-C875110E262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308509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3BAA8ED5-CDDB-4C39-8197-5D38D488F401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B566FC33-AECB-4643-ADC1-E1F9B4C8F90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51" y="5734051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634411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33A67306-D475-4497-97A8-89F29D30C8A9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593905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2A4499C7-DC99-42EC-A1F6-8CEA75689A22}"/>
              </a:ext>
            </a:extLst>
          </p:cNvPr>
          <p:cNvSpPr/>
          <p:nvPr userDrawn="1"/>
        </p:nvSpPr>
        <p:spPr bwMode="auto">
          <a:xfrm>
            <a:off x="670985" y="2930526"/>
            <a:ext cx="10850033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FF63BDF6-96F3-4BC0-84FE-289240696EB0}"/>
              </a:ext>
            </a:extLst>
          </p:cNvPr>
          <p:cNvSpPr/>
          <p:nvPr userDrawn="1"/>
        </p:nvSpPr>
        <p:spPr bwMode="auto">
          <a:xfrm>
            <a:off x="670985" y="512764"/>
            <a:ext cx="10850033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BF45EB-95E9-41BC-A7EC-A09F6FEB517D}"/>
              </a:ext>
            </a:extLst>
          </p:cNvPr>
          <p:cNvSpPr txBox="1">
            <a:spLocks/>
          </p:cNvSpPr>
          <p:nvPr userDrawn="1"/>
        </p:nvSpPr>
        <p:spPr>
          <a:xfrm>
            <a:off x="838200" y="30718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F373041-0C16-451B-913C-1D5CB28FD073}"/>
              </a:ext>
            </a:extLst>
          </p:cNvPr>
          <p:cNvSpPr txBox="1">
            <a:spLocks/>
          </p:cNvSpPr>
          <p:nvPr userDrawn="1"/>
        </p:nvSpPr>
        <p:spPr>
          <a:xfrm>
            <a:off x="838200" y="7350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EED7EDA6-8D7D-478D-BD83-DAB51D717FE7}"/>
              </a:ext>
            </a:extLst>
          </p:cNvPr>
          <p:cNvSpPr txBox="1">
            <a:spLocks/>
          </p:cNvSpPr>
          <p:nvPr userDrawn="1"/>
        </p:nvSpPr>
        <p:spPr>
          <a:xfrm>
            <a:off x="838200" y="3467100"/>
            <a:ext cx="105156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1 Lorem ipsum </a:t>
            </a:r>
            <a:r>
              <a:rPr lang="en-GB" sz="1800" dirty="0" err="1">
                <a:latin typeface="Twinkl" pitchFamily="50" charset="0"/>
              </a:rPr>
              <a:t>dolor</a:t>
            </a:r>
            <a:r>
              <a:rPr lang="en-GB" sz="1800" dirty="0">
                <a:latin typeface="Twinkl" pitchFamily="50" charset="0"/>
              </a:rPr>
              <a:t> sit </a:t>
            </a:r>
            <a:r>
              <a:rPr lang="en-GB" sz="1800" dirty="0" err="1">
                <a:latin typeface="Twinkl" pitchFamily="50" charset="0"/>
              </a:rPr>
              <a:t>amet</a:t>
            </a:r>
            <a:r>
              <a:rPr lang="en-GB" sz="1800" dirty="0">
                <a:latin typeface="Twinkl" pitchFamily="50" charset="0"/>
              </a:rPr>
              <a:t>, </a:t>
            </a:r>
            <a:r>
              <a:rPr lang="en-GB" sz="1800" dirty="0" err="1">
                <a:latin typeface="Twinkl" pitchFamily="50" charset="0"/>
              </a:rPr>
              <a:t>consectetur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adipiscing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elit</a:t>
            </a:r>
            <a:r>
              <a:rPr lang="en-GB" sz="1800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sz="1600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838200" y="1127760"/>
            <a:ext cx="105156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37752577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B11715D9-8EF5-43AB-B9A6-5CC3F4E5E58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30541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6288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4163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1BA9AFBB-6897-40D8-AE6B-B7B15A5F63C5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54051" y="695325"/>
            <a:ext cx="10883900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086333B4-7C96-4939-A70E-5B21C77BFCB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54051" y="1957388"/>
            <a:ext cx="10883900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06612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uDswFXEEYh4" TargetMode="External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JtQ4DdzCZMA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0A7018-6224-46A5-8283-B3C3E126E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Reading – The flower </a:t>
            </a:r>
            <a:br>
              <a:rPr lang="en-GB" dirty="0"/>
            </a:br>
            <a:r>
              <a:rPr lang="en-GB" dirty="0"/>
              <a:t>Recap the story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CF41C79-28DE-4E72-83B3-DC852148D448}"/>
              </a:ext>
            </a:extLst>
          </p:cNvPr>
          <p:cNvSpPr/>
          <p:nvPr/>
        </p:nvSpPr>
        <p:spPr>
          <a:xfrm>
            <a:off x="1981200" y="1166843"/>
            <a:ext cx="83655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>
              <a:defRPr/>
            </a:pPr>
            <a:r>
              <a:rPr lang="en-GB" sz="3200" dirty="0">
                <a:solidFill>
                  <a:prstClr val="black"/>
                </a:solidFill>
                <a:latin typeface="Calibri"/>
              </a:rPr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3C0A9A0-AB3D-4A86-93CC-8CF823EB64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201" y="1459230"/>
            <a:ext cx="4213833" cy="45764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CE00568-2155-4011-966A-9CD042978FE6}"/>
              </a:ext>
            </a:extLst>
          </p:cNvPr>
          <p:cNvSpPr/>
          <p:nvPr/>
        </p:nvSpPr>
        <p:spPr>
          <a:xfrm>
            <a:off x="6442079" y="2191434"/>
            <a:ext cx="307599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/>
            <a:r>
              <a:rPr lang="en-GB" dirty="0">
                <a:solidFill>
                  <a:prstClr val="black"/>
                </a:solidFill>
                <a:latin typeface="Calibri"/>
                <a:hlinkClick r:id="rId3"/>
              </a:rPr>
              <a:t>https://www.youtube.com/watch?v=uDswFXEEYh4</a:t>
            </a:r>
            <a:endParaRPr lang="en-GB" dirty="0">
              <a:solidFill>
                <a:prstClr val="black"/>
              </a:solidFill>
              <a:latin typeface="Calibri"/>
            </a:endParaRPr>
          </a:p>
          <a:p>
            <a:pPr defTabSz="457200"/>
            <a:endParaRPr lang="en-GB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54249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67F31FE-3615-4ABA-89A3-3EDF25D12DBC}"/>
              </a:ext>
            </a:extLst>
          </p:cNvPr>
          <p:cNvSpPr/>
          <p:nvPr/>
        </p:nvSpPr>
        <p:spPr>
          <a:xfrm>
            <a:off x="1656521" y="2178009"/>
            <a:ext cx="8878957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prstClr val="black"/>
                </a:solidFill>
                <a:latin typeface="Twinkl Cursive Looped" panose="02000000000000000000" pitchFamily="2" charset="0"/>
              </a:rPr>
              <a:t>Discuss the two books mentioned in the border: </a:t>
            </a:r>
          </a:p>
          <a:p>
            <a:pPr defTabSz="457200">
              <a:defRPr/>
            </a:pPr>
            <a:r>
              <a:rPr lang="en-GB" sz="2800" dirty="0">
                <a:solidFill>
                  <a:prstClr val="black"/>
                </a:solidFill>
                <a:latin typeface="Twinkl Cursive Looped" panose="02000000000000000000" pitchFamily="2" charset="0"/>
              </a:rPr>
              <a:t>‘Jack and the Beanstalk’ and Alice in Wonderland. </a:t>
            </a:r>
          </a:p>
          <a:p>
            <a:pPr defTabSz="457200">
              <a:defRPr/>
            </a:pPr>
            <a:endParaRPr lang="en-GB" sz="3600" dirty="0">
              <a:solidFill>
                <a:prstClr val="black"/>
              </a:solidFill>
              <a:latin typeface="Calibri"/>
            </a:endParaRPr>
          </a:p>
          <a:p>
            <a:pPr defTabSz="457200">
              <a:defRPr/>
            </a:pPr>
            <a:endParaRPr lang="en-GB" sz="3600" dirty="0">
              <a:solidFill>
                <a:prstClr val="black"/>
              </a:solidFill>
              <a:latin typeface="Calibri"/>
            </a:endParaRPr>
          </a:p>
          <a:p>
            <a:pPr defTabSz="457200"/>
            <a:r>
              <a:rPr lang="en-GB" sz="3200" dirty="0">
                <a:solidFill>
                  <a:prstClr val="black"/>
                </a:solidFill>
                <a:latin typeface="Twinkl Cursive Looped" panose="02000000000000000000" pitchFamily="2" charset="0"/>
              </a:rPr>
              <a:t>What do they have in common and how do they differ? Why were they chosen? </a:t>
            </a:r>
          </a:p>
          <a:p>
            <a:pPr defTabSz="457200">
              <a:defRPr/>
            </a:pPr>
            <a:endParaRPr lang="en-GB" sz="3200" dirty="0">
              <a:solidFill>
                <a:prstClr val="black"/>
              </a:solidFill>
              <a:latin typeface="Twinkl Cursive Looped" panose="02000000000000000000" pitchFamily="2" charset="0"/>
            </a:endParaRPr>
          </a:p>
          <a:p>
            <a:pPr defTabSz="457200">
              <a:defRPr/>
            </a:pPr>
            <a:endParaRPr lang="en-GB" sz="1600" dirty="0">
              <a:solidFill>
                <a:prstClr val="black"/>
              </a:solidFill>
              <a:latin typeface="Twinkl Cursive Looped" panose="02000000000000000000" pitchFamily="2" charset="0"/>
            </a:endParaRPr>
          </a:p>
          <a:p>
            <a:pPr defTabSz="457200">
              <a:defRPr/>
            </a:pPr>
            <a:endParaRPr lang="en-GB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F79068B-B9BE-46C1-9470-E59CC65C39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0818" y="269794"/>
            <a:ext cx="1536325" cy="16643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97B811C-A7EB-431A-9026-4526045A2D92}"/>
              </a:ext>
            </a:extLst>
          </p:cNvPr>
          <p:cNvSpPr txBox="1"/>
          <p:nvPr/>
        </p:nvSpPr>
        <p:spPr>
          <a:xfrm>
            <a:off x="1789044" y="269795"/>
            <a:ext cx="49695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b="1" u="sng" dirty="0">
                <a:solidFill>
                  <a:prstClr val="black"/>
                </a:solidFill>
                <a:latin typeface="Twinkl Cursive Looped" panose="02000000000000000000" pitchFamily="2" charset="0"/>
              </a:rPr>
              <a:t>Monday 28</a:t>
            </a:r>
            <a:r>
              <a:rPr lang="en-GB" sz="2800" b="1" u="sng" baseline="30000" dirty="0">
                <a:solidFill>
                  <a:prstClr val="black"/>
                </a:solidFill>
                <a:latin typeface="Twinkl Cursive Looped" panose="02000000000000000000" pitchFamily="2" charset="0"/>
              </a:rPr>
              <a:t>th</a:t>
            </a:r>
            <a:r>
              <a:rPr lang="en-GB" sz="2800" b="1" u="sng" dirty="0">
                <a:solidFill>
                  <a:prstClr val="black"/>
                </a:solidFill>
                <a:latin typeface="Twinkl Cursive Looped" panose="02000000000000000000" pitchFamily="2" charset="0"/>
              </a:rPr>
              <a:t> June </a:t>
            </a:r>
          </a:p>
          <a:p>
            <a:pPr defTabSz="457200"/>
            <a:r>
              <a:rPr lang="en-GB" sz="2800" b="1" u="sng" dirty="0">
                <a:solidFill>
                  <a:prstClr val="black"/>
                </a:solidFill>
                <a:latin typeface="Twinkl Cursive Looped" panose="02000000000000000000" pitchFamily="2" charset="0"/>
              </a:rPr>
              <a:t>LO: To compare books</a:t>
            </a:r>
          </a:p>
        </p:txBody>
      </p:sp>
    </p:spTree>
    <p:extLst>
      <p:ext uri="{BB962C8B-B14F-4D97-AF65-F5344CB8AC3E}">
        <p14:creationId xmlns:p14="http://schemas.microsoft.com/office/powerpoint/2010/main" val="27952493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99C57B-4648-42BF-B062-F8B454A959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2650" y="681038"/>
            <a:ext cx="7886700" cy="1325563"/>
          </a:xfrm>
        </p:spPr>
        <p:txBody>
          <a:bodyPr>
            <a:normAutofit fontScale="90000"/>
          </a:bodyPr>
          <a:lstStyle/>
          <a:p>
            <a:r>
              <a:rPr lang="en-GB" sz="4000" b="1" u="sng" dirty="0">
                <a:latin typeface="Twinkl Cursive Looped" panose="02000000000000000000" pitchFamily="2" charset="0"/>
              </a:rPr>
              <a:t>Monday 28</a:t>
            </a:r>
            <a:r>
              <a:rPr lang="en-GB" sz="4000" b="1" u="sng" baseline="30000" dirty="0">
                <a:latin typeface="Twinkl Cursive Looped" panose="02000000000000000000" pitchFamily="2" charset="0"/>
              </a:rPr>
              <a:t>th</a:t>
            </a:r>
            <a:r>
              <a:rPr lang="en-GB" sz="4000" b="1" u="sng" dirty="0">
                <a:latin typeface="Twinkl Cursive Looped" panose="02000000000000000000" pitchFamily="2" charset="0"/>
              </a:rPr>
              <a:t> June</a:t>
            </a:r>
            <a:br>
              <a:rPr lang="en-GB" sz="4000" b="1" u="sng" dirty="0">
                <a:latin typeface="Twinkl Cursive Looped" panose="02000000000000000000" pitchFamily="2" charset="0"/>
              </a:rPr>
            </a:br>
            <a:r>
              <a:rPr lang="en-GB" sz="4000" b="1" u="sng" dirty="0">
                <a:latin typeface="Twinkl Cursive Looped" panose="02000000000000000000" pitchFamily="2" charset="0"/>
              </a:rPr>
              <a:t>LO: To use the belonging apostrophe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11407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>
            <a:extLst>
              <a:ext uri="{FF2B5EF4-FFF2-40B4-BE49-F238E27FC236}">
                <a16:creationId xmlns:a16="http://schemas.microsoft.com/office/drawing/2014/main" id="{94C72D86-D5A2-46AC-B38B-B7C0D23599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0" y="549275"/>
            <a:ext cx="80645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ro-RO" dirty="0"/>
              <a:t>Expected Group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ro-RO" dirty="0"/>
              <a:t>Can you write a sentence to describe each picture using an apostrophe to show possession? Click on the picture to see the answer.</a:t>
            </a:r>
            <a:endParaRPr lang="en-GB" altLang="ro-RO" dirty="0">
              <a:solidFill>
                <a:srgbClr val="FF0000"/>
              </a:solidFill>
            </a:endParaRPr>
          </a:p>
        </p:txBody>
      </p:sp>
      <p:sp>
        <p:nvSpPr>
          <p:cNvPr id="9219" name="TextBox 35">
            <a:extLst>
              <a:ext uri="{FF2B5EF4-FFF2-40B4-BE49-F238E27FC236}">
                <a16:creationId xmlns:a16="http://schemas.microsoft.com/office/drawing/2014/main" id="{7BAB45ED-18CB-4156-AD3A-0D56B49310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4388" y="3049589"/>
            <a:ext cx="24955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US" altLang="ro-RO" b="1">
                <a:ea typeface="MS PGothic" panose="020B0600070205080204" pitchFamily="34" charset="-128"/>
              </a:rPr>
              <a:t>This is Nadia</a:t>
            </a:r>
            <a:r>
              <a:rPr lang="en-US" altLang="en-US" b="1">
                <a:ea typeface="MS PGothic" panose="020B0600070205080204" pitchFamily="34" charset="-128"/>
              </a:rPr>
              <a:t>’</a:t>
            </a:r>
            <a:r>
              <a:rPr lang="en-US" altLang="ro-RO" b="1">
                <a:ea typeface="MS PGothic" panose="020B0600070205080204" pitchFamily="34" charset="-128"/>
              </a:rPr>
              <a:t>s radio. </a:t>
            </a:r>
          </a:p>
        </p:txBody>
      </p:sp>
      <p:sp>
        <p:nvSpPr>
          <p:cNvPr id="9220" name="Rectangle 8">
            <a:extLst>
              <a:ext uri="{FF2B5EF4-FFF2-40B4-BE49-F238E27FC236}">
                <a16:creationId xmlns:a16="http://schemas.microsoft.com/office/drawing/2014/main" id="{34F017BE-6EF5-42DA-ABA7-96DFD34C78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27338" y="1285875"/>
            <a:ext cx="74411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US" altLang="ro-RO" b="1">
                <a:ea typeface="MS PGothic" panose="020B0600070205080204" pitchFamily="34" charset="-128"/>
              </a:rPr>
              <a:t>Nadia</a:t>
            </a:r>
            <a:endParaRPr lang="en-US" altLang="ro-RO" b="1"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sp>
        <p:nvSpPr>
          <p:cNvPr id="9221" name="Rectangle 23">
            <a:extLst>
              <a:ext uri="{FF2B5EF4-FFF2-40B4-BE49-F238E27FC236}">
                <a16:creationId xmlns:a16="http://schemas.microsoft.com/office/drawing/2014/main" id="{C11C165C-55FE-48D5-86B8-29CB412D34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49914" y="1284288"/>
            <a:ext cx="81945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US" altLang="ro-RO" b="1">
                <a:ea typeface="MS PGothic" panose="020B0600070205080204" pitchFamily="34" charset="-128"/>
              </a:rPr>
              <a:t>Rachel</a:t>
            </a:r>
            <a:endParaRPr lang="en-US" altLang="ro-RO" b="1"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sp>
        <p:nvSpPr>
          <p:cNvPr id="9222" name="Rectangle 24">
            <a:extLst>
              <a:ext uri="{FF2B5EF4-FFF2-40B4-BE49-F238E27FC236}">
                <a16:creationId xmlns:a16="http://schemas.microsoft.com/office/drawing/2014/main" id="{5DFE471D-2185-49EA-B62C-0073E4CEE0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37575" y="1285875"/>
            <a:ext cx="66691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US" altLang="ro-RO" b="1">
                <a:ea typeface="MS PGothic" panose="020B0600070205080204" pitchFamily="34" charset="-128"/>
              </a:rPr>
              <a:t>Clara</a:t>
            </a:r>
            <a:endParaRPr lang="en-US" altLang="ro-RO" b="1"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sp>
        <p:nvSpPr>
          <p:cNvPr id="11" name="TextBox 35">
            <a:extLst>
              <a:ext uri="{FF2B5EF4-FFF2-40B4-BE49-F238E27FC236}">
                <a16:creationId xmlns:a16="http://schemas.microsoft.com/office/drawing/2014/main" id="{4DB26CF1-A21B-41D1-B61E-08EA5063A2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7600" y="3049589"/>
            <a:ext cx="23368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US" altLang="ro-RO" sz="1800" dirty="0">
                <a:solidFill>
                  <a:srgbClr val="1C1C1C"/>
                </a:solidFill>
                <a:latin typeface="Twinkl" pitchFamily="2" charset="0"/>
              </a:rPr>
              <a:t>This is </a:t>
            </a:r>
            <a:r>
              <a:rPr lang="en-US" altLang="ro-RO" sz="1800" dirty="0">
                <a:solidFill>
                  <a:srgbClr val="79AD42"/>
                </a:solidFill>
                <a:latin typeface="Twinkl" pitchFamily="2" charset="0"/>
              </a:rPr>
              <a:t>Rachel</a:t>
            </a:r>
            <a:r>
              <a:rPr lang="en-US" altLang="en-US" sz="1800" dirty="0">
                <a:solidFill>
                  <a:srgbClr val="79AD42"/>
                </a:solidFill>
                <a:latin typeface="Twinkl" pitchFamily="2" charset="0"/>
              </a:rPr>
              <a:t>’</a:t>
            </a:r>
            <a:r>
              <a:rPr lang="en-US" altLang="ro-RO" sz="1800" dirty="0">
                <a:solidFill>
                  <a:srgbClr val="79AD42"/>
                </a:solidFill>
                <a:latin typeface="Twinkl" pitchFamily="2" charset="0"/>
              </a:rPr>
              <a:t>s car.</a:t>
            </a:r>
          </a:p>
        </p:txBody>
      </p:sp>
      <p:sp>
        <p:nvSpPr>
          <p:cNvPr id="12" name="TextBox 35">
            <a:extLst>
              <a:ext uri="{FF2B5EF4-FFF2-40B4-BE49-F238E27FC236}">
                <a16:creationId xmlns:a16="http://schemas.microsoft.com/office/drawing/2014/main" id="{6CA65F28-C938-4206-8991-8A6D077560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91439" y="3063875"/>
            <a:ext cx="24669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US" altLang="ro-RO" sz="1800" dirty="0">
                <a:solidFill>
                  <a:srgbClr val="1C1C1C"/>
                </a:solidFill>
                <a:latin typeface="Twinkl" pitchFamily="2" charset="0"/>
              </a:rPr>
              <a:t>This is </a:t>
            </a:r>
            <a:r>
              <a:rPr lang="en-US" altLang="ro-RO" sz="1800" dirty="0">
                <a:solidFill>
                  <a:srgbClr val="79AD42"/>
                </a:solidFill>
                <a:latin typeface="Twinkl" pitchFamily="2" charset="0"/>
              </a:rPr>
              <a:t>Clara</a:t>
            </a:r>
            <a:r>
              <a:rPr lang="en-US" altLang="en-US" sz="1800" dirty="0">
                <a:solidFill>
                  <a:srgbClr val="79AD42"/>
                </a:solidFill>
                <a:latin typeface="Twinkl" pitchFamily="2" charset="0"/>
              </a:rPr>
              <a:t>’</a:t>
            </a:r>
            <a:r>
              <a:rPr lang="en-US" altLang="ro-RO" sz="1800" dirty="0">
                <a:solidFill>
                  <a:srgbClr val="79AD42"/>
                </a:solidFill>
                <a:latin typeface="Twinkl" pitchFamily="2" charset="0"/>
              </a:rPr>
              <a:t>s train. </a:t>
            </a:r>
          </a:p>
        </p:txBody>
      </p:sp>
      <p:sp>
        <p:nvSpPr>
          <p:cNvPr id="13" name="TextBox 35">
            <a:extLst>
              <a:ext uri="{FF2B5EF4-FFF2-40B4-BE49-F238E27FC236}">
                <a16:creationId xmlns:a16="http://schemas.microsoft.com/office/drawing/2014/main" id="{345A6246-13EA-4506-BF54-450A741BB1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4388" y="5722939"/>
            <a:ext cx="21399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US" altLang="ro-RO" sz="1800" dirty="0">
                <a:solidFill>
                  <a:srgbClr val="1C1C1C"/>
                </a:solidFill>
                <a:latin typeface="Twinkl" pitchFamily="2" charset="0"/>
              </a:rPr>
              <a:t>This is </a:t>
            </a:r>
            <a:r>
              <a:rPr lang="en-US" altLang="ro-RO" sz="1800" dirty="0">
                <a:solidFill>
                  <a:srgbClr val="79AD42"/>
                </a:solidFill>
                <a:latin typeface="Twinkl" pitchFamily="2" charset="0"/>
              </a:rPr>
              <a:t>Owen</a:t>
            </a:r>
            <a:r>
              <a:rPr lang="en-US" altLang="en-US" sz="1800" dirty="0">
                <a:solidFill>
                  <a:srgbClr val="79AD42"/>
                </a:solidFill>
                <a:latin typeface="Twinkl" pitchFamily="2" charset="0"/>
              </a:rPr>
              <a:t>’</a:t>
            </a:r>
            <a:r>
              <a:rPr lang="en-US" altLang="ro-RO" sz="1800" dirty="0">
                <a:solidFill>
                  <a:srgbClr val="79AD42"/>
                </a:solidFill>
                <a:latin typeface="Twinkl" pitchFamily="2" charset="0"/>
              </a:rPr>
              <a:t>s dog. </a:t>
            </a:r>
          </a:p>
        </p:txBody>
      </p:sp>
      <p:sp>
        <p:nvSpPr>
          <p:cNvPr id="14" name="TextBox 35">
            <a:extLst>
              <a:ext uri="{FF2B5EF4-FFF2-40B4-BE49-F238E27FC236}">
                <a16:creationId xmlns:a16="http://schemas.microsoft.com/office/drawing/2014/main" id="{D6D9E7EB-BC65-4209-B462-CD91104761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5364" y="5719764"/>
            <a:ext cx="25812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US" altLang="ro-RO" sz="1800" dirty="0">
                <a:solidFill>
                  <a:srgbClr val="1C1C1C"/>
                </a:solidFill>
                <a:latin typeface="Twinkl" pitchFamily="2" charset="0"/>
              </a:rPr>
              <a:t>This is </a:t>
            </a:r>
            <a:r>
              <a:rPr lang="en-US" altLang="ro-RO" sz="1800" dirty="0">
                <a:solidFill>
                  <a:srgbClr val="79AD42"/>
                </a:solidFill>
                <a:latin typeface="Twinkl" pitchFamily="2" charset="0"/>
              </a:rPr>
              <a:t>Kaylee</a:t>
            </a:r>
            <a:r>
              <a:rPr lang="en-US" altLang="en-US" sz="1800" dirty="0">
                <a:solidFill>
                  <a:srgbClr val="79AD42"/>
                </a:solidFill>
                <a:latin typeface="Twinkl" pitchFamily="2" charset="0"/>
              </a:rPr>
              <a:t>’</a:t>
            </a:r>
            <a:r>
              <a:rPr lang="en-US" altLang="ro-RO" sz="1800" dirty="0">
                <a:solidFill>
                  <a:srgbClr val="79AD42"/>
                </a:solidFill>
                <a:latin typeface="Twinkl" pitchFamily="2" charset="0"/>
              </a:rPr>
              <a:t>s book. </a:t>
            </a:r>
          </a:p>
        </p:txBody>
      </p:sp>
      <p:sp>
        <p:nvSpPr>
          <p:cNvPr id="15" name="TextBox 35">
            <a:extLst>
              <a:ext uri="{FF2B5EF4-FFF2-40B4-BE49-F238E27FC236}">
                <a16:creationId xmlns:a16="http://schemas.microsoft.com/office/drawing/2014/main" id="{2A9F7CB4-8F30-4F9A-9B98-B6261FC451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50175" y="5719764"/>
            <a:ext cx="2349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US" altLang="ro-RO" sz="1800" dirty="0">
                <a:solidFill>
                  <a:srgbClr val="1C1C1C"/>
                </a:solidFill>
                <a:latin typeface="Twinkl" pitchFamily="2" charset="0"/>
              </a:rPr>
              <a:t>This is </a:t>
            </a:r>
            <a:r>
              <a:rPr lang="en-US" altLang="ro-RO" sz="1800" dirty="0">
                <a:solidFill>
                  <a:srgbClr val="79AD42"/>
                </a:solidFill>
                <a:latin typeface="Twinkl" pitchFamily="2" charset="0"/>
              </a:rPr>
              <a:t>Malik</a:t>
            </a:r>
            <a:r>
              <a:rPr lang="en-US" altLang="en-US" sz="1800" dirty="0">
                <a:solidFill>
                  <a:srgbClr val="79AD42"/>
                </a:solidFill>
                <a:latin typeface="Twinkl" pitchFamily="2" charset="0"/>
              </a:rPr>
              <a:t>’</a:t>
            </a:r>
            <a:r>
              <a:rPr lang="en-US" altLang="ro-RO" sz="1800" dirty="0">
                <a:solidFill>
                  <a:srgbClr val="79AD42"/>
                </a:solidFill>
                <a:latin typeface="Twinkl" pitchFamily="2" charset="0"/>
              </a:rPr>
              <a:t>s rocket. </a:t>
            </a:r>
          </a:p>
        </p:txBody>
      </p:sp>
      <p:sp>
        <p:nvSpPr>
          <p:cNvPr id="9228" name="Rectangle 25">
            <a:extLst>
              <a:ext uri="{FF2B5EF4-FFF2-40B4-BE49-F238E27FC236}">
                <a16:creationId xmlns:a16="http://schemas.microsoft.com/office/drawing/2014/main" id="{14DBBA4C-1848-45FC-BE9F-1FF856B4CB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60664" y="3732213"/>
            <a:ext cx="748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US" altLang="ro-RO" b="1">
                <a:ea typeface="MS PGothic" panose="020B0600070205080204" pitchFamily="34" charset="-128"/>
              </a:rPr>
              <a:t>Owen</a:t>
            </a:r>
            <a:endParaRPr lang="en-US" altLang="ro-RO" b="1"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sp>
        <p:nvSpPr>
          <p:cNvPr id="9229" name="Rectangle 26">
            <a:extLst>
              <a:ext uri="{FF2B5EF4-FFF2-40B4-BE49-F238E27FC236}">
                <a16:creationId xmlns:a16="http://schemas.microsoft.com/office/drawing/2014/main" id="{92D3D32B-BB66-471C-8E90-F62806B636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49914" y="3733800"/>
            <a:ext cx="81394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US" altLang="ro-RO" b="1">
                <a:ea typeface="MS PGothic" panose="020B0600070205080204" pitchFamily="34" charset="-128"/>
              </a:rPr>
              <a:t>Kaylee</a:t>
            </a:r>
            <a:endParaRPr lang="en-US" altLang="ro-RO" b="1"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sp>
        <p:nvSpPr>
          <p:cNvPr id="9230" name="Rectangle 27">
            <a:extLst>
              <a:ext uri="{FF2B5EF4-FFF2-40B4-BE49-F238E27FC236}">
                <a16:creationId xmlns:a16="http://schemas.microsoft.com/office/drawing/2014/main" id="{E7FE7921-4820-4BC5-BB84-E137861C4A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37576" y="3733800"/>
            <a:ext cx="7232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US" altLang="ro-RO" b="1">
                <a:ea typeface="MS PGothic" panose="020B0600070205080204" pitchFamily="34" charset="-128"/>
              </a:rPr>
              <a:t>Malik</a:t>
            </a:r>
            <a:endParaRPr lang="en-US" altLang="ro-RO" b="1"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pic>
        <p:nvPicPr>
          <p:cNvPr id="9231" name="Nadia">
            <a:extLst>
              <a:ext uri="{FF2B5EF4-FFF2-40B4-BE49-F238E27FC236}">
                <a16:creationId xmlns:a16="http://schemas.microsoft.com/office/drawing/2014/main" id="{ED4AAE47-EA2C-446D-AD9E-32590CB9AD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0939" y="1733550"/>
            <a:ext cx="1639887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Rachel">
            <a:extLst>
              <a:ext uri="{FF2B5EF4-FFF2-40B4-BE49-F238E27FC236}">
                <a16:creationId xmlns:a16="http://schemas.microsoft.com/office/drawing/2014/main" id="{E985E550-E7A3-47F9-9835-8200D09F19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9" y="1795463"/>
            <a:ext cx="1673225" cy="106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Clara">
            <a:extLst>
              <a:ext uri="{FF2B5EF4-FFF2-40B4-BE49-F238E27FC236}">
                <a16:creationId xmlns:a16="http://schemas.microsoft.com/office/drawing/2014/main" id="{DDEB9A8B-AB49-4859-A906-D946AB4211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7576" y="1795464"/>
            <a:ext cx="646113" cy="122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Owen">
            <a:extLst>
              <a:ext uri="{FF2B5EF4-FFF2-40B4-BE49-F238E27FC236}">
                <a16:creationId xmlns:a16="http://schemas.microsoft.com/office/drawing/2014/main" id="{3494FA22-0D97-432F-8540-FB65442C3F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2039" y="4310063"/>
            <a:ext cx="1322387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Kaylee">
            <a:extLst>
              <a:ext uri="{FF2B5EF4-FFF2-40B4-BE49-F238E27FC236}">
                <a16:creationId xmlns:a16="http://schemas.microsoft.com/office/drawing/2014/main" id="{B8220797-2ED2-4361-BEBE-7A600BF385F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4" y="4225925"/>
            <a:ext cx="960437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Malik">
            <a:extLst>
              <a:ext uri="{FF2B5EF4-FFF2-40B4-BE49-F238E27FC236}">
                <a16:creationId xmlns:a16="http://schemas.microsoft.com/office/drawing/2014/main" id="{4C59C6E8-3BB7-49C5-9030-04AD07598A2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7725" y="4191000"/>
            <a:ext cx="1017588" cy="145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950C5F46-7877-41D5-BB79-851959A46C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14914" y="3051175"/>
            <a:ext cx="8098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US" altLang="ro-RO"/>
              <a:t>This is </a:t>
            </a:r>
            <a:endParaRPr lang="en-GB" alt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E87FC60-B746-4857-BE8B-4B58696977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07326" y="3060700"/>
            <a:ext cx="8098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US" altLang="ro-RO"/>
              <a:t>This is </a:t>
            </a:r>
            <a:endParaRPr lang="en-GB" alt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6946BA6-95BC-4BFC-92AC-756A473DE3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7089" y="5722938"/>
            <a:ext cx="8098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US" altLang="ro-RO"/>
              <a:t>This is </a:t>
            </a:r>
            <a:endParaRPr lang="en-GB" alt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5FC61F5-96AE-4679-93D0-8BA3FC4A53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5539" y="5715000"/>
            <a:ext cx="8098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US" altLang="ro-RO"/>
              <a:t>This is </a:t>
            </a:r>
            <a:endParaRPr lang="en-GB" alt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0B53B33F-82E5-40CA-A1C7-A23BAE7859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50176" y="5722938"/>
            <a:ext cx="8098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US" altLang="ro-RO"/>
              <a:t>This is </a:t>
            </a:r>
            <a:endParaRPr lang="en-GB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25" grpId="0"/>
      <p:bldP spid="27" grpId="0"/>
      <p:bldP spid="28" grpId="0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>
            <a:extLst>
              <a:ext uri="{FF2B5EF4-FFF2-40B4-BE49-F238E27FC236}">
                <a16:creationId xmlns:a16="http://schemas.microsoft.com/office/drawing/2014/main" id="{94C72D86-D5A2-46AC-B38B-B7C0D23599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2956" y="430213"/>
            <a:ext cx="80645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ro-RO" b="1" u="sng" dirty="0">
                <a:latin typeface="Twinkl Cursive Looped" panose="02000000000000000000" pitchFamily="2" charset="0"/>
              </a:rPr>
              <a:t>Monday 28</a:t>
            </a:r>
            <a:r>
              <a:rPr lang="en-GB" altLang="ro-RO" b="1" u="sng" baseline="30000" dirty="0">
                <a:latin typeface="Twinkl Cursive Looped" panose="02000000000000000000" pitchFamily="2" charset="0"/>
              </a:rPr>
              <a:t>th</a:t>
            </a:r>
            <a:r>
              <a:rPr lang="en-GB" altLang="ro-RO" b="1" u="sng" dirty="0">
                <a:latin typeface="Twinkl Cursive Looped" panose="02000000000000000000" pitchFamily="2" charset="0"/>
              </a:rPr>
              <a:t> June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ro-RO" b="1" u="sng" dirty="0">
                <a:latin typeface="Twinkl Cursive Looped" panose="02000000000000000000" pitchFamily="2" charset="0"/>
              </a:rPr>
              <a:t>LO: To use a belonging apostrophe.  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ro-RO" b="1" u="sng" dirty="0">
                <a:latin typeface="Twinkl Cursive Looped" panose="02000000000000000000" pitchFamily="2" charset="0"/>
              </a:rPr>
              <a:t>Write a new sentence for each picture using a belonging apostrophe. </a:t>
            </a:r>
          </a:p>
        </p:txBody>
      </p:sp>
      <p:sp>
        <p:nvSpPr>
          <p:cNvPr id="9219" name="TextBox 35">
            <a:extLst>
              <a:ext uri="{FF2B5EF4-FFF2-40B4-BE49-F238E27FC236}">
                <a16:creationId xmlns:a16="http://schemas.microsoft.com/office/drawing/2014/main" id="{7BAB45ED-18CB-4156-AD3A-0D56B49310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4388" y="3049589"/>
            <a:ext cx="24955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US" altLang="ro-RO" b="1" dirty="0">
                <a:ea typeface="MS PGothic" panose="020B0600070205080204" pitchFamily="34" charset="-128"/>
              </a:rPr>
              <a:t>Nadia</a:t>
            </a:r>
            <a:r>
              <a:rPr lang="en-US" altLang="en-US" b="1" dirty="0">
                <a:ea typeface="MS PGothic" panose="020B0600070205080204" pitchFamily="34" charset="-128"/>
              </a:rPr>
              <a:t>’</a:t>
            </a:r>
            <a:r>
              <a:rPr lang="en-US" altLang="ro-RO" b="1" dirty="0">
                <a:ea typeface="MS PGothic" panose="020B0600070205080204" pitchFamily="34" charset="-128"/>
              </a:rPr>
              <a:t>s radio is playing loud music  </a:t>
            </a:r>
          </a:p>
        </p:txBody>
      </p:sp>
      <p:sp>
        <p:nvSpPr>
          <p:cNvPr id="9220" name="Rectangle 8">
            <a:extLst>
              <a:ext uri="{FF2B5EF4-FFF2-40B4-BE49-F238E27FC236}">
                <a16:creationId xmlns:a16="http://schemas.microsoft.com/office/drawing/2014/main" id="{34F017BE-6EF5-42DA-ABA7-96DFD34C78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27338" y="1285875"/>
            <a:ext cx="74411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US" altLang="ro-RO" b="1">
                <a:ea typeface="MS PGothic" panose="020B0600070205080204" pitchFamily="34" charset="-128"/>
              </a:rPr>
              <a:t>Nadia</a:t>
            </a:r>
            <a:endParaRPr lang="en-US" altLang="ro-RO" b="1"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sp>
        <p:nvSpPr>
          <p:cNvPr id="9221" name="Rectangle 23">
            <a:extLst>
              <a:ext uri="{FF2B5EF4-FFF2-40B4-BE49-F238E27FC236}">
                <a16:creationId xmlns:a16="http://schemas.microsoft.com/office/drawing/2014/main" id="{C11C165C-55FE-48D5-86B8-29CB412D34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49914" y="1284288"/>
            <a:ext cx="81945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US" altLang="ro-RO" b="1">
                <a:ea typeface="MS PGothic" panose="020B0600070205080204" pitchFamily="34" charset="-128"/>
              </a:rPr>
              <a:t>Rachel</a:t>
            </a:r>
            <a:endParaRPr lang="en-US" altLang="ro-RO" b="1"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sp>
        <p:nvSpPr>
          <p:cNvPr id="9222" name="Rectangle 24">
            <a:extLst>
              <a:ext uri="{FF2B5EF4-FFF2-40B4-BE49-F238E27FC236}">
                <a16:creationId xmlns:a16="http://schemas.microsoft.com/office/drawing/2014/main" id="{5DFE471D-2185-49EA-B62C-0073E4CEE0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37575" y="1285875"/>
            <a:ext cx="66691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US" altLang="ro-RO" b="1">
                <a:ea typeface="MS PGothic" panose="020B0600070205080204" pitchFamily="34" charset="-128"/>
              </a:rPr>
              <a:t>Clara</a:t>
            </a:r>
            <a:endParaRPr lang="en-US" altLang="ro-RO" b="1"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sp>
        <p:nvSpPr>
          <p:cNvPr id="9228" name="Rectangle 25">
            <a:extLst>
              <a:ext uri="{FF2B5EF4-FFF2-40B4-BE49-F238E27FC236}">
                <a16:creationId xmlns:a16="http://schemas.microsoft.com/office/drawing/2014/main" id="{14DBBA4C-1848-45FC-BE9F-1FF856B4CB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60664" y="3732213"/>
            <a:ext cx="748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US" altLang="ro-RO" b="1">
                <a:ea typeface="MS PGothic" panose="020B0600070205080204" pitchFamily="34" charset="-128"/>
              </a:rPr>
              <a:t>Owen</a:t>
            </a:r>
            <a:endParaRPr lang="en-US" altLang="ro-RO" b="1"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sp>
        <p:nvSpPr>
          <p:cNvPr id="9229" name="Rectangle 26">
            <a:extLst>
              <a:ext uri="{FF2B5EF4-FFF2-40B4-BE49-F238E27FC236}">
                <a16:creationId xmlns:a16="http://schemas.microsoft.com/office/drawing/2014/main" id="{92D3D32B-BB66-471C-8E90-F62806B636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49914" y="3733800"/>
            <a:ext cx="81394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US" altLang="ro-RO" b="1">
                <a:ea typeface="MS PGothic" panose="020B0600070205080204" pitchFamily="34" charset="-128"/>
              </a:rPr>
              <a:t>Kaylee</a:t>
            </a:r>
            <a:endParaRPr lang="en-US" altLang="ro-RO" b="1"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sp>
        <p:nvSpPr>
          <p:cNvPr id="9230" name="Rectangle 27">
            <a:extLst>
              <a:ext uri="{FF2B5EF4-FFF2-40B4-BE49-F238E27FC236}">
                <a16:creationId xmlns:a16="http://schemas.microsoft.com/office/drawing/2014/main" id="{E7FE7921-4820-4BC5-BB84-E137861C4A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37576" y="3733800"/>
            <a:ext cx="7232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US" altLang="ro-RO" b="1">
                <a:ea typeface="MS PGothic" panose="020B0600070205080204" pitchFamily="34" charset="-128"/>
              </a:rPr>
              <a:t>Malik</a:t>
            </a:r>
            <a:endParaRPr lang="en-US" altLang="ro-RO" b="1"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pic>
        <p:nvPicPr>
          <p:cNvPr id="9231" name="Nadia">
            <a:extLst>
              <a:ext uri="{FF2B5EF4-FFF2-40B4-BE49-F238E27FC236}">
                <a16:creationId xmlns:a16="http://schemas.microsoft.com/office/drawing/2014/main" id="{ED4AAE47-EA2C-446D-AD9E-32590CB9AD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0939" y="1733550"/>
            <a:ext cx="1639887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Rachel">
            <a:extLst>
              <a:ext uri="{FF2B5EF4-FFF2-40B4-BE49-F238E27FC236}">
                <a16:creationId xmlns:a16="http://schemas.microsoft.com/office/drawing/2014/main" id="{E985E550-E7A3-47F9-9835-8200D09F19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9" y="1795463"/>
            <a:ext cx="1673225" cy="106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Clara">
            <a:extLst>
              <a:ext uri="{FF2B5EF4-FFF2-40B4-BE49-F238E27FC236}">
                <a16:creationId xmlns:a16="http://schemas.microsoft.com/office/drawing/2014/main" id="{DDEB9A8B-AB49-4859-A906-D946AB4211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7576" y="1795464"/>
            <a:ext cx="646113" cy="122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Owen">
            <a:extLst>
              <a:ext uri="{FF2B5EF4-FFF2-40B4-BE49-F238E27FC236}">
                <a16:creationId xmlns:a16="http://schemas.microsoft.com/office/drawing/2014/main" id="{3494FA22-0D97-432F-8540-FB65442C3F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2039" y="4310063"/>
            <a:ext cx="1322387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Kaylee">
            <a:extLst>
              <a:ext uri="{FF2B5EF4-FFF2-40B4-BE49-F238E27FC236}">
                <a16:creationId xmlns:a16="http://schemas.microsoft.com/office/drawing/2014/main" id="{B8220797-2ED2-4361-BEBE-7A600BF385F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4" y="4225925"/>
            <a:ext cx="960437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Malik">
            <a:extLst>
              <a:ext uri="{FF2B5EF4-FFF2-40B4-BE49-F238E27FC236}">
                <a16:creationId xmlns:a16="http://schemas.microsoft.com/office/drawing/2014/main" id="{4C59C6E8-3BB7-49C5-9030-04AD07598A2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7725" y="4191000"/>
            <a:ext cx="1017588" cy="145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756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99C57B-4648-42BF-B062-F8B454A959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2650" y="1653600"/>
            <a:ext cx="7886700" cy="1325563"/>
          </a:xfrm>
        </p:spPr>
        <p:txBody>
          <a:bodyPr>
            <a:normAutofit fontScale="90000"/>
          </a:bodyPr>
          <a:lstStyle/>
          <a:p>
            <a:r>
              <a:rPr lang="en-GB" dirty="0"/>
              <a:t>Watch to recap each say the sequence of events </a:t>
            </a:r>
            <a:br>
              <a:rPr lang="en-GB" dirty="0"/>
            </a:br>
            <a:r>
              <a:rPr lang="en-GB" dirty="0"/>
              <a:t>Our Story Book </a:t>
            </a:r>
            <a:br>
              <a:rPr lang="en-GB" dirty="0"/>
            </a:br>
            <a:r>
              <a:rPr lang="en-GB" dirty="0"/>
              <a:t>Tuesday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FB964A-8448-43B9-B864-31CB683C4C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2650" y="4317205"/>
            <a:ext cx="7886700" cy="4351338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https://www.youtube.com/watch?v=JtQ4DdzCZMA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70263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6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9EECFF2-DBD1-4D98-AF66-E8403B1ABA5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7666AD3-5301-4F89-81A2-6932433A9CE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B9B93D2-689F-4828-8F6D-92A0577DFAA0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a0c7fa71-570b-4d2e-a005-0d34dc952117"/>
    <ds:schemaRef ds:uri="b561d3cc-3f8f-4588-a568-be861ce1308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214</Words>
  <Application>Microsoft Office PowerPoint</Application>
  <PresentationFormat>Widescreen</PresentationFormat>
  <Paragraphs>44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6</vt:i4>
      </vt:variant>
    </vt:vector>
  </HeadingPairs>
  <TitlesOfParts>
    <vt:vector size="17" baseType="lpstr">
      <vt:lpstr>MS PGothic</vt:lpstr>
      <vt:lpstr>Arial</vt:lpstr>
      <vt:lpstr>Calibri</vt:lpstr>
      <vt:lpstr>Calibri Light</vt:lpstr>
      <vt:lpstr>Sassoon Infant Rg</vt:lpstr>
      <vt:lpstr>Twinkl</vt:lpstr>
      <vt:lpstr>Twinkl Cursive Looped</vt:lpstr>
      <vt:lpstr>Twinkl SemiBold</vt:lpstr>
      <vt:lpstr>2_Office Theme</vt:lpstr>
      <vt:lpstr>1_Office Theme</vt:lpstr>
      <vt:lpstr>6_Office Theme</vt:lpstr>
      <vt:lpstr>Reading – The flower  Recap the story </vt:lpstr>
      <vt:lpstr>PowerPoint Presentation</vt:lpstr>
      <vt:lpstr>Monday 28th June LO: To use the belonging apostrophe</vt:lpstr>
      <vt:lpstr>PowerPoint Presentation</vt:lpstr>
      <vt:lpstr>PowerPoint Presentation</vt:lpstr>
      <vt:lpstr>Watch to recap each say the sequence of events  Our Story Book  Tuesday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 – The flower  Recap the story </dc:title>
  <dc:creator>Laura MacRae</dc:creator>
  <cp:lastModifiedBy>Laura MacRae</cp:lastModifiedBy>
  <cp:revision>1</cp:revision>
  <dcterms:created xsi:type="dcterms:W3CDTF">2021-06-28T14:43:13Z</dcterms:created>
  <dcterms:modified xsi:type="dcterms:W3CDTF">2021-06-28T14:43:50Z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