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309" r:id="rId2"/>
    <p:sldId id="327" r:id="rId3"/>
    <p:sldId id="315" r:id="rId4"/>
    <p:sldId id="331" r:id="rId5"/>
    <p:sldId id="332" r:id="rId6"/>
    <p:sldId id="333" r:id="rId7"/>
    <p:sldId id="334" r:id="rId8"/>
    <p:sldId id="337" r:id="rId9"/>
    <p:sldId id="335" r:id="rId10"/>
    <p:sldId id="339" r:id="rId11"/>
    <p:sldId id="325" r:id="rId12"/>
  </p:sldIdLst>
  <p:sldSz cx="9144000" cy="6858000" type="screen4x3"/>
  <p:notesSz cx="6858000" cy="9144000"/>
  <p:embeddedFontLst>
    <p:embeddedFont>
      <p:font typeface="Sassoon Infant Rg" panose="02000503030000020003" charset="0"/>
      <p:regular r:id="rId15"/>
      <p:bold r:id="rId16"/>
    </p:embeddedFont>
    <p:embeddedFont>
      <p:font typeface="Tuffy-TTF" panose="020B0603060100000000"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838" userDrawn="1">
          <p15:clr>
            <a:srgbClr val="A4A3A4"/>
          </p15:clr>
        </p15:guide>
        <p15:guide id="8" pos="476" userDrawn="1">
          <p15:clr>
            <a:srgbClr val="A4A3A4"/>
          </p15:clr>
        </p15:guide>
        <p15:guide id="9" orient="horz" pos="935" userDrawn="1">
          <p15:clr>
            <a:srgbClr val="A4A3A4"/>
          </p15:clr>
        </p15:guide>
        <p15:guide id="11" pos="5284" userDrawn="1">
          <p15:clr>
            <a:srgbClr val="A4A3A4"/>
          </p15:clr>
        </p15:guide>
        <p15:guide id="12" pos="1610" userDrawn="1">
          <p15:clr>
            <a:srgbClr val="A4A3A4"/>
          </p15:clr>
        </p15:guide>
        <p15:guide id="13" orient="horz" pos="1979" userDrawn="1">
          <p15:clr>
            <a:srgbClr val="A4A3A4"/>
          </p15:clr>
        </p15:guide>
        <p15:guide id="14" orient="horz" pos="2795" userDrawn="1">
          <p15:clr>
            <a:srgbClr val="A4A3A4"/>
          </p15:clr>
        </p15:guide>
        <p15:guide id="15" orient="horz" pos="1888" userDrawn="1">
          <p15:clr>
            <a:srgbClr val="A4A3A4"/>
          </p15:clr>
        </p15:guide>
        <p15:guide id="16" orient="horz" pos="2750" userDrawn="1">
          <p15:clr>
            <a:srgbClr val="A4A3A4"/>
          </p15:clr>
        </p15:guide>
        <p15:guide id="17" pos="2109"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ren Pinkney" initials="KP" lastIdx="1" clrIdx="0">
    <p:extLst>
      <p:ext uri="{19B8F6BF-5375-455C-9EA6-DF929625EA0E}">
        <p15:presenceInfo xmlns:p15="http://schemas.microsoft.com/office/powerpoint/2012/main" userId="S-1-5-21-1651119330-1013474095-91958013-168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A4692"/>
    <a:srgbClr val="2DB6BC"/>
    <a:srgbClr val="FAB001"/>
    <a:srgbClr val="E9506C"/>
    <a:srgbClr val="87BD30"/>
    <a:srgbClr val="8D358B"/>
    <a:srgbClr val="2CB7BD"/>
    <a:srgbClr val="E52122"/>
    <a:srgbClr val="E4004F"/>
    <a:srgbClr val="F081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303" autoAdjust="0"/>
    <p:restoredTop sz="94660"/>
  </p:normalViewPr>
  <p:slideViewPr>
    <p:cSldViewPr showGuides="1">
      <p:cViewPr varScale="1">
        <p:scale>
          <a:sx n="71" d="100"/>
          <a:sy n="71" d="100"/>
        </p:scale>
        <p:origin x="1158" y="66"/>
      </p:cViewPr>
      <p:guideLst>
        <p:guide orient="horz" pos="2160"/>
        <p:guide pos="2880"/>
        <p:guide pos="340"/>
        <p:guide orient="horz" pos="3974"/>
        <p:guide pos="5420"/>
        <p:guide orient="horz" pos="3838"/>
        <p:guide pos="476"/>
        <p:guide orient="horz" pos="935"/>
        <p:guide pos="5284"/>
        <p:guide pos="1610"/>
        <p:guide orient="horz" pos="1979"/>
        <p:guide orient="horz" pos="2795"/>
        <p:guide orient="horz" pos="1888"/>
        <p:guide orient="horz" pos="2750"/>
        <p:guide pos="2109"/>
      </p:guideLst>
    </p:cSldViewPr>
  </p:slideViewPr>
  <p:notesTextViewPr>
    <p:cViewPr>
      <p:scale>
        <a:sx n="3" d="2"/>
        <a:sy n="3" d="2"/>
      </p:scale>
      <p:origin x="0" y="0"/>
    </p:cViewPr>
  </p:notesTextViewPr>
  <p:sorterViewPr>
    <p:cViewPr>
      <p:scale>
        <a:sx n="158" d="100"/>
        <a:sy n="158" d="100"/>
      </p:scale>
      <p:origin x="0" y="-13200"/>
    </p:cViewPr>
  </p:sorter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02/12/2020</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02/12/2020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6" name="Rounded Rectangle 10">
            <a:extLst>
              <a:ext uri="{FF2B5EF4-FFF2-40B4-BE49-F238E27FC236}">
                <a16:creationId xmlns:a16="http://schemas.microsoft.com/office/drawing/2014/main" id="{551817E9-7223-4AA6-9854-60ED367758A6}"/>
              </a:ext>
            </a:extLst>
          </p:cNvPr>
          <p:cNvSpPr/>
          <p:nvPr userDrawn="1"/>
        </p:nvSpPr>
        <p:spPr bwMode="auto">
          <a:xfrm>
            <a:off x="457199" y="438151"/>
            <a:ext cx="8220075" cy="5957887"/>
          </a:xfrm>
          <a:prstGeom prst="roundRect">
            <a:avLst>
              <a:gd name="adj" fmla="val 2649"/>
            </a:avLst>
          </a:prstGeom>
          <a:solidFill>
            <a:srgbClr val="FFF9E7">
              <a:alpha val="90000"/>
            </a:srgbClr>
          </a:solidFill>
          <a:ln w="25402" cap="rnd">
            <a:solidFill>
              <a:srgbClr val="FEFBDA"/>
            </a:solidFill>
            <a:prstDash val="solid"/>
            <a:miter/>
          </a:ln>
        </p:spPr>
        <p:txBody>
          <a:bodyPr vert="horz" wrap="square" lIns="91440" tIns="45720" rIns="91440" bIns="45720" anchor="ctr" anchorCtr="1" compatLnSpc="1">
            <a:noAutofit/>
          </a:bodyPr>
          <a:lstStyle/>
          <a:p>
            <a:pPr marR="0" lvl="0" indent="0" algn="ctr" fontAlgn="auto">
              <a:lnSpc>
                <a:spcPct val="100000"/>
              </a:lnSpc>
              <a:spcBef>
                <a:spcPts val="0"/>
              </a:spcBef>
              <a:spcAft>
                <a:spcPts val="0"/>
              </a:spcAft>
              <a:buNone/>
              <a:tabLst/>
            </a:pPr>
            <a:r>
              <a:rPr lang="en-GB" sz="1350" b="0" i="0" u="none" strike="noStrike" cap="none" spc="0" baseline="0" dirty="0">
                <a:solidFill>
                  <a:srgbClr val="FFFFFF"/>
                </a:solidFill>
                <a:uFillTx/>
                <a:latin typeface="Twinkl"/>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Rounded Rectangle 10">
            <a:extLst>
              <a:ext uri="{FF2B5EF4-FFF2-40B4-BE49-F238E27FC236}">
                <a16:creationId xmlns:a16="http://schemas.microsoft.com/office/drawing/2014/main" id="{46D6FC7B-9F9D-4CCA-A72D-A3DE8A1FF612}"/>
              </a:ext>
            </a:extLst>
          </p:cNvPr>
          <p:cNvSpPr/>
          <p:nvPr userDrawn="1"/>
        </p:nvSpPr>
        <p:spPr bwMode="auto">
          <a:xfrm>
            <a:off x="457199" y="438151"/>
            <a:ext cx="8220075" cy="5957887"/>
          </a:xfrm>
          <a:prstGeom prst="roundRect">
            <a:avLst>
              <a:gd name="adj" fmla="val 2649"/>
            </a:avLst>
          </a:prstGeom>
          <a:solidFill>
            <a:srgbClr val="FFF9E7">
              <a:alpha val="90000"/>
            </a:srgbClr>
          </a:solidFill>
          <a:ln w="25402" cap="rnd">
            <a:solidFill>
              <a:srgbClr val="FEFBDA"/>
            </a:solidFill>
            <a:prstDash val="solid"/>
            <a:miter/>
          </a:ln>
        </p:spPr>
        <p:txBody>
          <a:bodyPr vert="horz" wrap="square" lIns="91440" tIns="45720" rIns="91440" bIns="45720" anchor="ctr" anchorCtr="1" compatLnSpc="1">
            <a:noAutofit/>
          </a:bodyPr>
          <a:lstStyle/>
          <a:p>
            <a:pPr marR="0" lvl="0" indent="0" algn="ctr" fontAlgn="auto">
              <a:lnSpc>
                <a:spcPct val="100000"/>
              </a:lnSpc>
              <a:spcBef>
                <a:spcPts val="0"/>
              </a:spcBef>
              <a:spcAft>
                <a:spcPts val="0"/>
              </a:spcAft>
              <a:buNone/>
              <a:tabLst/>
            </a:pPr>
            <a:r>
              <a:rPr lang="en-GB" sz="1350" b="0" i="0" u="none" strike="noStrike" cap="none" spc="0" baseline="0" dirty="0">
                <a:solidFill>
                  <a:srgbClr val="FFFFFF"/>
                </a:solidFill>
                <a:uFillTx/>
                <a:latin typeface="Twinkl"/>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alpha val="90000"/>
            </a:srgbClr>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alpha val="90000"/>
            </a:srgbClr>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kern="1200" dirty="0">
                <a:solidFill>
                  <a:schemeClr val="tx1"/>
                </a:solidFill>
                <a:latin typeface="Twinkl" pitchFamily="2" charset="0"/>
                <a:ea typeface="+mj-ea"/>
                <a:cs typeface="+mj-cs"/>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pitchFamily="2"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5" Type="http://schemas.openxmlformats.org/officeDocument/2006/relationships/image" Target="../media/image27.png"/><Relationship Id="rId4" Type="http://schemas.openxmlformats.org/officeDocument/2006/relationships/image" Target="../media/image26.tif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Big Questions </a:t>
            </a:r>
          </a:p>
        </p:txBody>
      </p:sp>
      <p:pic>
        <p:nvPicPr>
          <p:cNvPr id="5" name="Picture 4">
            <a:extLst>
              <a:ext uri="{FF2B5EF4-FFF2-40B4-BE49-F238E27FC236}">
                <a16:creationId xmlns:a16="http://schemas.microsoft.com/office/drawing/2014/main" id="{3A49DCDF-7FFA-4237-B20C-6789CCD9646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8715" y="485773"/>
            <a:ext cx="864000" cy="864000"/>
          </a:xfrm>
          <a:prstGeom prst="rect">
            <a:avLst/>
          </a:prstGeom>
        </p:spPr>
      </p:pic>
      <p:pic>
        <p:nvPicPr>
          <p:cNvPr id="10" name="Picture 9">
            <a:extLst>
              <a:ext uri="{FF2B5EF4-FFF2-40B4-BE49-F238E27FC236}">
                <a16:creationId xmlns:a16="http://schemas.microsoft.com/office/drawing/2014/main" id="{B67C39F8-D597-425C-BEEB-4B3518C76AA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35803" y="2916135"/>
            <a:ext cx="2684669" cy="3508567"/>
          </a:xfrm>
          <a:prstGeom prst="rect">
            <a:avLst/>
          </a:prstGeom>
        </p:spPr>
      </p:pic>
      <p:pic>
        <p:nvPicPr>
          <p:cNvPr id="11" name="Picture 10">
            <a:extLst>
              <a:ext uri="{FF2B5EF4-FFF2-40B4-BE49-F238E27FC236}">
                <a16:creationId xmlns:a16="http://schemas.microsoft.com/office/drawing/2014/main" id="{1C284DED-F9BE-4076-B914-48188AD6312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5536" y="3159546"/>
            <a:ext cx="2509585" cy="3262084"/>
          </a:xfrm>
          <a:prstGeom prst="rect">
            <a:avLst/>
          </a:prstGeom>
        </p:spPr>
      </p:pic>
      <p:grpSp>
        <p:nvGrpSpPr>
          <p:cNvPr id="13" name="Group 12">
            <a:extLst/>
          </p:cNvPr>
          <p:cNvGrpSpPr/>
          <p:nvPr/>
        </p:nvGrpSpPr>
        <p:grpSpPr>
          <a:xfrm>
            <a:off x="2793269" y="3222662"/>
            <a:ext cx="3132593" cy="1539230"/>
            <a:chOff x="5384128" y="1835424"/>
            <a:chExt cx="3132593" cy="1405358"/>
          </a:xfrm>
        </p:grpSpPr>
        <p:sp>
          <p:nvSpPr>
            <p:cNvPr id="14" name="Thought Bubble: Cloud 13">
              <a:extLst/>
            </p:cNvPr>
            <p:cNvSpPr/>
            <p:nvPr/>
          </p:nvSpPr>
          <p:spPr>
            <a:xfrm>
              <a:off x="5384128" y="1835424"/>
              <a:ext cx="3132593" cy="1405358"/>
            </a:xfrm>
            <a:prstGeom prst="cloudCallout">
              <a:avLst>
                <a:gd name="adj1" fmla="val 80052"/>
                <a:gd name="adj2" fmla="val 21088"/>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15" name="TextBox 14">
              <a:extLst/>
            </p:cNvPr>
            <p:cNvSpPr txBox="1"/>
            <p:nvPr/>
          </p:nvSpPr>
          <p:spPr>
            <a:xfrm>
              <a:off x="5665421" y="2167112"/>
              <a:ext cx="2722808" cy="923330"/>
            </a:xfrm>
            <a:prstGeom prst="rect">
              <a:avLst/>
            </a:prstGeom>
            <a:noFill/>
            <a:ln>
              <a:noFill/>
            </a:ln>
          </p:spPr>
          <p:txBody>
            <a:bodyPr wrap="square" rtlCol="0">
              <a:spAutoFit/>
            </a:bodyPr>
            <a:lstStyle/>
            <a:p>
              <a:pPr algn="ctr"/>
              <a:r>
                <a:rPr lang="en-GB" dirty="0">
                  <a:solidFill>
                    <a:srgbClr val="FDFDFD"/>
                  </a:solidFill>
                  <a:latin typeface="Twinkl" pitchFamily="2" charset="0"/>
                </a:rPr>
                <a:t>What kind of thing must we never share </a:t>
              </a:r>
              <a:br>
                <a:rPr lang="en-GB" dirty="0">
                  <a:solidFill>
                    <a:srgbClr val="FDFDFD"/>
                  </a:solidFill>
                  <a:latin typeface="Twinkl" pitchFamily="2" charset="0"/>
                </a:rPr>
              </a:br>
              <a:r>
                <a:rPr lang="en-GB" dirty="0">
                  <a:solidFill>
                    <a:srgbClr val="FDFDFD"/>
                  </a:solidFill>
                  <a:latin typeface="Twinkl" pitchFamily="2" charset="0"/>
                </a:rPr>
                <a:t>and why?</a:t>
              </a:r>
            </a:p>
          </p:txBody>
        </p:sp>
      </p:grpSp>
      <p:grpSp>
        <p:nvGrpSpPr>
          <p:cNvPr id="16" name="Group 15">
            <a:extLst/>
          </p:cNvPr>
          <p:cNvGrpSpPr/>
          <p:nvPr/>
        </p:nvGrpSpPr>
        <p:grpSpPr>
          <a:xfrm>
            <a:off x="3031777" y="4790588"/>
            <a:ext cx="3132593" cy="1539230"/>
            <a:chOff x="5384128" y="1835424"/>
            <a:chExt cx="3132593" cy="1405358"/>
          </a:xfrm>
        </p:grpSpPr>
        <p:sp>
          <p:nvSpPr>
            <p:cNvPr id="23" name="Thought Bubble: Cloud 22">
              <a:extLst/>
            </p:cNvPr>
            <p:cNvSpPr/>
            <p:nvPr/>
          </p:nvSpPr>
          <p:spPr>
            <a:xfrm>
              <a:off x="5384128" y="1835424"/>
              <a:ext cx="3132593" cy="1405358"/>
            </a:xfrm>
            <a:prstGeom prst="cloudCallout">
              <a:avLst>
                <a:gd name="adj1" fmla="val -66723"/>
                <a:gd name="adj2" fmla="val -52843"/>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4" name="TextBox 23">
              <a:extLst/>
            </p:cNvPr>
            <p:cNvSpPr txBox="1"/>
            <p:nvPr/>
          </p:nvSpPr>
          <p:spPr>
            <a:xfrm>
              <a:off x="5574737" y="2116591"/>
              <a:ext cx="2722808" cy="843025"/>
            </a:xfrm>
            <a:prstGeom prst="rect">
              <a:avLst/>
            </a:prstGeom>
            <a:noFill/>
            <a:ln>
              <a:noFill/>
            </a:ln>
          </p:spPr>
          <p:txBody>
            <a:bodyPr wrap="square" rtlCol="0">
              <a:spAutoFit/>
            </a:bodyPr>
            <a:lstStyle/>
            <a:p>
              <a:pPr algn="ctr"/>
              <a:r>
                <a:rPr lang="en-GB" dirty="0">
                  <a:solidFill>
                    <a:srgbClr val="FDFDFD"/>
                  </a:solidFill>
                  <a:latin typeface="Twinkl" pitchFamily="2" charset="0"/>
                </a:rPr>
                <a:t>Share your thoughts with a partner and then with the class.</a:t>
              </a:r>
            </a:p>
          </p:txBody>
        </p:sp>
      </p:grpSp>
      <p:grpSp>
        <p:nvGrpSpPr>
          <p:cNvPr id="17" name="Group 16">
            <a:extLst/>
          </p:cNvPr>
          <p:cNvGrpSpPr/>
          <p:nvPr/>
        </p:nvGrpSpPr>
        <p:grpSpPr>
          <a:xfrm>
            <a:off x="2438055" y="1289574"/>
            <a:ext cx="3697748" cy="2131711"/>
            <a:chOff x="5384128" y="1835424"/>
            <a:chExt cx="3132593" cy="1573870"/>
          </a:xfrm>
        </p:grpSpPr>
        <p:sp>
          <p:nvSpPr>
            <p:cNvPr id="18" name="Thought Bubble: Cloud 17">
              <a:extLst/>
            </p:cNvPr>
            <p:cNvSpPr/>
            <p:nvPr/>
          </p:nvSpPr>
          <p:spPr>
            <a:xfrm>
              <a:off x="5384128" y="1835424"/>
              <a:ext cx="3132593" cy="1405358"/>
            </a:xfrm>
            <a:prstGeom prst="cloudCallout">
              <a:avLst>
                <a:gd name="adj1" fmla="val -61792"/>
                <a:gd name="adj2" fmla="val 57598"/>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19" name="TextBox 18">
              <a:extLst/>
            </p:cNvPr>
            <p:cNvSpPr txBox="1"/>
            <p:nvPr/>
          </p:nvSpPr>
          <p:spPr>
            <a:xfrm>
              <a:off x="5629903" y="2060454"/>
              <a:ext cx="2722808" cy="1348840"/>
            </a:xfrm>
            <a:prstGeom prst="rect">
              <a:avLst/>
            </a:prstGeom>
            <a:noFill/>
            <a:ln>
              <a:noFill/>
            </a:ln>
          </p:spPr>
          <p:txBody>
            <a:bodyPr wrap="square" rtlCol="0">
              <a:spAutoFit/>
            </a:bodyPr>
            <a:lstStyle/>
            <a:p>
              <a:pPr algn="ctr"/>
              <a:r>
                <a:rPr lang="en-GB" dirty="0">
                  <a:solidFill>
                    <a:srgbClr val="FDFDFD"/>
                  </a:solidFill>
                  <a:latin typeface="Twinkl" pitchFamily="2" charset="0"/>
                </a:rPr>
                <a:t>How can we safely use mobile phones and other devices and stay safe when using the Internet? </a:t>
              </a:r>
            </a:p>
          </p:txBody>
        </p:sp>
      </p:grpSp>
    </p:spTree>
    <p:extLst>
      <p:ext uri="{BB962C8B-B14F-4D97-AF65-F5344CB8AC3E}">
        <p14:creationId xmlns:p14="http://schemas.microsoft.com/office/powerpoint/2010/main" val="3644933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lowchart: Process 21">
            <a:extLst>
              <a:ext uri="{FF2B5EF4-FFF2-40B4-BE49-F238E27FC236}">
                <a16:creationId xmlns:a16="http://schemas.microsoft.com/office/drawing/2014/main" id="{C922D014-0279-4EF4-9677-4320D3C1F919}"/>
              </a:ext>
            </a:extLst>
          </p:cNvPr>
          <p:cNvSpPr/>
          <p:nvPr/>
        </p:nvSpPr>
        <p:spPr>
          <a:xfrm>
            <a:off x="441000" y="1484784"/>
            <a:ext cx="8262000" cy="792088"/>
          </a:xfrm>
          <a:prstGeom prst="flowChartProcess">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en-GB" dirty="0">
                <a:latin typeface="Twinkl" pitchFamily="2" charset="0"/>
              </a:rPr>
              <a:t>Mobile phones and other devices are expensive, so we need to take care </a:t>
            </a:r>
            <a:br>
              <a:rPr lang="en-GB" dirty="0">
                <a:latin typeface="Twinkl" pitchFamily="2" charset="0"/>
              </a:rPr>
            </a:br>
            <a:r>
              <a:rPr lang="en-GB" dirty="0">
                <a:latin typeface="Twinkl" pitchFamily="2" charset="0"/>
              </a:rPr>
              <a:t>of them.</a:t>
            </a:r>
          </a:p>
        </p:txBody>
      </p:sp>
      <p:sp>
        <p:nvSpPr>
          <p:cNvPr id="2" name="Title 1"/>
          <p:cNvSpPr>
            <a:spLocks noGrp="1"/>
          </p:cNvSpPr>
          <p:nvPr>
            <p:ph type="title"/>
          </p:nvPr>
        </p:nvSpPr>
        <p:spPr/>
        <p:txBody>
          <a:bodyPr>
            <a:normAutofit fontScale="90000"/>
          </a:bodyPr>
          <a:lstStyle/>
          <a:p>
            <a:r>
              <a:rPr lang="en-GB" dirty="0"/>
              <a:t>Mobile Devices</a:t>
            </a:r>
          </a:p>
        </p:txBody>
      </p:sp>
      <p:pic>
        <p:nvPicPr>
          <p:cNvPr id="23" name="Whole Class">
            <a:extLst>
              <a:ext uri="{FF2B5EF4-FFF2-40B4-BE49-F238E27FC236}">
                <a16:creationId xmlns:a16="http://schemas.microsoft.com/office/drawing/2014/main" id="{609F14E3-4A7D-44EE-B5E3-B76152539AE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
        <p:nvSpPr>
          <p:cNvPr id="24" name="Flowchart: Process 23">
            <a:extLst>
              <a:ext uri="{FF2B5EF4-FFF2-40B4-BE49-F238E27FC236}">
                <a16:creationId xmlns:a16="http://schemas.microsoft.com/office/drawing/2014/main" id="{423D71FC-A1E9-4FB4-9884-64B4E2A7DC18}"/>
              </a:ext>
            </a:extLst>
          </p:cNvPr>
          <p:cNvSpPr/>
          <p:nvPr/>
        </p:nvSpPr>
        <p:spPr>
          <a:xfrm>
            <a:off x="441000" y="2408931"/>
            <a:ext cx="8262000" cy="540016"/>
          </a:xfrm>
          <a:prstGeom prst="flowChartProcess">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6213"/>
            <a:r>
              <a:rPr lang="en-GB" dirty="0">
                <a:latin typeface="Twinkl" pitchFamily="2" charset="0"/>
              </a:rPr>
              <a:t>How can we take care of our mobile devices?</a:t>
            </a:r>
          </a:p>
        </p:txBody>
      </p:sp>
      <p:sp>
        <p:nvSpPr>
          <p:cNvPr id="38" name="Flowchart: Process 37">
            <a:extLst>
              <a:ext uri="{FF2B5EF4-FFF2-40B4-BE49-F238E27FC236}">
                <a16:creationId xmlns:a16="http://schemas.microsoft.com/office/drawing/2014/main" id="{2E7F48BC-83FB-4F3B-9074-9BCD4E24E21D}"/>
              </a:ext>
            </a:extLst>
          </p:cNvPr>
          <p:cNvSpPr/>
          <p:nvPr/>
        </p:nvSpPr>
        <p:spPr>
          <a:xfrm>
            <a:off x="441000" y="3081006"/>
            <a:ext cx="8262000" cy="792000"/>
          </a:xfrm>
          <a:prstGeom prst="flowChartProcess">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lvl="0">
              <a:lnSpc>
                <a:spcPct val="90000"/>
              </a:lnSpc>
              <a:spcBef>
                <a:spcPts val="1000"/>
              </a:spcBef>
            </a:pPr>
            <a:r>
              <a:rPr lang="en-GB" dirty="0">
                <a:solidFill>
                  <a:schemeClr val="bg1"/>
                </a:solidFill>
                <a:latin typeface="Twinkl" pitchFamily="50" charset="0"/>
                <a:ea typeface="Sassoon Infant Rg" panose="02000503030000020003" pitchFamily="50" charset="0"/>
              </a:rPr>
              <a:t>Keep them somewhere safe, keep them in a protective case and be careful not to spill anything on them.</a:t>
            </a:r>
          </a:p>
        </p:txBody>
      </p:sp>
      <p:sp>
        <p:nvSpPr>
          <p:cNvPr id="14" name="Flowchart: Process 13">
            <a:extLst>
              <a:ext uri="{FF2B5EF4-FFF2-40B4-BE49-F238E27FC236}">
                <a16:creationId xmlns:a16="http://schemas.microsoft.com/office/drawing/2014/main" id="{75968AC2-5D10-4BB2-9D0F-B5A9FC8FD599}"/>
              </a:ext>
            </a:extLst>
          </p:cNvPr>
          <p:cNvSpPr/>
          <p:nvPr/>
        </p:nvSpPr>
        <p:spPr>
          <a:xfrm>
            <a:off x="441000" y="4005064"/>
            <a:ext cx="8262000" cy="792000"/>
          </a:xfrm>
          <a:prstGeom prst="flowChartProcess">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lvl="0">
              <a:lnSpc>
                <a:spcPct val="90000"/>
              </a:lnSpc>
              <a:spcBef>
                <a:spcPts val="1000"/>
              </a:spcBef>
            </a:pPr>
            <a:r>
              <a:rPr lang="en-GB" dirty="0">
                <a:solidFill>
                  <a:schemeClr val="bg1"/>
                </a:solidFill>
                <a:latin typeface="Twinkl" pitchFamily="50" charset="0"/>
                <a:ea typeface="Sassoon Infant Rg" panose="02000503030000020003" pitchFamily="50" charset="0"/>
              </a:rPr>
              <a:t>Never take someone else’s phone or device without their permission and only lend your devices to those you trust, with your parents’ or carers’ permission.</a:t>
            </a:r>
          </a:p>
        </p:txBody>
      </p:sp>
      <p:pic>
        <p:nvPicPr>
          <p:cNvPr id="17" name="Picture 16">
            <a:extLst>
              <a:ext uri="{FF2B5EF4-FFF2-40B4-BE49-F238E27FC236}">
                <a16:creationId xmlns:a16="http://schemas.microsoft.com/office/drawing/2014/main" id="{53E80D80-BDDF-4570-A83C-BC41C759A21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35705" y="4653136"/>
            <a:ext cx="1452645" cy="1966805"/>
          </a:xfrm>
          <a:prstGeom prst="rect">
            <a:avLst/>
          </a:prstGeom>
        </p:spPr>
      </p:pic>
      <p:pic>
        <p:nvPicPr>
          <p:cNvPr id="18" name="Picture 17">
            <a:extLst>
              <a:ext uri="{FF2B5EF4-FFF2-40B4-BE49-F238E27FC236}">
                <a16:creationId xmlns:a16="http://schemas.microsoft.com/office/drawing/2014/main" id="{9D01C9A0-ECBA-4B09-992C-178D31A3620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3529" y="4749748"/>
            <a:ext cx="2808312" cy="1949331"/>
          </a:xfrm>
          <a:prstGeom prst="rect">
            <a:avLst/>
          </a:prstGeom>
        </p:spPr>
      </p:pic>
      <p:pic>
        <p:nvPicPr>
          <p:cNvPr id="19" name="Picture 18">
            <a:extLst>
              <a:ext uri="{FF2B5EF4-FFF2-40B4-BE49-F238E27FC236}">
                <a16:creationId xmlns:a16="http://schemas.microsoft.com/office/drawing/2014/main" id="{F04A3CE3-EC90-4C4A-9A3A-6C570FD26B0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20429247">
            <a:off x="3132380" y="5064993"/>
            <a:ext cx="993779" cy="1467611"/>
          </a:xfrm>
          <a:prstGeom prst="rect">
            <a:avLst/>
          </a:prstGeom>
        </p:spPr>
      </p:pic>
      <p:pic>
        <p:nvPicPr>
          <p:cNvPr id="20" name="Picture 19">
            <a:extLst>
              <a:ext uri="{FF2B5EF4-FFF2-40B4-BE49-F238E27FC236}">
                <a16:creationId xmlns:a16="http://schemas.microsoft.com/office/drawing/2014/main" id="{8415FFEB-132D-4721-91E1-FCB106086E6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512062">
            <a:off x="5495199" y="5110307"/>
            <a:ext cx="784293" cy="1467611"/>
          </a:xfrm>
          <a:prstGeom prst="rect">
            <a:avLst/>
          </a:prstGeom>
        </p:spPr>
      </p:pic>
      <p:pic>
        <p:nvPicPr>
          <p:cNvPr id="21" name="Picture 20">
            <a:extLst>
              <a:ext uri="{FF2B5EF4-FFF2-40B4-BE49-F238E27FC236}">
                <a16:creationId xmlns:a16="http://schemas.microsoft.com/office/drawing/2014/main" id="{1F8F8601-A0F0-4490-896A-6664CDDA09E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358287">
            <a:off x="4488955" y="4978674"/>
            <a:ext cx="784293" cy="1213044"/>
          </a:xfrm>
          <a:prstGeom prst="rect">
            <a:avLst/>
          </a:prstGeom>
        </p:spPr>
      </p:pic>
    </p:spTree>
    <p:extLst>
      <p:ext uri="{BB962C8B-B14F-4D97-AF65-F5344CB8AC3E}">
        <p14:creationId xmlns:p14="http://schemas.microsoft.com/office/powerpoint/2010/main" val="156020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5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Mobile Devices</a:t>
            </a:r>
          </a:p>
        </p:txBody>
      </p:sp>
      <p:pic>
        <p:nvPicPr>
          <p:cNvPr id="13" name="Whole Class">
            <a:extLst>
              <a:ext uri="{FF2B5EF4-FFF2-40B4-BE49-F238E27FC236}">
                <a16:creationId xmlns:a16="http://schemas.microsoft.com/office/drawing/2014/main" id="{B6B644FC-612B-4CE7-949D-54398B012E3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
        <p:nvSpPr>
          <p:cNvPr id="11" name="Flowchart: Process 10">
            <a:extLst>
              <a:ext uri="{FF2B5EF4-FFF2-40B4-BE49-F238E27FC236}">
                <a16:creationId xmlns:a16="http://schemas.microsoft.com/office/drawing/2014/main" id="{41803716-9DD8-44F5-9C79-9092E5488D35}"/>
              </a:ext>
            </a:extLst>
          </p:cNvPr>
          <p:cNvSpPr/>
          <p:nvPr/>
        </p:nvSpPr>
        <p:spPr>
          <a:xfrm>
            <a:off x="445062" y="1484784"/>
            <a:ext cx="8249830" cy="504056"/>
          </a:xfrm>
          <a:prstGeom prst="flowChartProcess">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a:r>
              <a:rPr lang="en-GB" dirty="0">
                <a:latin typeface="Twinkl" pitchFamily="2" charset="0"/>
              </a:rPr>
              <a:t>How can we make sure others don’t have access to our devices?</a:t>
            </a:r>
          </a:p>
        </p:txBody>
      </p:sp>
      <p:sp>
        <p:nvSpPr>
          <p:cNvPr id="14" name="Flowchart: Process 13">
            <a:extLst>
              <a:ext uri="{FF2B5EF4-FFF2-40B4-BE49-F238E27FC236}">
                <a16:creationId xmlns:a16="http://schemas.microsoft.com/office/drawing/2014/main" id="{B066C811-4A4F-4D39-B39F-2EE7EA2C338A}"/>
              </a:ext>
            </a:extLst>
          </p:cNvPr>
          <p:cNvSpPr/>
          <p:nvPr/>
        </p:nvSpPr>
        <p:spPr>
          <a:xfrm>
            <a:off x="441000" y="2096850"/>
            <a:ext cx="8262000" cy="1116080"/>
          </a:xfrm>
          <a:prstGeom prst="flowChartProcess">
            <a:avLst/>
          </a:prstGeom>
          <a:solidFill>
            <a:srgbClr val="87BD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lvl="0">
              <a:lnSpc>
                <a:spcPct val="90000"/>
              </a:lnSpc>
              <a:spcBef>
                <a:spcPts val="1000"/>
              </a:spcBef>
            </a:pPr>
            <a:r>
              <a:rPr lang="en-GB" dirty="0">
                <a:solidFill>
                  <a:schemeClr val="bg1"/>
                </a:solidFill>
                <a:latin typeface="Twinkl" pitchFamily="50" charset="0"/>
                <a:ea typeface="Sassoon Infant Rg" panose="02000503030000020003" pitchFamily="50" charset="0"/>
              </a:rPr>
              <a:t>Just as we keep our passwords safe for emails and accounts we use on our computers, we need to keep our passcodes for mobile devices private so our friends cannot use them without our permission. </a:t>
            </a:r>
          </a:p>
        </p:txBody>
      </p:sp>
      <p:sp>
        <p:nvSpPr>
          <p:cNvPr id="15" name="Flowchart: Process 14">
            <a:extLst>
              <a:ext uri="{FF2B5EF4-FFF2-40B4-BE49-F238E27FC236}">
                <a16:creationId xmlns:a16="http://schemas.microsoft.com/office/drawing/2014/main" id="{D600D472-A7EE-4EAA-8776-6A5815101678}"/>
              </a:ext>
            </a:extLst>
          </p:cNvPr>
          <p:cNvSpPr/>
          <p:nvPr/>
        </p:nvSpPr>
        <p:spPr>
          <a:xfrm>
            <a:off x="441000" y="3320940"/>
            <a:ext cx="8262000" cy="504056"/>
          </a:xfrm>
          <a:prstGeom prst="flowChartProcess">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lvl="0">
              <a:lnSpc>
                <a:spcPct val="90000"/>
              </a:lnSpc>
              <a:spcBef>
                <a:spcPts val="1000"/>
              </a:spcBef>
            </a:pPr>
            <a:r>
              <a:rPr lang="en-GB" dirty="0">
                <a:latin typeface="Twinkl" pitchFamily="2" charset="0"/>
              </a:rPr>
              <a:t>What should you do if your mobile device gets lost or stolen?</a:t>
            </a:r>
            <a:endParaRPr lang="en-GB" dirty="0">
              <a:solidFill>
                <a:schemeClr val="bg1"/>
              </a:solidFill>
              <a:latin typeface="Twinkl" pitchFamily="50" charset="0"/>
              <a:ea typeface="Sassoon Infant Rg" panose="02000503030000020003" pitchFamily="50" charset="0"/>
            </a:endParaRPr>
          </a:p>
        </p:txBody>
      </p:sp>
      <p:sp>
        <p:nvSpPr>
          <p:cNvPr id="16" name="Flowchart: Process 15">
            <a:extLst>
              <a:ext uri="{FF2B5EF4-FFF2-40B4-BE49-F238E27FC236}">
                <a16:creationId xmlns:a16="http://schemas.microsoft.com/office/drawing/2014/main" id="{E1673B72-041D-45C3-A13C-7654C5AA12FE}"/>
              </a:ext>
            </a:extLst>
          </p:cNvPr>
          <p:cNvSpPr/>
          <p:nvPr/>
        </p:nvSpPr>
        <p:spPr>
          <a:xfrm>
            <a:off x="441000" y="3933006"/>
            <a:ext cx="8262000" cy="792137"/>
          </a:xfrm>
          <a:prstGeom prst="flowChartProcess">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lvl="0">
              <a:lnSpc>
                <a:spcPct val="90000"/>
              </a:lnSpc>
              <a:spcBef>
                <a:spcPts val="1000"/>
              </a:spcBef>
            </a:pPr>
            <a:r>
              <a:rPr lang="en-GB" dirty="0">
                <a:latin typeface="Twinkl" pitchFamily="2" charset="0"/>
              </a:rPr>
              <a:t>If you lose your mobile device or have it stolen, you need</a:t>
            </a:r>
            <a:br>
              <a:rPr lang="en-GB" dirty="0">
                <a:latin typeface="Twinkl" pitchFamily="2" charset="0"/>
              </a:rPr>
            </a:br>
            <a:r>
              <a:rPr lang="en-GB" dirty="0">
                <a:latin typeface="Twinkl" pitchFamily="2" charset="0"/>
              </a:rPr>
              <a:t>to tell a trusted adult straight away.</a:t>
            </a:r>
          </a:p>
        </p:txBody>
      </p:sp>
      <p:pic>
        <p:nvPicPr>
          <p:cNvPr id="7" name="Picture 6">
            <a:extLst>
              <a:ext uri="{FF2B5EF4-FFF2-40B4-BE49-F238E27FC236}">
                <a16:creationId xmlns:a16="http://schemas.microsoft.com/office/drawing/2014/main" id="{083FF6C8-7123-477E-B0A4-EB28DD7A42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93" y="4653137"/>
            <a:ext cx="2286945" cy="2204864"/>
          </a:xfrm>
          <a:prstGeom prst="rect">
            <a:avLst/>
          </a:prstGeom>
        </p:spPr>
      </p:pic>
      <p:pic>
        <p:nvPicPr>
          <p:cNvPr id="17" name="Picture 16">
            <a:extLst>
              <a:ext uri="{FF2B5EF4-FFF2-40B4-BE49-F238E27FC236}">
                <a16:creationId xmlns:a16="http://schemas.microsoft.com/office/drawing/2014/main" id="{674D75F5-727C-4C02-AE63-151B557BCFE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843808" y="4616925"/>
            <a:ext cx="3059832" cy="2124443"/>
          </a:xfrm>
          <a:prstGeom prst="rect">
            <a:avLst/>
          </a:prstGeom>
        </p:spPr>
      </p:pic>
      <p:grpSp>
        <p:nvGrpSpPr>
          <p:cNvPr id="22" name="Group 21">
            <a:extLst>
              <a:ext uri="{FF2B5EF4-FFF2-40B4-BE49-F238E27FC236}">
                <a16:creationId xmlns:a16="http://schemas.microsoft.com/office/drawing/2014/main" id="{93F1DE75-7123-40A9-B40A-EFBBE9175AE5}"/>
              </a:ext>
            </a:extLst>
          </p:cNvPr>
          <p:cNvGrpSpPr/>
          <p:nvPr/>
        </p:nvGrpSpPr>
        <p:grpSpPr>
          <a:xfrm>
            <a:off x="6228184" y="3645024"/>
            <a:ext cx="1584176" cy="3140968"/>
            <a:chOff x="6228184" y="3645024"/>
            <a:chExt cx="1584176" cy="3140968"/>
          </a:xfrm>
        </p:grpSpPr>
        <p:pic>
          <p:nvPicPr>
            <p:cNvPr id="21" name="Picture 20">
              <a:extLst>
                <a:ext uri="{FF2B5EF4-FFF2-40B4-BE49-F238E27FC236}">
                  <a16:creationId xmlns:a16="http://schemas.microsoft.com/office/drawing/2014/main" id="{DD07C0C3-7799-4F97-B4BF-EE42704959A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380312" y="4581128"/>
              <a:ext cx="432048" cy="455666"/>
            </a:xfrm>
            <a:prstGeom prst="rect">
              <a:avLst/>
            </a:prstGeom>
          </p:spPr>
        </p:pic>
        <p:pic>
          <p:nvPicPr>
            <p:cNvPr id="19" name="Picture 18">
              <a:extLst>
                <a:ext uri="{FF2B5EF4-FFF2-40B4-BE49-F238E27FC236}">
                  <a16:creationId xmlns:a16="http://schemas.microsoft.com/office/drawing/2014/main" id="{56C28911-7571-4790-A31D-068EA7A360A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28184" y="3645024"/>
              <a:ext cx="1394920" cy="3140968"/>
            </a:xfrm>
            <a:prstGeom prst="rect">
              <a:avLst/>
            </a:prstGeom>
          </p:spPr>
        </p:pic>
      </p:grpSp>
    </p:spTree>
    <p:extLst>
      <p:ext uri="{BB962C8B-B14F-4D97-AF65-F5344CB8AC3E}">
        <p14:creationId xmlns:p14="http://schemas.microsoft.com/office/powerpoint/2010/main" val="1716162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left)">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animEffect transition="in" filter="fade">
                                      <p:cBhvr>
                                        <p:cTn id="24" dur="500"/>
                                        <p:tgtEl>
                                          <p:spTgt spid="22"/>
                                        </p:tgtEl>
                                      </p:cBhvr>
                                    </p:animEffect>
                                  </p:childTnLst>
                                </p:cTn>
                              </p:par>
                            </p:childTnLst>
                          </p:cTn>
                        </p:par>
                        <p:par>
                          <p:cTn id="25" fill="hold">
                            <p:stCondLst>
                              <p:cond delay="500"/>
                            </p:stCondLst>
                            <p:childTnLst>
                              <p:par>
                                <p:cTn id="26" presetID="2" presetClass="exit" presetSubtype="2" fill="hold" nodeType="afterEffect">
                                  <p:stCondLst>
                                    <p:cond delay="400"/>
                                  </p:stCondLst>
                                  <p:childTnLst>
                                    <p:anim calcmode="lin" valueType="num">
                                      <p:cBhvr additive="base">
                                        <p:cTn id="27" dur="1700"/>
                                        <p:tgtEl>
                                          <p:spTgt spid="22"/>
                                        </p:tgtEl>
                                        <p:attrNameLst>
                                          <p:attrName>ppt_x</p:attrName>
                                        </p:attrNameLst>
                                      </p:cBhvr>
                                      <p:tavLst>
                                        <p:tav tm="0">
                                          <p:val>
                                            <p:strVal val="ppt_x"/>
                                          </p:val>
                                        </p:tav>
                                        <p:tav tm="100000">
                                          <p:val>
                                            <p:strVal val="1+ppt_w/2"/>
                                          </p:val>
                                        </p:tav>
                                      </p:tavLst>
                                    </p:anim>
                                    <p:anim calcmode="lin" valueType="num">
                                      <p:cBhvr additive="base">
                                        <p:cTn id="28" dur="1700"/>
                                        <p:tgtEl>
                                          <p:spTgt spid="22"/>
                                        </p:tgtEl>
                                        <p:attrNameLst>
                                          <p:attrName>ppt_y</p:attrName>
                                        </p:attrNameLst>
                                      </p:cBhvr>
                                      <p:tavLst>
                                        <p:tav tm="0">
                                          <p:val>
                                            <p:strVal val="ppt_y"/>
                                          </p:val>
                                        </p:tav>
                                        <p:tav tm="100000">
                                          <p:val>
                                            <p:strVal val="ppt_y"/>
                                          </p:val>
                                        </p:tav>
                                      </p:tavLst>
                                    </p:anim>
                                    <p:set>
                                      <p:cBhvr>
                                        <p:cTn id="29" dur="1" fill="hold">
                                          <p:stCondLst>
                                            <p:cond delay="16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Zip It, Block It, Flag It</a:t>
            </a:r>
          </a:p>
        </p:txBody>
      </p:sp>
      <p:pic>
        <p:nvPicPr>
          <p:cNvPr id="13" name="Whole Class">
            <a:extLst>
              <a:ext uri="{FF2B5EF4-FFF2-40B4-BE49-F238E27FC236}">
                <a16:creationId xmlns:a16="http://schemas.microsoft.com/office/drawing/2014/main" id="{B6B644FC-612B-4CE7-949D-54398B012E3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
        <p:nvSpPr>
          <p:cNvPr id="14" name="Flowchart: Process 13">
            <a:extLst>
              <a:ext uri="{FF2B5EF4-FFF2-40B4-BE49-F238E27FC236}">
                <a16:creationId xmlns:a16="http://schemas.microsoft.com/office/drawing/2014/main" id="{B066C811-4A4F-4D39-B39F-2EE7EA2C338A}"/>
              </a:ext>
            </a:extLst>
          </p:cNvPr>
          <p:cNvSpPr/>
          <p:nvPr/>
        </p:nvSpPr>
        <p:spPr>
          <a:xfrm>
            <a:off x="3195056" y="3060006"/>
            <a:ext cx="5499152" cy="1478635"/>
          </a:xfrm>
          <a:prstGeom prst="flowChartProcess">
            <a:avLst/>
          </a:prstGeom>
          <a:solidFill>
            <a:srgbClr val="87BD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85838" lvl="0">
              <a:lnSpc>
                <a:spcPct val="90000"/>
              </a:lnSpc>
              <a:spcBef>
                <a:spcPts val="1000"/>
              </a:spcBef>
              <a:tabLst>
                <a:tab pos="896938" algn="l"/>
              </a:tabLst>
            </a:pPr>
            <a:r>
              <a:rPr lang="en-GB" dirty="0">
                <a:solidFill>
                  <a:prstClr val="white"/>
                </a:solidFill>
                <a:latin typeface="Twinkl" pitchFamily="50" charset="0"/>
                <a:ea typeface="Sassoon Infant Rg" panose="02000503030000020003" pitchFamily="50" charset="0"/>
              </a:rPr>
              <a:t>‘Zip it’ means not talking! OK, so of </a:t>
            </a:r>
            <a:br>
              <a:rPr lang="en-GB" dirty="0">
                <a:solidFill>
                  <a:prstClr val="white"/>
                </a:solidFill>
                <a:latin typeface="Twinkl" pitchFamily="50" charset="0"/>
                <a:ea typeface="Sassoon Infant Rg" panose="02000503030000020003" pitchFamily="50" charset="0"/>
              </a:rPr>
            </a:br>
            <a:r>
              <a:rPr lang="en-GB" dirty="0">
                <a:solidFill>
                  <a:prstClr val="white"/>
                </a:solidFill>
                <a:latin typeface="Twinkl" pitchFamily="50" charset="0"/>
                <a:ea typeface="Sassoon Infant Rg" panose="02000503030000020003" pitchFamily="50" charset="0"/>
              </a:rPr>
              <a:t>course you are going to talk on a chat </a:t>
            </a:r>
            <a:br>
              <a:rPr lang="en-GB" dirty="0">
                <a:solidFill>
                  <a:prstClr val="white"/>
                </a:solidFill>
                <a:latin typeface="Twinkl" pitchFamily="50" charset="0"/>
                <a:ea typeface="Sassoon Infant Rg" panose="02000503030000020003" pitchFamily="50" charset="0"/>
              </a:rPr>
            </a:br>
            <a:r>
              <a:rPr lang="en-GB" dirty="0">
                <a:solidFill>
                  <a:prstClr val="white"/>
                </a:solidFill>
                <a:latin typeface="Twinkl" pitchFamily="50" charset="0"/>
                <a:ea typeface="Sassoon Infant Rg" panose="02000503030000020003" pitchFamily="50" charset="0"/>
              </a:rPr>
              <a:t>site but you really need to think carefully about what you say and the information you share.</a:t>
            </a:r>
          </a:p>
        </p:txBody>
      </p:sp>
      <p:sp>
        <p:nvSpPr>
          <p:cNvPr id="5" name="Speech Bubble: Oval 4">
            <a:extLst>
              <a:ext uri="{FF2B5EF4-FFF2-40B4-BE49-F238E27FC236}">
                <a16:creationId xmlns:a16="http://schemas.microsoft.com/office/drawing/2014/main" id="{6D9C6D0A-A9AA-4AA2-8F8A-B7776A03CE05}"/>
              </a:ext>
            </a:extLst>
          </p:cNvPr>
          <p:cNvSpPr/>
          <p:nvPr/>
        </p:nvSpPr>
        <p:spPr>
          <a:xfrm>
            <a:off x="3419872" y="1484313"/>
            <a:ext cx="1513814" cy="1180378"/>
          </a:xfrm>
          <a:prstGeom prst="wedgeEllipseCallou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2" charset="0"/>
              </a:rPr>
              <a:t>Zip It!</a:t>
            </a:r>
          </a:p>
        </p:txBody>
      </p:sp>
      <p:sp>
        <p:nvSpPr>
          <p:cNvPr id="18" name="Flowchart: Process 17">
            <a:extLst>
              <a:ext uri="{FF2B5EF4-FFF2-40B4-BE49-F238E27FC236}">
                <a16:creationId xmlns:a16="http://schemas.microsoft.com/office/drawing/2014/main" id="{EE5120AF-A74A-4D94-88C1-EC4FA2CB4589}"/>
              </a:ext>
            </a:extLst>
          </p:cNvPr>
          <p:cNvSpPr/>
          <p:nvPr/>
        </p:nvSpPr>
        <p:spPr>
          <a:xfrm>
            <a:off x="3195056" y="4686669"/>
            <a:ext cx="5499152" cy="1478635"/>
          </a:xfrm>
          <a:prstGeom prst="flowChartProcess">
            <a:avLst/>
          </a:prstGeom>
          <a:solidFill>
            <a:srgbClr val="2C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04975" lvl="0">
              <a:lnSpc>
                <a:spcPct val="90000"/>
              </a:lnSpc>
              <a:spcBef>
                <a:spcPts val="1000"/>
              </a:spcBef>
              <a:tabLst>
                <a:tab pos="896938" algn="l"/>
              </a:tabLst>
            </a:pPr>
            <a:r>
              <a:rPr lang="en-GB" dirty="0">
                <a:solidFill>
                  <a:prstClr val="white"/>
                </a:solidFill>
                <a:latin typeface="Twinkl" pitchFamily="50" charset="0"/>
                <a:ea typeface="Sassoon Infant Rg" panose="02000503030000020003" pitchFamily="50" charset="0"/>
              </a:rPr>
              <a:t>Never give away your real name, your address, the name of the school you go to or details about clubs you attend.</a:t>
            </a:r>
          </a:p>
        </p:txBody>
      </p:sp>
      <p:pic>
        <p:nvPicPr>
          <p:cNvPr id="4" name="Picture 3">
            <a:extLst>
              <a:ext uri="{FF2B5EF4-FFF2-40B4-BE49-F238E27FC236}">
                <a16:creationId xmlns:a16="http://schemas.microsoft.com/office/drawing/2014/main" id="{2F0F74AF-DB30-4C1F-B5C7-3F54DED3ACB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7504" y="2232177"/>
            <a:ext cx="4752529" cy="4625823"/>
          </a:xfrm>
          <a:prstGeom prst="rect">
            <a:avLst/>
          </a:prstGeom>
        </p:spPr>
      </p:pic>
      <p:sp>
        <p:nvSpPr>
          <p:cNvPr id="6" name="Oval 5">
            <a:extLst>
              <a:ext uri="{FF2B5EF4-FFF2-40B4-BE49-F238E27FC236}">
                <a16:creationId xmlns:a16="http://schemas.microsoft.com/office/drawing/2014/main" id="{3D993CA8-5D0F-4554-847A-BAD15F8FED89}"/>
              </a:ext>
            </a:extLst>
          </p:cNvPr>
          <p:cNvSpPr/>
          <p:nvPr/>
        </p:nvSpPr>
        <p:spPr>
          <a:xfrm>
            <a:off x="1763688" y="4455069"/>
            <a:ext cx="2174886" cy="2174886"/>
          </a:xfrm>
          <a:prstGeom prst="ellipse">
            <a:avLst/>
          </a:prstGeom>
          <a:blipFill>
            <a:blip r:embed="rId4" cstate="screen">
              <a:extLst>
                <a:ext uri="{28A0092B-C50C-407E-A947-70E740481C1C}">
                  <a14:useLocalDpi xmlns:a14="http://schemas.microsoft.com/office/drawing/2010/main"/>
                </a:ext>
              </a:extLst>
            </a:blip>
            <a:stretch>
              <a:fillRect/>
            </a:stretch>
          </a:blipFill>
          <a:ln w="57150">
            <a:solidFill>
              <a:srgbClr val="E521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Tree>
    <p:extLst>
      <p:ext uri="{BB962C8B-B14F-4D97-AF65-F5344CB8AC3E}">
        <p14:creationId xmlns:p14="http://schemas.microsoft.com/office/powerpoint/2010/main" val="1508741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18"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lowchart: Process 14">
            <a:extLst>
              <a:ext uri="{FF2B5EF4-FFF2-40B4-BE49-F238E27FC236}">
                <a16:creationId xmlns:a16="http://schemas.microsoft.com/office/drawing/2014/main" id="{98294FAA-C818-412D-89EB-3C8CDDC75764}"/>
              </a:ext>
            </a:extLst>
          </p:cNvPr>
          <p:cNvSpPr/>
          <p:nvPr/>
        </p:nvSpPr>
        <p:spPr>
          <a:xfrm>
            <a:off x="445062" y="1484784"/>
            <a:ext cx="8249830" cy="792088"/>
          </a:xfrm>
          <a:prstGeom prst="flowChartProcess">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a:r>
              <a:rPr lang="en-GB" dirty="0">
                <a:latin typeface="Twinkl" pitchFamily="2" charset="0"/>
              </a:rPr>
              <a:t>When you see something online that doesn’t seem right, you need to act responsibly.</a:t>
            </a:r>
            <a:endParaRPr lang="en-GB" dirty="0">
              <a:solidFill>
                <a:prstClr val="white"/>
              </a:solidFill>
              <a:latin typeface="Twinkl" pitchFamily="2" charset="0"/>
            </a:endParaRPr>
          </a:p>
        </p:txBody>
      </p:sp>
      <p:sp>
        <p:nvSpPr>
          <p:cNvPr id="11" name="Flowchart: Process 10">
            <a:extLst>
              <a:ext uri="{FF2B5EF4-FFF2-40B4-BE49-F238E27FC236}">
                <a16:creationId xmlns:a16="http://schemas.microsoft.com/office/drawing/2014/main" id="{F46C1EEE-5443-4598-B12D-065B165810D6}"/>
              </a:ext>
            </a:extLst>
          </p:cNvPr>
          <p:cNvSpPr/>
          <p:nvPr/>
        </p:nvSpPr>
        <p:spPr>
          <a:xfrm>
            <a:off x="2267744" y="2636912"/>
            <a:ext cx="6435256" cy="792000"/>
          </a:xfrm>
          <a:prstGeom prst="flowChartProcess">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330450"/>
            <a:r>
              <a:rPr lang="en-GB" dirty="0">
                <a:latin typeface="Twinkl" pitchFamily="2" charset="0"/>
              </a:rPr>
              <a:t>Block and delete emails from anyone you don’t know.</a:t>
            </a:r>
          </a:p>
        </p:txBody>
      </p:sp>
      <p:sp>
        <p:nvSpPr>
          <p:cNvPr id="2" name="Title 1"/>
          <p:cNvSpPr>
            <a:spLocks noGrp="1"/>
          </p:cNvSpPr>
          <p:nvPr>
            <p:ph type="title"/>
          </p:nvPr>
        </p:nvSpPr>
        <p:spPr/>
        <p:txBody>
          <a:bodyPr>
            <a:normAutofit fontScale="90000"/>
          </a:bodyPr>
          <a:lstStyle/>
          <a:p>
            <a:r>
              <a:rPr lang="en-GB" dirty="0"/>
              <a:t>Zip It, Block It, Flag It</a:t>
            </a:r>
          </a:p>
        </p:txBody>
      </p:sp>
      <p:pic>
        <p:nvPicPr>
          <p:cNvPr id="13" name="Whole Class">
            <a:extLst>
              <a:ext uri="{FF2B5EF4-FFF2-40B4-BE49-F238E27FC236}">
                <a16:creationId xmlns:a16="http://schemas.microsoft.com/office/drawing/2014/main" id="{B6B644FC-612B-4CE7-949D-54398B012E3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
        <p:nvSpPr>
          <p:cNvPr id="14" name="Flowchart: Process 13">
            <a:extLst>
              <a:ext uri="{FF2B5EF4-FFF2-40B4-BE49-F238E27FC236}">
                <a16:creationId xmlns:a16="http://schemas.microsoft.com/office/drawing/2014/main" id="{B066C811-4A4F-4D39-B39F-2EE7EA2C338A}"/>
              </a:ext>
            </a:extLst>
          </p:cNvPr>
          <p:cNvSpPr/>
          <p:nvPr/>
        </p:nvSpPr>
        <p:spPr>
          <a:xfrm>
            <a:off x="2267744" y="3661790"/>
            <a:ext cx="6435256" cy="792000"/>
          </a:xfrm>
          <a:prstGeom prst="flowChartProcess">
            <a:avLst/>
          </a:prstGeom>
          <a:solidFill>
            <a:srgbClr val="87BD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85838" lvl="0">
              <a:lnSpc>
                <a:spcPct val="90000"/>
              </a:lnSpc>
              <a:spcBef>
                <a:spcPts val="1000"/>
              </a:spcBef>
              <a:tabLst>
                <a:tab pos="896938" algn="l"/>
              </a:tabLst>
            </a:pPr>
            <a:r>
              <a:rPr lang="en-GB" dirty="0">
                <a:solidFill>
                  <a:prstClr val="white"/>
                </a:solidFill>
                <a:latin typeface="Twinkl" pitchFamily="50" charset="0"/>
                <a:ea typeface="Sassoon Infant Rg" panose="02000503030000020003" pitchFamily="50" charset="0"/>
              </a:rPr>
              <a:t>Never open attachments from unknown sources – they could contain a nasty virus!</a:t>
            </a:r>
          </a:p>
        </p:txBody>
      </p:sp>
      <p:sp>
        <p:nvSpPr>
          <p:cNvPr id="5" name="Speech Bubble: Oval 4">
            <a:extLst>
              <a:ext uri="{FF2B5EF4-FFF2-40B4-BE49-F238E27FC236}">
                <a16:creationId xmlns:a16="http://schemas.microsoft.com/office/drawing/2014/main" id="{6D9C6D0A-A9AA-4AA2-8F8A-B7776A03CE05}"/>
              </a:ext>
            </a:extLst>
          </p:cNvPr>
          <p:cNvSpPr/>
          <p:nvPr/>
        </p:nvSpPr>
        <p:spPr>
          <a:xfrm>
            <a:off x="2987824" y="2132856"/>
            <a:ext cx="1513814" cy="1180378"/>
          </a:xfrm>
          <a:prstGeom prst="wedgeEllipseCallout">
            <a:avLst>
              <a:gd name="adj1" fmla="val -44646"/>
              <a:gd name="adj2" fmla="val 53561"/>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2" charset="0"/>
              </a:rPr>
              <a:t>Block It!</a:t>
            </a:r>
          </a:p>
        </p:txBody>
      </p:sp>
      <p:sp>
        <p:nvSpPr>
          <p:cNvPr id="18" name="Flowchart: Process 17">
            <a:extLst>
              <a:ext uri="{FF2B5EF4-FFF2-40B4-BE49-F238E27FC236}">
                <a16:creationId xmlns:a16="http://schemas.microsoft.com/office/drawing/2014/main" id="{EE5120AF-A74A-4D94-88C1-EC4FA2CB4589}"/>
              </a:ext>
            </a:extLst>
          </p:cNvPr>
          <p:cNvSpPr/>
          <p:nvPr/>
        </p:nvSpPr>
        <p:spPr>
          <a:xfrm>
            <a:off x="2267744" y="4686669"/>
            <a:ext cx="6435256" cy="1478635"/>
          </a:xfrm>
          <a:prstGeom prst="flowChartProcess">
            <a:avLst/>
          </a:prstGeom>
          <a:solidFill>
            <a:srgbClr val="2C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85838" lvl="0">
              <a:lnSpc>
                <a:spcPct val="90000"/>
              </a:lnSpc>
              <a:spcBef>
                <a:spcPts val="1000"/>
              </a:spcBef>
              <a:tabLst>
                <a:tab pos="896938" algn="l"/>
              </a:tabLst>
            </a:pPr>
            <a:r>
              <a:rPr lang="en-GB" dirty="0">
                <a:solidFill>
                  <a:prstClr val="white"/>
                </a:solidFill>
                <a:latin typeface="Twinkl" pitchFamily="50" charset="0"/>
                <a:ea typeface="Sassoon Infant Rg" panose="02000503030000020003" pitchFamily="50" charset="0"/>
              </a:rPr>
              <a:t>If someone says, posts or sends anything unkind or inappropriate to you, block them and tell a trusted adult. This applies to emails, text messages and all forms of online communication, including social media and online gaming.</a:t>
            </a:r>
          </a:p>
        </p:txBody>
      </p:sp>
      <p:pic>
        <p:nvPicPr>
          <p:cNvPr id="4" name="Picture 3">
            <a:extLst>
              <a:ext uri="{FF2B5EF4-FFF2-40B4-BE49-F238E27FC236}">
                <a16:creationId xmlns:a16="http://schemas.microsoft.com/office/drawing/2014/main" id="{2F0F74AF-DB30-4C1F-B5C7-3F54DED3ACB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496" y="2232177"/>
            <a:ext cx="3254993" cy="4625823"/>
          </a:xfrm>
          <a:prstGeom prst="rect">
            <a:avLst/>
          </a:prstGeom>
        </p:spPr>
      </p:pic>
      <p:grpSp>
        <p:nvGrpSpPr>
          <p:cNvPr id="12" name="Group 11">
            <a:extLst>
              <a:ext uri="{FF2B5EF4-FFF2-40B4-BE49-F238E27FC236}">
                <a16:creationId xmlns:a16="http://schemas.microsoft.com/office/drawing/2014/main" id="{B67BC14A-F105-4970-BC62-E1318F751689}"/>
              </a:ext>
            </a:extLst>
          </p:cNvPr>
          <p:cNvGrpSpPr/>
          <p:nvPr/>
        </p:nvGrpSpPr>
        <p:grpSpPr>
          <a:xfrm>
            <a:off x="1072282" y="4455069"/>
            <a:ext cx="2174886" cy="2174886"/>
            <a:chOff x="1072282" y="4455069"/>
            <a:chExt cx="2174886" cy="2174886"/>
          </a:xfrm>
        </p:grpSpPr>
        <p:sp>
          <p:nvSpPr>
            <p:cNvPr id="6" name="Oval 5">
              <a:extLst>
                <a:ext uri="{FF2B5EF4-FFF2-40B4-BE49-F238E27FC236}">
                  <a16:creationId xmlns:a16="http://schemas.microsoft.com/office/drawing/2014/main" id="{3D993CA8-5D0F-4554-847A-BAD15F8FED89}"/>
                </a:ext>
              </a:extLst>
            </p:cNvPr>
            <p:cNvSpPr/>
            <p:nvPr/>
          </p:nvSpPr>
          <p:spPr>
            <a:xfrm>
              <a:off x="1072282" y="4455069"/>
              <a:ext cx="2174886" cy="2174886"/>
            </a:xfrm>
            <a:prstGeom prst="ellipse">
              <a:avLst/>
            </a:prstGeom>
            <a:solidFill>
              <a:srgbClr val="FFC000"/>
            </a:solidFill>
            <a:ln w="57150">
              <a:solidFill>
                <a:srgbClr val="E521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pic>
          <p:nvPicPr>
            <p:cNvPr id="10" name="Picture 9">
              <a:extLst>
                <a:ext uri="{FF2B5EF4-FFF2-40B4-BE49-F238E27FC236}">
                  <a16:creationId xmlns:a16="http://schemas.microsoft.com/office/drawing/2014/main" id="{A4F4EC3F-80C4-4335-A268-176155FBFEC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21191" y="5013176"/>
              <a:ext cx="1938641" cy="1431303"/>
            </a:xfrm>
            <a:prstGeom prst="rect">
              <a:avLst/>
            </a:prstGeom>
          </p:spPr>
        </p:pic>
      </p:grpSp>
    </p:spTree>
    <p:extLst>
      <p:ext uri="{BB962C8B-B14F-4D97-AF65-F5344CB8AC3E}">
        <p14:creationId xmlns:p14="http://schemas.microsoft.com/office/powerpoint/2010/main" val="2445761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left)">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left)">
                                      <p:cBhvr>
                                        <p:cTn id="3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5" grpId="0"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lowchart: Process 20">
            <a:extLst>
              <a:ext uri="{FF2B5EF4-FFF2-40B4-BE49-F238E27FC236}">
                <a16:creationId xmlns:a16="http://schemas.microsoft.com/office/drawing/2014/main" id="{2E86CFB8-6E04-42F0-B6C1-8A1C4F3D7089}"/>
              </a:ext>
            </a:extLst>
          </p:cNvPr>
          <p:cNvSpPr/>
          <p:nvPr/>
        </p:nvSpPr>
        <p:spPr>
          <a:xfrm>
            <a:off x="440910" y="5771442"/>
            <a:ext cx="4914300" cy="504000"/>
          </a:xfrm>
          <a:prstGeom prst="flowChartProcess">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a:r>
              <a:rPr lang="en-GB" dirty="0">
                <a:latin typeface="Twinkl" pitchFamily="2" charset="0"/>
              </a:rPr>
              <a:t>anything you think might be illegal.</a:t>
            </a:r>
          </a:p>
        </p:txBody>
      </p:sp>
      <p:sp>
        <p:nvSpPr>
          <p:cNvPr id="15" name="Flowchart: Process 14">
            <a:extLst>
              <a:ext uri="{FF2B5EF4-FFF2-40B4-BE49-F238E27FC236}">
                <a16:creationId xmlns:a16="http://schemas.microsoft.com/office/drawing/2014/main" id="{98294FAA-C818-412D-89EB-3C8CDDC75764}"/>
              </a:ext>
            </a:extLst>
          </p:cNvPr>
          <p:cNvSpPr/>
          <p:nvPr/>
        </p:nvSpPr>
        <p:spPr>
          <a:xfrm>
            <a:off x="445062" y="1484784"/>
            <a:ext cx="8249830" cy="1583854"/>
          </a:xfrm>
          <a:prstGeom prst="flowChartProcess">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a:r>
              <a:rPr lang="en-GB" dirty="0">
                <a:latin typeface="Twinkl" pitchFamily="2" charset="0"/>
              </a:rPr>
              <a:t>It is important to flag up anything that isn’t right. </a:t>
            </a:r>
            <a:br>
              <a:rPr lang="en-GB" dirty="0">
                <a:latin typeface="Twinkl" pitchFamily="2" charset="0"/>
              </a:rPr>
            </a:br>
            <a:r>
              <a:rPr lang="en-GB" dirty="0">
                <a:latin typeface="Twinkl" pitchFamily="2" charset="0"/>
              </a:rPr>
              <a:t>Tell a trusted adult about what you have seen or </a:t>
            </a:r>
            <a:br>
              <a:rPr lang="en-GB" dirty="0">
                <a:latin typeface="Twinkl" pitchFamily="2" charset="0"/>
              </a:rPr>
            </a:br>
            <a:r>
              <a:rPr lang="en-GB" dirty="0">
                <a:latin typeface="Twinkl" pitchFamily="2" charset="0"/>
              </a:rPr>
              <a:t>what has happened and they can help. This could</a:t>
            </a:r>
            <a:br>
              <a:rPr lang="en-GB" dirty="0">
                <a:latin typeface="Twinkl" pitchFamily="2" charset="0"/>
              </a:rPr>
            </a:br>
            <a:r>
              <a:rPr lang="en-GB" dirty="0">
                <a:latin typeface="Twinkl" pitchFamily="2" charset="0"/>
              </a:rPr>
              <a:t>be a parent or carer, or someone at school.</a:t>
            </a:r>
          </a:p>
        </p:txBody>
      </p:sp>
      <p:sp>
        <p:nvSpPr>
          <p:cNvPr id="11" name="Flowchart: Process 10">
            <a:extLst>
              <a:ext uri="{FF2B5EF4-FFF2-40B4-BE49-F238E27FC236}">
                <a16:creationId xmlns:a16="http://schemas.microsoft.com/office/drawing/2014/main" id="{F46C1EEE-5443-4598-B12D-065B165810D6}"/>
              </a:ext>
            </a:extLst>
          </p:cNvPr>
          <p:cNvSpPr/>
          <p:nvPr/>
        </p:nvSpPr>
        <p:spPr>
          <a:xfrm>
            <a:off x="440910" y="3212976"/>
            <a:ext cx="2106087" cy="504000"/>
          </a:xfrm>
          <a:prstGeom prst="flowChartProcess">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a:r>
              <a:rPr lang="en-GB" dirty="0">
                <a:latin typeface="Twinkl" pitchFamily="2" charset="0"/>
              </a:rPr>
              <a:t>You need to flag:</a:t>
            </a:r>
          </a:p>
        </p:txBody>
      </p:sp>
      <p:sp>
        <p:nvSpPr>
          <p:cNvPr id="2" name="Title 1"/>
          <p:cNvSpPr>
            <a:spLocks noGrp="1"/>
          </p:cNvSpPr>
          <p:nvPr>
            <p:ph type="title"/>
          </p:nvPr>
        </p:nvSpPr>
        <p:spPr/>
        <p:txBody>
          <a:bodyPr>
            <a:normAutofit fontScale="90000"/>
          </a:bodyPr>
          <a:lstStyle/>
          <a:p>
            <a:r>
              <a:rPr lang="en-GB" dirty="0"/>
              <a:t>Zip It, Block It, Flag It</a:t>
            </a:r>
          </a:p>
        </p:txBody>
      </p:sp>
      <p:pic>
        <p:nvPicPr>
          <p:cNvPr id="13" name="Whole Class">
            <a:extLst>
              <a:ext uri="{FF2B5EF4-FFF2-40B4-BE49-F238E27FC236}">
                <a16:creationId xmlns:a16="http://schemas.microsoft.com/office/drawing/2014/main" id="{B6B644FC-612B-4CE7-949D-54398B012E3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
        <p:nvSpPr>
          <p:cNvPr id="5" name="Speech Bubble: Oval 4">
            <a:extLst>
              <a:ext uri="{FF2B5EF4-FFF2-40B4-BE49-F238E27FC236}">
                <a16:creationId xmlns:a16="http://schemas.microsoft.com/office/drawing/2014/main" id="{6D9C6D0A-A9AA-4AA2-8F8A-B7776A03CE05}"/>
              </a:ext>
            </a:extLst>
          </p:cNvPr>
          <p:cNvSpPr/>
          <p:nvPr/>
        </p:nvSpPr>
        <p:spPr>
          <a:xfrm>
            <a:off x="6156176" y="1556792"/>
            <a:ext cx="1513814" cy="1180378"/>
          </a:xfrm>
          <a:prstGeom prst="wedgeEllipseCallout">
            <a:avLst>
              <a:gd name="adj1" fmla="val -14607"/>
              <a:gd name="adj2" fmla="val 86300"/>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2" charset="0"/>
              </a:rPr>
              <a:t>Flag it!</a:t>
            </a:r>
          </a:p>
        </p:txBody>
      </p:sp>
      <p:sp>
        <p:nvSpPr>
          <p:cNvPr id="17" name="Flowchart: Process 16">
            <a:extLst>
              <a:ext uri="{FF2B5EF4-FFF2-40B4-BE49-F238E27FC236}">
                <a16:creationId xmlns:a16="http://schemas.microsoft.com/office/drawing/2014/main" id="{951ACFB2-BFC6-4DA5-88B6-2957AD52E0E7}"/>
              </a:ext>
            </a:extLst>
          </p:cNvPr>
          <p:cNvSpPr/>
          <p:nvPr/>
        </p:nvSpPr>
        <p:spPr>
          <a:xfrm>
            <a:off x="447085" y="3780592"/>
            <a:ext cx="1820659" cy="504000"/>
          </a:xfrm>
          <a:prstGeom prst="flowChartProcess">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a:r>
              <a:rPr lang="en-GB" dirty="0">
                <a:latin typeface="Twinkl" pitchFamily="2" charset="0"/>
              </a:rPr>
              <a:t>cyberbullying;</a:t>
            </a:r>
          </a:p>
        </p:txBody>
      </p:sp>
      <p:sp>
        <p:nvSpPr>
          <p:cNvPr id="19" name="Flowchart: Process 18">
            <a:extLst>
              <a:ext uri="{FF2B5EF4-FFF2-40B4-BE49-F238E27FC236}">
                <a16:creationId xmlns:a16="http://schemas.microsoft.com/office/drawing/2014/main" id="{91B20F38-55EE-4DF8-AA3F-02F55E0CDC86}"/>
              </a:ext>
            </a:extLst>
          </p:cNvPr>
          <p:cNvSpPr/>
          <p:nvPr/>
        </p:nvSpPr>
        <p:spPr>
          <a:xfrm>
            <a:off x="440910" y="4348209"/>
            <a:ext cx="4914300" cy="7920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a:r>
              <a:rPr lang="en-GB" dirty="0">
                <a:latin typeface="Twinkl" pitchFamily="2" charset="0"/>
              </a:rPr>
              <a:t>someone you don't know, or that you have met online, asking to meet you in person;</a:t>
            </a:r>
          </a:p>
        </p:txBody>
      </p:sp>
      <p:sp>
        <p:nvSpPr>
          <p:cNvPr id="20" name="Flowchart: Process 19">
            <a:extLst>
              <a:ext uri="{FF2B5EF4-FFF2-40B4-BE49-F238E27FC236}">
                <a16:creationId xmlns:a16="http://schemas.microsoft.com/office/drawing/2014/main" id="{97ED71C9-57A9-40AB-BE4D-E75C798BFC8C}"/>
              </a:ext>
            </a:extLst>
          </p:cNvPr>
          <p:cNvSpPr/>
          <p:nvPr/>
        </p:nvSpPr>
        <p:spPr>
          <a:xfrm>
            <a:off x="440910" y="5203826"/>
            <a:ext cx="4914300" cy="504000"/>
          </a:xfrm>
          <a:prstGeom prst="flowChartProcess">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a:r>
              <a:rPr lang="en-GB" dirty="0">
                <a:latin typeface="Twinkl" pitchFamily="2" charset="0"/>
              </a:rPr>
              <a:t>anything that upsets, scares or worries you;</a:t>
            </a:r>
          </a:p>
        </p:txBody>
      </p:sp>
      <p:grpSp>
        <p:nvGrpSpPr>
          <p:cNvPr id="3" name="Group 2">
            <a:extLst>
              <a:ext uri="{FF2B5EF4-FFF2-40B4-BE49-F238E27FC236}">
                <a16:creationId xmlns:a16="http://schemas.microsoft.com/office/drawing/2014/main" id="{1249FEC7-50A7-4F63-B9C1-484DC631D4E3}"/>
              </a:ext>
            </a:extLst>
          </p:cNvPr>
          <p:cNvGrpSpPr/>
          <p:nvPr/>
        </p:nvGrpSpPr>
        <p:grpSpPr>
          <a:xfrm>
            <a:off x="4716016" y="2852936"/>
            <a:ext cx="1964269" cy="1933661"/>
            <a:chOff x="591606" y="4455069"/>
            <a:chExt cx="2655562" cy="2614182"/>
          </a:xfrm>
        </p:grpSpPr>
        <p:sp>
          <p:nvSpPr>
            <p:cNvPr id="6" name="Oval 5">
              <a:extLst>
                <a:ext uri="{FF2B5EF4-FFF2-40B4-BE49-F238E27FC236}">
                  <a16:creationId xmlns:a16="http://schemas.microsoft.com/office/drawing/2014/main" id="{3D993CA8-5D0F-4554-847A-BAD15F8FED89}"/>
                </a:ext>
              </a:extLst>
            </p:cNvPr>
            <p:cNvSpPr/>
            <p:nvPr/>
          </p:nvSpPr>
          <p:spPr>
            <a:xfrm>
              <a:off x="1072282" y="4455069"/>
              <a:ext cx="2174886" cy="2174886"/>
            </a:xfrm>
            <a:prstGeom prst="ellipse">
              <a:avLst/>
            </a:prstGeom>
            <a:solidFill>
              <a:srgbClr val="FFC000"/>
            </a:solidFill>
            <a:ln w="57150">
              <a:solidFill>
                <a:srgbClr val="E521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pic>
          <p:nvPicPr>
            <p:cNvPr id="7" name="Picture 6">
              <a:extLst>
                <a:ext uri="{FF2B5EF4-FFF2-40B4-BE49-F238E27FC236}">
                  <a16:creationId xmlns:a16="http://schemas.microsoft.com/office/drawing/2014/main" id="{7F729F34-2AA8-4A23-B7C9-419F41916EE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331444">
              <a:off x="591606" y="4516305"/>
              <a:ext cx="1837435" cy="2552946"/>
            </a:xfrm>
            <a:prstGeom prst="rect">
              <a:avLst/>
            </a:prstGeom>
          </p:spPr>
        </p:pic>
      </p:grpSp>
      <p:pic>
        <p:nvPicPr>
          <p:cNvPr id="16" name="Picture 15">
            <a:extLst>
              <a:ext uri="{FF2B5EF4-FFF2-40B4-BE49-F238E27FC236}">
                <a16:creationId xmlns:a16="http://schemas.microsoft.com/office/drawing/2014/main" id="{BFF5334D-8BD3-4B01-A828-C4B975D8F24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292080" y="3141663"/>
            <a:ext cx="4773459" cy="3716337"/>
          </a:xfrm>
          <a:prstGeom prst="rect">
            <a:avLst/>
          </a:prstGeom>
        </p:spPr>
      </p:pic>
    </p:spTree>
    <p:extLst>
      <p:ext uri="{BB962C8B-B14F-4D97-AF65-F5344CB8AC3E}">
        <p14:creationId xmlns:p14="http://schemas.microsoft.com/office/powerpoint/2010/main" val="2731378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60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22" presetClass="entr" presetSubtype="8" fill="hold" grpId="0" nodeType="withEffect">
                                  <p:stCondLst>
                                    <p:cond delay="60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left)">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ipe(left)">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left)">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5" grpId="0" animBg="1"/>
      <p:bldP spid="11" grpId="0" animBg="1"/>
      <p:bldP spid="5" grpId="0" animBg="1"/>
      <p:bldP spid="17" grpId="0" animBg="1"/>
      <p:bldP spid="19"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lowchart: Process 21">
            <a:extLst>
              <a:ext uri="{FF2B5EF4-FFF2-40B4-BE49-F238E27FC236}">
                <a16:creationId xmlns:a16="http://schemas.microsoft.com/office/drawing/2014/main" id="{684B1796-DB27-45C9-99A9-7D8558759564}"/>
              </a:ext>
            </a:extLst>
          </p:cNvPr>
          <p:cNvSpPr/>
          <p:nvPr/>
        </p:nvSpPr>
        <p:spPr>
          <a:xfrm>
            <a:off x="441433" y="1481959"/>
            <a:ext cx="3266471" cy="650897"/>
          </a:xfrm>
          <a:prstGeom prst="flowChartProcess">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Twinkl" pitchFamily="2" charset="0"/>
              </a:rPr>
              <a:t>What does privacy mean? </a:t>
            </a:r>
          </a:p>
        </p:txBody>
      </p:sp>
      <p:sp>
        <p:nvSpPr>
          <p:cNvPr id="2" name="Title 1"/>
          <p:cNvSpPr>
            <a:spLocks noGrp="1"/>
          </p:cNvSpPr>
          <p:nvPr>
            <p:ph type="title"/>
          </p:nvPr>
        </p:nvSpPr>
        <p:spPr/>
        <p:txBody>
          <a:bodyPr>
            <a:normAutofit fontScale="90000"/>
          </a:bodyPr>
          <a:lstStyle/>
          <a:p>
            <a:r>
              <a:rPr lang="en-GB" dirty="0"/>
              <a:t>The Right to Privacy</a:t>
            </a:r>
          </a:p>
        </p:txBody>
      </p:sp>
      <p:pic>
        <p:nvPicPr>
          <p:cNvPr id="10" name="Picture 9">
            <a:extLst>
              <a:ext uri="{FF2B5EF4-FFF2-40B4-BE49-F238E27FC236}">
                <a16:creationId xmlns:a16="http://schemas.microsoft.com/office/drawing/2014/main" id="{B67C39F8-D597-425C-BEEB-4B3518C76AA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27136" y="3349433"/>
            <a:ext cx="2577114" cy="3508567"/>
          </a:xfrm>
          <a:prstGeom prst="rect">
            <a:avLst/>
          </a:prstGeom>
        </p:spPr>
      </p:pic>
      <p:pic>
        <p:nvPicPr>
          <p:cNvPr id="11" name="Picture 10">
            <a:extLst>
              <a:ext uri="{FF2B5EF4-FFF2-40B4-BE49-F238E27FC236}">
                <a16:creationId xmlns:a16="http://schemas.microsoft.com/office/drawing/2014/main" id="{1C284DED-F9BE-4076-B914-48188AD6312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290" y="3688960"/>
            <a:ext cx="2509585" cy="3174228"/>
          </a:xfrm>
          <a:prstGeom prst="rect">
            <a:avLst/>
          </a:prstGeom>
        </p:spPr>
      </p:pic>
      <p:grpSp>
        <p:nvGrpSpPr>
          <p:cNvPr id="13" name="Group 12">
            <a:extLst/>
          </p:cNvPr>
          <p:cNvGrpSpPr/>
          <p:nvPr/>
        </p:nvGrpSpPr>
        <p:grpSpPr>
          <a:xfrm>
            <a:off x="1781741" y="2204864"/>
            <a:ext cx="3132593" cy="1539230"/>
            <a:chOff x="4609994" y="2091715"/>
            <a:chExt cx="3132593" cy="1405358"/>
          </a:xfrm>
        </p:grpSpPr>
        <p:sp>
          <p:nvSpPr>
            <p:cNvPr id="14" name="Thought Bubble: Cloud 13">
              <a:extLst/>
            </p:cNvPr>
            <p:cNvSpPr/>
            <p:nvPr/>
          </p:nvSpPr>
          <p:spPr>
            <a:xfrm>
              <a:off x="4609994" y="2091715"/>
              <a:ext cx="3132593" cy="1405358"/>
            </a:xfrm>
            <a:prstGeom prst="cloudCallout">
              <a:avLst>
                <a:gd name="adj1" fmla="val -58108"/>
                <a:gd name="adj2" fmla="val 5817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pitchFamily="2" charset="0"/>
                <a:ea typeface="+mn-ea"/>
                <a:cs typeface="+mn-cs"/>
              </a:endParaRPr>
            </a:p>
          </p:txBody>
        </p:sp>
        <p:sp>
          <p:nvSpPr>
            <p:cNvPr id="15" name="TextBox 14">
              <a:extLst/>
            </p:cNvPr>
            <p:cNvSpPr txBox="1"/>
            <p:nvPr/>
          </p:nvSpPr>
          <p:spPr>
            <a:xfrm>
              <a:off x="4879973" y="2393626"/>
              <a:ext cx="2722808" cy="843025"/>
            </a:xfrm>
            <a:prstGeom prst="rect">
              <a:avLst/>
            </a:prstGeom>
            <a:noFill/>
            <a:ln>
              <a:noFill/>
            </a:ln>
          </p:spPr>
          <p:txBody>
            <a:bodyPr wrap="square" rtlCol="0">
              <a:spAutoFit/>
            </a:bodyPr>
            <a:lstStyle/>
            <a:p>
              <a:pPr lvl="0" algn="ctr"/>
              <a:r>
                <a:rPr lang="en-GB" dirty="0">
                  <a:solidFill>
                    <a:srgbClr val="FDFDFD"/>
                  </a:solidFill>
                  <a:latin typeface="Twinkl" pitchFamily="2" charset="0"/>
                </a:rPr>
                <a:t>Discuss what you think this means with </a:t>
              </a:r>
              <a:br>
                <a:rPr lang="en-GB" dirty="0">
                  <a:solidFill>
                    <a:srgbClr val="FDFDFD"/>
                  </a:solidFill>
                  <a:latin typeface="Twinkl" pitchFamily="2" charset="0"/>
                </a:rPr>
              </a:br>
              <a:r>
                <a:rPr lang="en-GB" dirty="0">
                  <a:solidFill>
                    <a:srgbClr val="FDFDFD"/>
                  </a:solidFill>
                  <a:latin typeface="Twinkl" pitchFamily="2" charset="0"/>
                </a:rPr>
                <a:t>your partner.</a:t>
              </a:r>
            </a:p>
          </p:txBody>
        </p:sp>
      </p:grpSp>
      <p:grpSp>
        <p:nvGrpSpPr>
          <p:cNvPr id="16" name="Group 15">
            <a:extLst/>
          </p:cNvPr>
          <p:cNvGrpSpPr/>
          <p:nvPr/>
        </p:nvGrpSpPr>
        <p:grpSpPr>
          <a:xfrm>
            <a:off x="2195736" y="4077071"/>
            <a:ext cx="4015226" cy="1440161"/>
            <a:chOff x="4752722" y="1579484"/>
            <a:chExt cx="3132593" cy="1314906"/>
          </a:xfrm>
        </p:grpSpPr>
        <p:sp>
          <p:nvSpPr>
            <p:cNvPr id="23" name="Thought Bubble: Cloud 22">
              <a:extLst/>
            </p:cNvPr>
            <p:cNvSpPr/>
            <p:nvPr/>
          </p:nvSpPr>
          <p:spPr>
            <a:xfrm>
              <a:off x="4752722" y="1579484"/>
              <a:ext cx="3132593" cy="1314906"/>
            </a:xfrm>
            <a:prstGeom prst="cloudCallout">
              <a:avLst>
                <a:gd name="adj1" fmla="val 68316"/>
                <a:gd name="adj2" fmla="val -5481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pitchFamily="2" charset="0"/>
                <a:ea typeface="+mn-ea"/>
                <a:cs typeface="+mn-cs"/>
              </a:endParaRPr>
            </a:p>
          </p:txBody>
        </p:sp>
        <p:sp>
          <p:nvSpPr>
            <p:cNvPr id="24" name="TextBox 23">
              <a:extLst/>
            </p:cNvPr>
            <p:cNvSpPr txBox="1"/>
            <p:nvPr/>
          </p:nvSpPr>
          <p:spPr>
            <a:xfrm>
              <a:off x="5042465" y="1959626"/>
              <a:ext cx="2722808" cy="590118"/>
            </a:xfrm>
            <a:prstGeom prst="rect">
              <a:avLst/>
            </a:prstGeom>
            <a:noFill/>
            <a:ln>
              <a:noFill/>
            </a:ln>
          </p:spPr>
          <p:txBody>
            <a:bodyPr wrap="square" rtlCol="0">
              <a:spAutoFit/>
            </a:bodyPr>
            <a:lstStyle/>
            <a:p>
              <a:pPr lvl="0" algn="ctr"/>
              <a:r>
                <a:rPr lang="en-GB" dirty="0">
                  <a:solidFill>
                    <a:srgbClr val="FDFDFD"/>
                  </a:solidFill>
                  <a:latin typeface="Twinkl" pitchFamily="2" charset="0"/>
                </a:rPr>
                <a:t>Privacy means keeping things private or confidential. </a:t>
              </a:r>
            </a:p>
          </p:txBody>
        </p:sp>
      </p:grpSp>
      <p:grpSp>
        <p:nvGrpSpPr>
          <p:cNvPr id="6" name="Group 5">
            <a:extLst>
              <a:ext uri="{FF2B5EF4-FFF2-40B4-BE49-F238E27FC236}">
                <a16:creationId xmlns:a16="http://schemas.microsoft.com/office/drawing/2014/main" id="{ECCB4825-217A-46E2-9177-CC4323348C66}"/>
              </a:ext>
            </a:extLst>
          </p:cNvPr>
          <p:cNvGrpSpPr/>
          <p:nvPr/>
        </p:nvGrpSpPr>
        <p:grpSpPr>
          <a:xfrm>
            <a:off x="2555875" y="2969829"/>
            <a:ext cx="4032448" cy="1512168"/>
            <a:chOff x="2843808" y="2348880"/>
            <a:chExt cx="4032448" cy="1512168"/>
          </a:xfrm>
        </p:grpSpPr>
        <p:grpSp>
          <p:nvGrpSpPr>
            <p:cNvPr id="17" name="Group 16">
              <a:extLst>
                <a:ext uri="{FF2B5EF4-FFF2-40B4-BE49-F238E27FC236}">
                  <a16:creationId xmlns:a16="http://schemas.microsoft.com/office/drawing/2014/main" id="{43EDADDE-8E32-4A90-9EAD-BB1CABC244FF}"/>
                </a:ext>
              </a:extLst>
            </p:cNvPr>
            <p:cNvGrpSpPr/>
            <p:nvPr/>
          </p:nvGrpSpPr>
          <p:grpSpPr>
            <a:xfrm>
              <a:off x="2843808" y="2348880"/>
              <a:ext cx="3132593" cy="1248175"/>
              <a:chOff x="4609994" y="2091715"/>
              <a:chExt cx="3132593" cy="1139617"/>
            </a:xfrm>
            <a:solidFill>
              <a:srgbClr val="2DB6BC"/>
            </a:solidFill>
          </p:grpSpPr>
          <p:sp>
            <p:nvSpPr>
              <p:cNvPr id="18" name="Thought Bubble: Cloud 17">
                <a:extLst>
                  <a:ext uri="{FF2B5EF4-FFF2-40B4-BE49-F238E27FC236}">
                    <a16:creationId xmlns:a16="http://schemas.microsoft.com/office/drawing/2014/main" id="{4E3AA593-0CD4-4430-A348-A90C445E222B}"/>
                  </a:ext>
                </a:extLst>
              </p:cNvPr>
              <p:cNvSpPr/>
              <p:nvPr/>
            </p:nvSpPr>
            <p:spPr>
              <a:xfrm>
                <a:off x="4609994" y="2091715"/>
                <a:ext cx="3132593" cy="1139617"/>
              </a:xfrm>
              <a:prstGeom prst="cloudCallout">
                <a:avLst>
                  <a:gd name="adj1" fmla="val -72311"/>
                  <a:gd name="adj2" fmla="val 792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pitchFamily="2" charset="0"/>
                  <a:ea typeface="+mn-ea"/>
                  <a:cs typeface="+mn-cs"/>
                </a:endParaRPr>
              </a:p>
            </p:txBody>
          </p:sp>
          <p:sp>
            <p:nvSpPr>
              <p:cNvPr id="19" name="TextBox 18">
                <a:extLst>
                  <a:ext uri="{FF2B5EF4-FFF2-40B4-BE49-F238E27FC236}">
                    <a16:creationId xmlns:a16="http://schemas.microsoft.com/office/drawing/2014/main" id="{BB87C35B-CB4D-4345-8E91-A6AE8D59C121}"/>
                  </a:ext>
                </a:extLst>
              </p:cNvPr>
              <p:cNvSpPr txBox="1"/>
              <p:nvPr/>
            </p:nvSpPr>
            <p:spPr>
              <a:xfrm>
                <a:off x="4754010" y="2354696"/>
                <a:ext cx="2722808" cy="590117"/>
              </a:xfrm>
              <a:prstGeom prst="rect">
                <a:avLst/>
              </a:prstGeom>
              <a:noFill/>
              <a:ln>
                <a:noFill/>
              </a:ln>
            </p:spPr>
            <p:txBody>
              <a:bodyPr wrap="square" rtlCol="0">
                <a:spAutoFit/>
              </a:bodyPr>
              <a:lstStyle/>
              <a:p>
                <a:pPr lvl="0" algn="ctr"/>
                <a:r>
                  <a:rPr lang="en-GB" b="1" dirty="0">
                    <a:solidFill>
                      <a:srgbClr val="FDFDFD"/>
                    </a:solidFill>
                    <a:latin typeface="Twinkl" pitchFamily="2" charset="0"/>
                  </a:rPr>
                  <a:t>Everyone has a </a:t>
                </a:r>
                <a:br>
                  <a:rPr lang="en-GB" b="1" dirty="0">
                    <a:solidFill>
                      <a:srgbClr val="FDFDFD"/>
                    </a:solidFill>
                    <a:latin typeface="Twinkl" pitchFamily="2" charset="0"/>
                  </a:rPr>
                </a:br>
                <a:r>
                  <a:rPr lang="en-GB" b="1" dirty="0">
                    <a:solidFill>
                      <a:srgbClr val="FDFDFD"/>
                    </a:solidFill>
                    <a:latin typeface="Twinkl" pitchFamily="2" charset="0"/>
                  </a:rPr>
                  <a:t>right to privacy.</a:t>
                </a:r>
              </a:p>
            </p:txBody>
          </p:sp>
        </p:grpSp>
        <p:sp>
          <p:nvSpPr>
            <p:cNvPr id="4" name="Oval 3">
              <a:extLst>
                <a:ext uri="{FF2B5EF4-FFF2-40B4-BE49-F238E27FC236}">
                  <a16:creationId xmlns:a16="http://schemas.microsoft.com/office/drawing/2014/main" id="{E02ED53B-3DF3-4148-BD02-72E8378E078C}"/>
                </a:ext>
              </a:extLst>
            </p:cNvPr>
            <p:cNvSpPr/>
            <p:nvPr/>
          </p:nvSpPr>
          <p:spPr>
            <a:xfrm>
              <a:off x="5940151" y="3284983"/>
              <a:ext cx="314107" cy="314107"/>
            </a:xfrm>
            <a:prstGeom prst="ellips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0" name="Oval 19">
              <a:extLst>
                <a:ext uri="{FF2B5EF4-FFF2-40B4-BE49-F238E27FC236}">
                  <a16:creationId xmlns:a16="http://schemas.microsoft.com/office/drawing/2014/main" id="{5C3D4B9E-3237-46E7-94B9-5DB4B7A2A234}"/>
                </a:ext>
              </a:extLst>
            </p:cNvPr>
            <p:cNvSpPr/>
            <p:nvPr/>
          </p:nvSpPr>
          <p:spPr>
            <a:xfrm>
              <a:off x="6732240" y="3717032"/>
              <a:ext cx="144016" cy="144016"/>
            </a:xfrm>
            <a:prstGeom prst="ellips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1" name="Oval 20">
              <a:extLst>
                <a:ext uri="{FF2B5EF4-FFF2-40B4-BE49-F238E27FC236}">
                  <a16:creationId xmlns:a16="http://schemas.microsoft.com/office/drawing/2014/main" id="{AC2B4E08-37CD-46B0-9EB3-A01572C96020}"/>
                </a:ext>
              </a:extLst>
            </p:cNvPr>
            <p:cNvSpPr/>
            <p:nvPr/>
          </p:nvSpPr>
          <p:spPr>
            <a:xfrm>
              <a:off x="6372200" y="3501008"/>
              <a:ext cx="216024" cy="216024"/>
            </a:xfrm>
            <a:prstGeom prst="ellips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pic>
        <p:nvPicPr>
          <p:cNvPr id="8" name="Picture 7">
            <a:extLst>
              <a:ext uri="{FF2B5EF4-FFF2-40B4-BE49-F238E27FC236}">
                <a16:creationId xmlns:a16="http://schemas.microsoft.com/office/drawing/2014/main" id="{16D65DFF-466A-4AAF-B5D7-8FF7EAD0CC7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148064" y="1268760"/>
            <a:ext cx="1911495" cy="1943894"/>
          </a:xfrm>
          <a:prstGeom prst="ellipse">
            <a:avLst/>
          </a:prstGeom>
          <a:solidFill>
            <a:srgbClr val="00B0F0"/>
          </a:solidFill>
          <a:ln w="28575">
            <a:solidFill>
              <a:srgbClr val="2DB6BC"/>
            </a:solidFill>
          </a:ln>
        </p:spPr>
      </p:pic>
      <p:grpSp>
        <p:nvGrpSpPr>
          <p:cNvPr id="12" name="Group 11">
            <a:extLst>
              <a:ext uri="{FF2B5EF4-FFF2-40B4-BE49-F238E27FC236}">
                <a16:creationId xmlns:a16="http://schemas.microsoft.com/office/drawing/2014/main" id="{FF31E491-2C2A-486B-8C73-E01289C61FC0}"/>
              </a:ext>
            </a:extLst>
          </p:cNvPr>
          <p:cNvGrpSpPr/>
          <p:nvPr/>
        </p:nvGrpSpPr>
        <p:grpSpPr>
          <a:xfrm>
            <a:off x="6660232" y="3162057"/>
            <a:ext cx="308311" cy="554975"/>
            <a:chOff x="6660232" y="3162057"/>
            <a:chExt cx="423664" cy="762615"/>
          </a:xfrm>
        </p:grpSpPr>
        <p:sp>
          <p:nvSpPr>
            <p:cNvPr id="9" name="Oval 8">
              <a:extLst>
                <a:ext uri="{FF2B5EF4-FFF2-40B4-BE49-F238E27FC236}">
                  <a16:creationId xmlns:a16="http://schemas.microsoft.com/office/drawing/2014/main" id="{00F76AE1-B863-4012-976A-7378E243C2B7}"/>
                </a:ext>
              </a:extLst>
            </p:cNvPr>
            <p:cNvSpPr/>
            <p:nvPr/>
          </p:nvSpPr>
          <p:spPr>
            <a:xfrm>
              <a:off x="6660232" y="3162057"/>
              <a:ext cx="288032" cy="288032"/>
            </a:xfrm>
            <a:prstGeom prst="ellips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5" name="Oval 24">
              <a:extLst>
                <a:ext uri="{FF2B5EF4-FFF2-40B4-BE49-F238E27FC236}">
                  <a16:creationId xmlns:a16="http://schemas.microsoft.com/office/drawing/2014/main" id="{8FF7DBA5-661D-477C-99FF-668F4A4BEA4F}"/>
                </a:ext>
              </a:extLst>
            </p:cNvPr>
            <p:cNvSpPr/>
            <p:nvPr/>
          </p:nvSpPr>
          <p:spPr>
            <a:xfrm>
              <a:off x="6804248" y="3501008"/>
              <a:ext cx="216024" cy="216024"/>
            </a:xfrm>
            <a:prstGeom prst="ellips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26" name="Oval 25">
              <a:extLst>
                <a:ext uri="{FF2B5EF4-FFF2-40B4-BE49-F238E27FC236}">
                  <a16:creationId xmlns:a16="http://schemas.microsoft.com/office/drawing/2014/main" id="{5D4CCEA1-8955-4AC8-93E1-FB6BEC2E67A6}"/>
                </a:ext>
              </a:extLst>
            </p:cNvPr>
            <p:cNvSpPr/>
            <p:nvPr/>
          </p:nvSpPr>
          <p:spPr>
            <a:xfrm>
              <a:off x="6948264" y="3789040"/>
              <a:ext cx="135632" cy="135632"/>
            </a:xfrm>
            <a:prstGeom prst="ellips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grpSp>
      <p:grpSp>
        <p:nvGrpSpPr>
          <p:cNvPr id="28" name="Group 27">
            <a:extLst>
              <a:ext uri="{FF2B5EF4-FFF2-40B4-BE49-F238E27FC236}">
                <a16:creationId xmlns:a16="http://schemas.microsoft.com/office/drawing/2014/main" id="{49A41E79-A8BD-46A4-8542-B3E7EFADF78E}"/>
              </a:ext>
            </a:extLst>
          </p:cNvPr>
          <p:cNvGrpSpPr/>
          <p:nvPr/>
        </p:nvGrpSpPr>
        <p:grpSpPr>
          <a:xfrm>
            <a:off x="2699792" y="4077072"/>
            <a:ext cx="4015226" cy="1656184"/>
            <a:chOff x="4808901" y="1579485"/>
            <a:chExt cx="3132593" cy="1512141"/>
          </a:xfrm>
        </p:grpSpPr>
        <p:sp>
          <p:nvSpPr>
            <p:cNvPr id="29" name="Thought Bubble: Cloud 28">
              <a:extLst>
                <a:ext uri="{FF2B5EF4-FFF2-40B4-BE49-F238E27FC236}">
                  <a16:creationId xmlns:a16="http://schemas.microsoft.com/office/drawing/2014/main" id="{2AC12C8B-E87A-47FF-8E3A-F9328845100C}"/>
                </a:ext>
              </a:extLst>
            </p:cNvPr>
            <p:cNvSpPr/>
            <p:nvPr/>
          </p:nvSpPr>
          <p:spPr>
            <a:xfrm>
              <a:off x="4808901" y="1579485"/>
              <a:ext cx="3132593" cy="1512141"/>
            </a:xfrm>
            <a:prstGeom prst="cloudCallout">
              <a:avLst>
                <a:gd name="adj1" fmla="val -75651"/>
                <a:gd name="adj2" fmla="val -37688"/>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pitchFamily="2" charset="0"/>
                <a:ea typeface="+mn-ea"/>
                <a:cs typeface="+mn-cs"/>
              </a:endParaRPr>
            </a:p>
          </p:txBody>
        </p:sp>
        <p:sp>
          <p:nvSpPr>
            <p:cNvPr id="30" name="TextBox 29">
              <a:extLst>
                <a:ext uri="{FF2B5EF4-FFF2-40B4-BE49-F238E27FC236}">
                  <a16:creationId xmlns:a16="http://schemas.microsoft.com/office/drawing/2014/main" id="{AEA4ADD7-ED07-43C3-BB3B-60838BFB22D1}"/>
                </a:ext>
              </a:extLst>
            </p:cNvPr>
            <p:cNvSpPr txBox="1"/>
            <p:nvPr/>
          </p:nvSpPr>
          <p:spPr>
            <a:xfrm>
              <a:off x="5042465" y="1959626"/>
              <a:ext cx="2722808" cy="843025"/>
            </a:xfrm>
            <a:prstGeom prst="rect">
              <a:avLst/>
            </a:prstGeom>
            <a:noFill/>
            <a:ln>
              <a:noFill/>
            </a:ln>
          </p:spPr>
          <p:txBody>
            <a:bodyPr wrap="square" rtlCol="0">
              <a:spAutoFit/>
            </a:bodyPr>
            <a:lstStyle/>
            <a:p>
              <a:pPr lvl="0" algn="ctr"/>
              <a:r>
                <a:rPr lang="en-GB" dirty="0">
                  <a:solidFill>
                    <a:srgbClr val="FDFDFD"/>
                  </a:solidFill>
                  <a:latin typeface="Twinkl" pitchFamily="2" charset="0"/>
                </a:rPr>
                <a:t>Privacy means not sharing something, such as certain information, with others.</a:t>
              </a:r>
            </a:p>
          </p:txBody>
        </p:sp>
      </p:grpSp>
      <p:pic>
        <p:nvPicPr>
          <p:cNvPr id="32" name="Pairs">
            <a:extLst>
              <a:ext uri="{FF2B5EF4-FFF2-40B4-BE49-F238E27FC236}">
                <a16:creationId xmlns:a16="http://schemas.microsoft.com/office/drawing/2014/main" id="{8BABB04A-A4EB-4CA2-B82C-929763149A89}"/>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754938" y="498475"/>
            <a:ext cx="865187"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7482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xit" presetSubtype="32" fill="hold" nodeType="clickEffect">
                                  <p:stCondLst>
                                    <p:cond delay="0"/>
                                  </p:stCondLst>
                                  <p:childTnLst>
                                    <p:anim calcmode="lin" valueType="num">
                                      <p:cBhvr>
                                        <p:cTn id="25" dur="500"/>
                                        <p:tgtEl>
                                          <p:spTgt spid="16"/>
                                        </p:tgtEl>
                                        <p:attrNameLst>
                                          <p:attrName>ppt_w</p:attrName>
                                        </p:attrNameLst>
                                      </p:cBhvr>
                                      <p:tavLst>
                                        <p:tav tm="0">
                                          <p:val>
                                            <p:strVal val="ppt_w"/>
                                          </p:val>
                                        </p:tav>
                                        <p:tav tm="100000">
                                          <p:val>
                                            <p:fltVal val="0"/>
                                          </p:val>
                                        </p:tav>
                                      </p:tavLst>
                                    </p:anim>
                                    <p:anim calcmode="lin" valueType="num">
                                      <p:cBhvr>
                                        <p:cTn id="26" dur="500"/>
                                        <p:tgtEl>
                                          <p:spTgt spid="16"/>
                                        </p:tgtEl>
                                        <p:attrNameLst>
                                          <p:attrName>ppt_h</p:attrName>
                                        </p:attrNameLst>
                                      </p:cBhvr>
                                      <p:tavLst>
                                        <p:tav tm="0">
                                          <p:val>
                                            <p:strVal val="ppt_h"/>
                                          </p:val>
                                        </p:tav>
                                        <p:tav tm="100000">
                                          <p:val>
                                            <p:fltVal val="0"/>
                                          </p:val>
                                        </p:tav>
                                      </p:tavLst>
                                    </p:anim>
                                    <p:animEffect transition="out" filter="fade">
                                      <p:cBhvr>
                                        <p:cTn id="27" dur="500"/>
                                        <p:tgtEl>
                                          <p:spTgt spid="16"/>
                                        </p:tgtEl>
                                      </p:cBhvr>
                                    </p:animEffect>
                                    <p:set>
                                      <p:cBhvr>
                                        <p:cTn id="28" dur="1" fill="hold">
                                          <p:stCondLst>
                                            <p:cond delay="499"/>
                                          </p:stCondLst>
                                        </p:cTn>
                                        <p:tgtEl>
                                          <p:spTgt spid="16"/>
                                        </p:tgtEl>
                                        <p:attrNameLst>
                                          <p:attrName>style.visibility</p:attrName>
                                        </p:attrNameLst>
                                      </p:cBhvr>
                                      <p:to>
                                        <p:strVal val="hidden"/>
                                      </p:to>
                                    </p:set>
                                  </p:childTnLst>
                                </p:cTn>
                              </p:par>
                              <p:par>
                                <p:cTn id="29" presetID="42" presetClass="entr" presetSubtype="0"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1000"/>
                                        <p:tgtEl>
                                          <p:spTgt spid="28"/>
                                        </p:tgtEl>
                                      </p:cBhvr>
                                    </p:animEffect>
                                    <p:anim calcmode="lin" valueType="num">
                                      <p:cBhvr>
                                        <p:cTn id="32" dur="1000" fill="hold"/>
                                        <p:tgtEl>
                                          <p:spTgt spid="28"/>
                                        </p:tgtEl>
                                        <p:attrNameLst>
                                          <p:attrName>ppt_x</p:attrName>
                                        </p:attrNameLst>
                                      </p:cBhvr>
                                      <p:tavLst>
                                        <p:tav tm="0">
                                          <p:val>
                                            <p:strVal val="#ppt_x"/>
                                          </p:val>
                                        </p:tav>
                                        <p:tav tm="100000">
                                          <p:val>
                                            <p:strVal val="#ppt_x"/>
                                          </p:val>
                                        </p:tav>
                                      </p:tavLst>
                                    </p:anim>
                                    <p:anim calcmode="lin" valueType="num">
                                      <p:cBhvr>
                                        <p:cTn id="33"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53" presetClass="exit" presetSubtype="32" fill="hold" nodeType="clickEffect">
                                  <p:stCondLst>
                                    <p:cond delay="0"/>
                                  </p:stCondLst>
                                  <p:childTnLst>
                                    <p:anim calcmode="lin" valueType="num">
                                      <p:cBhvr>
                                        <p:cTn id="37" dur="500"/>
                                        <p:tgtEl>
                                          <p:spTgt spid="13"/>
                                        </p:tgtEl>
                                        <p:attrNameLst>
                                          <p:attrName>ppt_w</p:attrName>
                                        </p:attrNameLst>
                                      </p:cBhvr>
                                      <p:tavLst>
                                        <p:tav tm="0">
                                          <p:val>
                                            <p:strVal val="ppt_w"/>
                                          </p:val>
                                        </p:tav>
                                        <p:tav tm="100000">
                                          <p:val>
                                            <p:fltVal val="0"/>
                                          </p:val>
                                        </p:tav>
                                      </p:tavLst>
                                    </p:anim>
                                    <p:anim calcmode="lin" valueType="num">
                                      <p:cBhvr>
                                        <p:cTn id="38" dur="500"/>
                                        <p:tgtEl>
                                          <p:spTgt spid="13"/>
                                        </p:tgtEl>
                                        <p:attrNameLst>
                                          <p:attrName>ppt_h</p:attrName>
                                        </p:attrNameLst>
                                      </p:cBhvr>
                                      <p:tavLst>
                                        <p:tav tm="0">
                                          <p:val>
                                            <p:strVal val="ppt_h"/>
                                          </p:val>
                                        </p:tav>
                                        <p:tav tm="100000">
                                          <p:val>
                                            <p:fltVal val="0"/>
                                          </p:val>
                                        </p:tav>
                                      </p:tavLst>
                                    </p:anim>
                                    <p:animEffect transition="out" filter="fade">
                                      <p:cBhvr>
                                        <p:cTn id="39" dur="500"/>
                                        <p:tgtEl>
                                          <p:spTgt spid="13"/>
                                        </p:tgtEl>
                                      </p:cBhvr>
                                    </p:animEffect>
                                    <p:set>
                                      <p:cBhvr>
                                        <p:cTn id="40" dur="1" fill="hold">
                                          <p:stCondLst>
                                            <p:cond delay="499"/>
                                          </p:stCondLst>
                                        </p:cTn>
                                        <p:tgtEl>
                                          <p:spTgt spid="13"/>
                                        </p:tgtEl>
                                        <p:attrNameLst>
                                          <p:attrName>style.visibility</p:attrName>
                                        </p:attrNameLst>
                                      </p:cBhvr>
                                      <p:to>
                                        <p:strVal val="hidden"/>
                                      </p:to>
                                    </p:set>
                                  </p:childTnLst>
                                </p:cTn>
                              </p:par>
                              <p:par>
                                <p:cTn id="41" presetID="53" presetClass="entr" presetSubtype="16"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par>
                                <p:cTn id="46" presetID="10" presetClass="exit" presetSubtype="0" fill="hold" nodeType="withEffect">
                                  <p:stCondLst>
                                    <p:cond delay="0"/>
                                  </p:stCondLst>
                                  <p:childTnLst>
                                    <p:animEffect transition="out" filter="fade">
                                      <p:cBhvr>
                                        <p:cTn id="47" dur="500"/>
                                        <p:tgtEl>
                                          <p:spTgt spid="28"/>
                                        </p:tgtEl>
                                      </p:cBhvr>
                                    </p:animEffect>
                                    <p:set>
                                      <p:cBhvr>
                                        <p:cTn id="48" dur="1" fill="hold">
                                          <p:stCondLst>
                                            <p:cond delay="49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lowchart: Process 14">
            <a:extLst>
              <a:ext uri="{FF2B5EF4-FFF2-40B4-BE49-F238E27FC236}">
                <a16:creationId xmlns:a16="http://schemas.microsoft.com/office/drawing/2014/main" id="{98294FAA-C818-412D-89EB-3C8CDDC75764}"/>
              </a:ext>
            </a:extLst>
          </p:cNvPr>
          <p:cNvSpPr/>
          <p:nvPr/>
        </p:nvSpPr>
        <p:spPr>
          <a:xfrm>
            <a:off x="445062" y="1484784"/>
            <a:ext cx="8249830" cy="792000"/>
          </a:xfrm>
          <a:prstGeom prst="flowChartProcess">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winkl" pitchFamily="2" charset="0"/>
                <a:ea typeface="+mn-ea"/>
                <a:cs typeface="+mn-cs"/>
              </a:rPr>
              <a:t>How did you do? Were some questions trickier than others to </a:t>
            </a:r>
            <a:br>
              <a:rPr kumimoji="0" lang="en-GB" sz="1800" b="0" i="0" u="none" strike="noStrike" kern="1200" cap="none" spc="0" normalizeH="0" baseline="0" noProof="0" dirty="0">
                <a:ln>
                  <a:noFill/>
                </a:ln>
                <a:solidFill>
                  <a:prstClr val="white"/>
                </a:solidFill>
                <a:effectLst/>
                <a:uLnTx/>
                <a:uFillTx/>
                <a:latin typeface="Twinkl" pitchFamily="2" charset="0"/>
                <a:ea typeface="+mn-ea"/>
                <a:cs typeface="+mn-cs"/>
              </a:rPr>
            </a:br>
            <a:r>
              <a:rPr kumimoji="0" lang="en-GB" sz="1800" b="0" i="0" u="none" strike="noStrike" kern="1200" cap="none" spc="0" normalizeH="0" baseline="0" noProof="0" dirty="0">
                <a:ln>
                  <a:noFill/>
                </a:ln>
                <a:solidFill>
                  <a:prstClr val="white"/>
                </a:solidFill>
                <a:effectLst/>
                <a:uLnTx/>
                <a:uFillTx/>
                <a:latin typeface="Twinkl" pitchFamily="2" charset="0"/>
                <a:ea typeface="+mn-ea"/>
                <a:cs typeface="+mn-cs"/>
              </a:rPr>
              <a:t>answer? Did you and your partner agree on all the answers?</a:t>
            </a:r>
          </a:p>
        </p:txBody>
      </p:sp>
      <p:pic>
        <p:nvPicPr>
          <p:cNvPr id="4" name="Picture 3">
            <a:extLst>
              <a:ext uri="{FF2B5EF4-FFF2-40B4-BE49-F238E27FC236}">
                <a16:creationId xmlns:a16="http://schemas.microsoft.com/office/drawing/2014/main" id="{2DF66D6A-5B16-4D46-915A-61810D25D88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952170" y="1967049"/>
            <a:ext cx="2084326" cy="4797152"/>
          </a:xfrm>
          <a:prstGeom prst="rect">
            <a:avLst/>
          </a:prstGeom>
        </p:spPr>
      </p:pic>
      <p:sp>
        <p:nvSpPr>
          <p:cNvPr id="2" name="Title 1"/>
          <p:cNvSpPr>
            <a:spLocks noGrp="1"/>
          </p:cNvSpPr>
          <p:nvPr>
            <p:ph type="title"/>
          </p:nvPr>
        </p:nvSpPr>
        <p:spPr/>
        <p:txBody>
          <a:bodyPr>
            <a:normAutofit fontScale="90000"/>
          </a:bodyPr>
          <a:lstStyle/>
          <a:p>
            <a:r>
              <a:rPr lang="en-GB" dirty="0"/>
              <a:t>The Right to Privacy</a:t>
            </a:r>
          </a:p>
        </p:txBody>
      </p:sp>
      <p:pic>
        <p:nvPicPr>
          <p:cNvPr id="13" name="Whole Class">
            <a:extLst>
              <a:ext uri="{FF2B5EF4-FFF2-40B4-BE49-F238E27FC236}">
                <a16:creationId xmlns:a16="http://schemas.microsoft.com/office/drawing/2014/main" id="{B6B644FC-612B-4CE7-949D-54398B012E3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
        <p:nvSpPr>
          <p:cNvPr id="17" name="Flowchart: Process 16">
            <a:extLst>
              <a:ext uri="{FF2B5EF4-FFF2-40B4-BE49-F238E27FC236}">
                <a16:creationId xmlns:a16="http://schemas.microsoft.com/office/drawing/2014/main" id="{951ACFB2-BFC6-4DA5-88B6-2957AD52E0E7}"/>
              </a:ext>
            </a:extLst>
          </p:cNvPr>
          <p:cNvSpPr/>
          <p:nvPr/>
        </p:nvSpPr>
        <p:spPr>
          <a:xfrm>
            <a:off x="440506" y="2420888"/>
            <a:ext cx="4844995" cy="504000"/>
          </a:xfrm>
          <a:prstGeom prst="flowChartProcess">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Twinkl" pitchFamily="2" charset="0"/>
                <a:ea typeface="+mn-ea"/>
                <a:cs typeface="+mn-cs"/>
              </a:rPr>
              <a:t>Let’s take a look at the answers together.</a:t>
            </a:r>
          </a:p>
        </p:txBody>
      </p:sp>
      <p:sp>
        <p:nvSpPr>
          <p:cNvPr id="19" name="Flowchart: Process 18">
            <a:extLst>
              <a:ext uri="{FF2B5EF4-FFF2-40B4-BE49-F238E27FC236}">
                <a16:creationId xmlns:a16="http://schemas.microsoft.com/office/drawing/2014/main" id="{91B20F38-55EE-4DF8-AA3F-02F55E0CDC86}"/>
              </a:ext>
            </a:extLst>
          </p:cNvPr>
          <p:cNvSpPr/>
          <p:nvPr/>
        </p:nvSpPr>
        <p:spPr>
          <a:xfrm>
            <a:off x="440506" y="2996968"/>
            <a:ext cx="4410244" cy="7920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winkl" pitchFamily="2" charset="0"/>
                <a:ea typeface="+mn-ea"/>
                <a:cs typeface="+mn-cs"/>
              </a:rPr>
              <a:t>Is it OK to post your address online to a friend you know from school?</a:t>
            </a:r>
          </a:p>
        </p:txBody>
      </p:sp>
      <p:sp>
        <p:nvSpPr>
          <p:cNvPr id="20" name="Flowchart: Process 19">
            <a:extLst>
              <a:ext uri="{FF2B5EF4-FFF2-40B4-BE49-F238E27FC236}">
                <a16:creationId xmlns:a16="http://schemas.microsoft.com/office/drawing/2014/main" id="{97ED71C9-57A9-40AB-BE4D-E75C798BFC8C}"/>
              </a:ext>
            </a:extLst>
          </p:cNvPr>
          <p:cNvSpPr/>
          <p:nvPr/>
        </p:nvSpPr>
        <p:spPr>
          <a:xfrm>
            <a:off x="440506" y="3861048"/>
            <a:ext cx="5272668" cy="504000"/>
          </a:xfrm>
          <a:prstGeom prst="flowChartProcess">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r>
              <a:rPr lang="en-GB" dirty="0">
                <a:solidFill>
                  <a:prstClr val="white"/>
                </a:solidFill>
                <a:latin typeface="Twinkl" pitchFamily="2" charset="0"/>
              </a:rPr>
              <a:t>This is a bad idea as the Internet is not private.</a:t>
            </a:r>
          </a:p>
        </p:txBody>
      </p:sp>
      <p:sp>
        <p:nvSpPr>
          <p:cNvPr id="21" name="Flowchart: Process 20">
            <a:extLst>
              <a:ext uri="{FF2B5EF4-FFF2-40B4-BE49-F238E27FC236}">
                <a16:creationId xmlns:a16="http://schemas.microsoft.com/office/drawing/2014/main" id="{2E86CFB8-6E04-42F0-B6C1-8A1C4F3D7089}"/>
              </a:ext>
            </a:extLst>
          </p:cNvPr>
          <p:cNvSpPr/>
          <p:nvPr/>
        </p:nvSpPr>
        <p:spPr>
          <a:xfrm>
            <a:off x="440506" y="4437128"/>
            <a:ext cx="6856844" cy="792000"/>
          </a:xfrm>
          <a:prstGeom prst="flowChartProcess">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r>
              <a:rPr lang="en-GB" dirty="0">
                <a:solidFill>
                  <a:prstClr val="white"/>
                </a:solidFill>
                <a:latin typeface="Twinkl" pitchFamily="2" charset="0"/>
              </a:rPr>
              <a:t>You might post your address to your friend on a social network but their privacy settings might mean that others can see it.</a:t>
            </a:r>
          </a:p>
        </p:txBody>
      </p:sp>
      <p:sp>
        <p:nvSpPr>
          <p:cNvPr id="10" name="Flowchart: Process 9">
            <a:extLst>
              <a:ext uri="{FF2B5EF4-FFF2-40B4-BE49-F238E27FC236}">
                <a16:creationId xmlns:a16="http://schemas.microsoft.com/office/drawing/2014/main" id="{C0258EB5-6BC5-4BB0-9415-79F96906B6D1}"/>
              </a:ext>
            </a:extLst>
          </p:cNvPr>
          <p:cNvSpPr/>
          <p:nvPr/>
        </p:nvSpPr>
        <p:spPr>
          <a:xfrm>
            <a:off x="440506" y="5301208"/>
            <a:ext cx="7371854" cy="901631"/>
          </a:xfrm>
          <a:prstGeom prst="flowChartProcess">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r>
              <a:rPr lang="en-GB" dirty="0">
                <a:solidFill>
                  <a:prstClr val="white"/>
                </a:solidFill>
                <a:latin typeface="Twinkl" pitchFamily="2" charset="0"/>
              </a:rPr>
              <a:t>If you need to give your address to your friend, it would be better to ask your parents or carers to share the information, send it in a text message, or write it down on a piece of paper and give it to them.</a:t>
            </a:r>
          </a:p>
        </p:txBody>
      </p:sp>
    </p:spTree>
    <p:extLst>
      <p:ext uri="{BB962C8B-B14F-4D97-AF65-F5344CB8AC3E}">
        <p14:creationId xmlns:p14="http://schemas.microsoft.com/office/powerpoint/2010/main" val="461167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left)">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lowchart: Process 20">
            <a:extLst>
              <a:ext uri="{FF2B5EF4-FFF2-40B4-BE49-F238E27FC236}">
                <a16:creationId xmlns:a16="http://schemas.microsoft.com/office/drawing/2014/main" id="{2E86CFB8-6E04-42F0-B6C1-8A1C4F3D7089}"/>
              </a:ext>
            </a:extLst>
          </p:cNvPr>
          <p:cNvSpPr/>
          <p:nvPr/>
        </p:nvSpPr>
        <p:spPr>
          <a:xfrm>
            <a:off x="442669" y="3861192"/>
            <a:ext cx="5920740" cy="648000"/>
          </a:xfrm>
          <a:prstGeom prst="flowChartProcess">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r>
              <a:rPr lang="en-GB" dirty="0">
                <a:latin typeface="Twinkl" pitchFamily="2" charset="0"/>
              </a:rPr>
              <a:t>It is not OK to post a photo of someone online without their permission.</a:t>
            </a:r>
          </a:p>
        </p:txBody>
      </p:sp>
      <p:sp>
        <p:nvSpPr>
          <p:cNvPr id="15" name="Flowchart: Process 14">
            <a:extLst>
              <a:ext uri="{FF2B5EF4-FFF2-40B4-BE49-F238E27FC236}">
                <a16:creationId xmlns:a16="http://schemas.microsoft.com/office/drawing/2014/main" id="{98294FAA-C818-412D-89EB-3C8CDDC75764}"/>
              </a:ext>
            </a:extLst>
          </p:cNvPr>
          <p:cNvSpPr/>
          <p:nvPr/>
        </p:nvSpPr>
        <p:spPr>
          <a:xfrm>
            <a:off x="445062" y="1484784"/>
            <a:ext cx="8249830" cy="792000"/>
          </a:xfrm>
          <a:prstGeom prst="flowChartProcess">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r>
              <a:rPr lang="en-GB" dirty="0">
                <a:solidFill>
                  <a:prstClr val="white"/>
                </a:solidFill>
                <a:latin typeface="Twinkl" pitchFamily="2" charset="0"/>
              </a:rPr>
              <a:t>How did you do? Were some questions trickier than others to </a:t>
            </a:r>
            <a:br>
              <a:rPr lang="en-GB" dirty="0">
                <a:solidFill>
                  <a:prstClr val="white"/>
                </a:solidFill>
                <a:latin typeface="Twinkl" pitchFamily="2" charset="0"/>
              </a:rPr>
            </a:br>
            <a:r>
              <a:rPr lang="en-GB" dirty="0">
                <a:solidFill>
                  <a:prstClr val="white"/>
                </a:solidFill>
                <a:latin typeface="Twinkl" pitchFamily="2" charset="0"/>
              </a:rPr>
              <a:t>answer? Did you and your partner agree on all the answers?</a:t>
            </a:r>
          </a:p>
        </p:txBody>
      </p:sp>
      <p:sp>
        <p:nvSpPr>
          <p:cNvPr id="2" name="Title 1"/>
          <p:cNvSpPr>
            <a:spLocks noGrp="1"/>
          </p:cNvSpPr>
          <p:nvPr>
            <p:ph type="title"/>
          </p:nvPr>
        </p:nvSpPr>
        <p:spPr/>
        <p:txBody>
          <a:bodyPr>
            <a:normAutofit fontScale="90000"/>
          </a:bodyPr>
          <a:lstStyle/>
          <a:p>
            <a:r>
              <a:rPr lang="en-GB" dirty="0"/>
              <a:t>The Right to Privacy</a:t>
            </a:r>
          </a:p>
        </p:txBody>
      </p:sp>
      <p:pic>
        <p:nvPicPr>
          <p:cNvPr id="13" name="Whole Class">
            <a:extLst>
              <a:ext uri="{FF2B5EF4-FFF2-40B4-BE49-F238E27FC236}">
                <a16:creationId xmlns:a16="http://schemas.microsoft.com/office/drawing/2014/main" id="{B6B644FC-612B-4CE7-949D-54398B012E3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
        <p:nvSpPr>
          <p:cNvPr id="17" name="Flowchart: Process 16">
            <a:extLst>
              <a:ext uri="{FF2B5EF4-FFF2-40B4-BE49-F238E27FC236}">
                <a16:creationId xmlns:a16="http://schemas.microsoft.com/office/drawing/2014/main" id="{951ACFB2-BFC6-4DA5-88B6-2957AD52E0E7}"/>
              </a:ext>
            </a:extLst>
          </p:cNvPr>
          <p:cNvSpPr/>
          <p:nvPr/>
        </p:nvSpPr>
        <p:spPr>
          <a:xfrm>
            <a:off x="442668" y="2420888"/>
            <a:ext cx="4844995" cy="504000"/>
          </a:xfrm>
          <a:prstGeom prst="flowChartProcess">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r>
              <a:rPr lang="en-GB" b="1" dirty="0">
                <a:solidFill>
                  <a:prstClr val="white"/>
                </a:solidFill>
                <a:latin typeface="Twinkl" pitchFamily="2" charset="0"/>
              </a:rPr>
              <a:t>Let’s take a look at the answers together.</a:t>
            </a:r>
          </a:p>
        </p:txBody>
      </p:sp>
      <p:sp>
        <p:nvSpPr>
          <p:cNvPr id="19" name="Flowchart: Process 18">
            <a:extLst>
              <a:ext uri="{FF2B5EF4-FFF2-40B4-BE49-F238E27FC236}">
                <a16:creationId xmlns:a16="http://schemas.microsoft.com/office/drawing/2014/main" id="{91B20F38-55EE-4DF8-AA3F-02F55E0CDC86}"/>
              </a:ext>
            </a:extLst>
          </p:cNvPr>
          <p:cNvSpPr/>
          <p:nvPr/>
        </p:nvSpPr>
        <p:spPr>
          <a:xfrm>
            <a:off x="443038" y="4580804"/>
            <a:ext cx="6496434" cy="648000"/>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r>
              <a:rPr lang="en-GB" dirty="0">
                <a:solidFill>
                  <a:prstClr val="white"/>
                </a:solidFill>
                <a:latin typeface="Twinkl" pitchFamily="2" charset="0"/>
              </a:rPr>
              <a:t>If you take a photo of someone and they want you to delete</a:t>
            </a:r>
            <a:br>
              <a:rPr lang="en-GB" dirty="0">
                <a:solidFill>
                  <a:prstClr val="white"/>
                </a:solidFill>
                <a:latin typeface="Twinkl" pitchFamily="2" charset="0"/>
              </a:rPr>
            </a:br>
            <a:r>
              <a:rPr lang="en-GB" dirty="0">
                <a:solidFill>
                  <a:prstClr val="white"/>
                </a:solidFill>
                <a:latin typeface="Twinkl" pitchFamily="2" charset="0"/>
              </a:rPr>
              <a:t>it, you must respect their wish and respect their privacy.</a:t>
            </a:r>
          </a:p>
        </p:txBody>
      </p:sp>
      <p:sp>
        <p:nvSpPr>
          <p:cNvPr id="23" name="Flowchart: Process 22">
            <a:extLst>
              <a:ext uri="{FF2B5EF4-FFF2-40B4-BE49-F238E27FC236}">
                <a16:creationId xmlns:a16="http://schemas.microsoft.com/office/drawing/2014/main" id="{758CB07D-CDB9-4001-86BD-B8F482BB74A6}"/>
              </a:ext>
            </a:extLst>
          </p:cNvPr>
          <p:cNvSpPr/>
          <p:nvPr/>
        </p:nvSpPr>
        <p:spPr>
          <a:xfrm>
            <a:off x="441168" y="5301280"/>
            <a:ext cx="6282280" cy="648000"/>
          </a:xfrm>
          <a:prstGeom prst="flowChartProcess">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6213"/>
            <a:r>
              <a:rPr lang="en-GB" dirty="0">
                <a:latin typeface="Twinkl" pitchFamily="2" charset="0"/>
              </a:rPr>
              <a:t>You wouldn’t want someone to post a photo of you online without your consent, so don’t do it to someone else.</a:t>
            </a:r>
          </a:p>
        </p:txBody>
      </p:sp>
      <p:pic>
        <p:nvPicPr>
          <p:cNvPr id="25" name="Picture 24">
            <a:extLst>
              <a:ext uri="{FF2B5EF4-FFF2-40B4-BE49-F238E27FC236}">
                <a16:creationId xmlns:a16="http://schemas.microsoft.com/office/drawing/2014/main" id="{53888F6F-0132-4C07-A70C-2B4783287F5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24328" y="1461543"/>
            <a:ext cx="1529165" cy="5081041"/>
          </a:xfrm>
          <a:prstGeom prst="rect">
            <a:avLst/>
          </a:prstGeom>
        </p:spPr>
      </p:pic>
      <p:pic>
        <p:nvPicPr>
          <p:cNvPr id="27" name="Picture 26">
            <a:extLst>
              <a:ext uri="{FF2B5EF4-FFF2-40B4-BE49-F238E27FC236}">
                <a16:creationId xmlns:a16="http://schemas.microsoft.com/office/drawing/2014/main" id="{CCB5884A-C740-44A6-B4C6-70107C8D78C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28184" y="1700808"/>
            <a:ext cx="1863793" cy="5081042"/>
          </a:xfrm>
          <a:prstGeom prst="rect">
            <a:avLst/>
          </a:prstGeom>
        </p:spPr>
      </p:pic>
      <p:sp>
        <p:nvSpPr>
          <p:cNvPr id="28" name="Flowchart: Process 27">
            <a:extLst>
              <a:ext uri="{FF2B5EF4-FFF2-40B4-BE49-F238E27FC236}">
                <a16:creationId xmlns:a16="http://schemas.microsoft.com/office/drawing/2014/main" id="{73FDC08E-9B4A-43C7-9BD3-76A94168501F}"/>
              </a:ext>
            </a:extLst>
          </p:cNvPr>
          <p:cNvSpPr/>
          <p:nvPr/>
        </p:nvSpPr>
        <p:spPr>
          <a:xfrm>
            <a:off x="442668" y="2996952"/>
            <a:ext cx="4914300" cy="792000"/>
          </a:xfrm>
          <a:prstGeom prst="flowChartProcess">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r>
              <a:rPr lang="en-GB" dirty="0">
                <a:solidFill>
                  <a:prstClr val="white"/>
                </a:solidFill>
                <a:latin typeface="Twinkl" pitchFamily="2" charset="0"/>
              </a:rPr>
              <a:t>Is it OK to put a photo of your friend online, that you took on your phone?</a:t>
            </a:r>
          </a:p>
        </p:txBody>
      </p:sp>
    </p:spTree>
    <p:extLst>
      <p:ext uri="{BB962C8B-B14F-4D97-AF65-F5344CB8AC3E}">
        <p14:creationId xmlns:p14="http://schemas.microsoft.com/office/powerpoint/2010/main" val="3959404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left)">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left)">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9" grpId="0" animBg="1"/>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lowchart: Process 14">
            <a:extLst>
              <a:ext uri="{FF2B5EF4-FFF2-40B4-BE49-F238E27FC236}">
                <a16:creationId xmlns:a16="http://schemas.microsoft.com/office/drawing/2014/main" id="{98294FAA-C818-412D-89EB-3C8CDDC75764}"/>
              </a:ext>
            </a:extLst>
          </p:cNvPr>
          <p:cNvSpPr/>
          <p:nvPr/>
        </p:nvSpPr>
        <p:spPr>
          <a:xfrm>
            <a:off x="445062" y="1484784"/>
            <a:ext cx="8249830" cy="792000"/>
          </a:xfrm>
          <a:prstGeom prst="flowChartProcess">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winkl" pitchFamily="2" charset="0"/>
                <a:ea typeface="+mn-ea"/>
                <a:cs typeface="+mn-cs"/>
              </a:rPr>
              <a:t>How did you do? Were some questions trickier than others to </a:t>
            </a:r>
            <a:br>
              <a:rPr kumimoji="0" lang="en-GB" sz="1800" b="0" i="0" u="none" strike="noStrike" kern="1200" cap="none" spc="0" normalizeH="0" baseline="0" noProof="0" dirty="0">
                <a:ln>
                  <a:noFill/>
                </a:ln>
                <a:solidFill>
                  <a:prstClr val="white"/>
                </a:solidFill>
                <a:effectLst/>
                <a:uLnTx/>
                <a:uFillTx/>
                <a:latin typeface="Twinkl" pitchFamily="2" charset="0"/>
                <a:ea typeface="+mn-ea"/>
                <a:cs typeface="+mn-cs"/>
              </a:rPr>
            </a:br>
            <a:r>
              <a:rPr kumimoji="0" lang="en-GB" sz="1800" b="0" i="0" u="none" strike="noStrike" kern="1200" cap="none" spc="0" normalizeH="0" baseline="0" noProof="0" dirty="0">
                <a:ln>
                  <a:noFill/>
                </a:ln>
                <a:solidFill>
                  <a:prstClr val="white"/>
                </a:solidFill>
                <a:effectLst/>
                <a:uLnTx/>
                <a:uFillTx/>
                <a:latin typeface="Twinkl" pitchFamily="2" charset="0"/>
                <a:ea typeface="+mn-ea"/>
                <a:cs typeface="+mn-cs"/>
              </a:rPr>
              <a:t>answer? Did you and your partner agree on all the answers?</a:t>
            </a:r>
          </a:p>
        </p:txBody>
      </p:sp>
      <p:sp>
        <p:nvSpPr>
          <p:cNvPr id="2" name="Title 1"/>
          <p:cNvSpPr>
            <a:spLocks noGrp="1"/>
          </p:cNvSpPr>
          <p:nvPr>
            <p:ph type="title"/>
          </p:nvPr>
        </p:nvSpPr>
        <p:spPr/>
        <p:txBody>
          <a:bodyPr>
            <a:normAutofit fontScale="90000"/>
          </a:bodyPr>
          <a:lstStyle/>
          <a:p>
            <a:r>
              <a:rPr lang="en-GB" dirty="0"/>
              <a:t>The Right to Privacy</a:t>
            </a:r>
          </a:p>
        </p:txBody>
      </p:sp>
      <p:pic>
        <p:nvPicPr>
          <p:cNvPr id="13" name="Whole Class">
            <a:extLst>
              <a:ext uri="{FF2B5EF4-FFF2-40B4-BE49-F238E27FC236}">
                <a16:creationId xmlns:a16="http://schemas.microsoft.com/office/drawing/2014/main" id="{B6B644FC-612B-4CE7-949D-54398B012E3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402265" y="512363"/>
            <a:ext cx="1238498" cy="864000"/>
          </a:xfrm>
          <a:prstGeom prst="rect">
            <a:avLst/>
          </a:prstGeom>
        </p:spPr>
      </p:pic>
      <p:sp>
        <p:nvSpPr>
          <p:cNvPr id="17" name="Flowchart: Process 16">
            <a:extLst>
              <a:ext uri="{FF2B5EF4-FFF2-40B4-BE49-F238E27FC236}">
                <a16:creationId xmlns:a16="http://schemas.microsoft.com/office/drawing/2014/main" id="{951ACFB2-BFC6-4DA5-88B6-2957AD52E0E7}"/>
              </a:ext>
            </a:extLst>
          </p:cNvPr>
          <p:cNvSpPr/>
          <p:nvPr/>
        </p:nvSpPr>
        <p:spPr>
          <a:xfrm>
            <a:off x="442582" y="2420888"/>
            <a:ext cx="4844995" cy="504000"/>
          </a:xfrm>
          <a:prstGeom prst="flowChartProcess">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Twinkl" pitchFamily="2" charset="0"/>
                <a:ea typeface="+mn-ea"/>
                <a:cs typeface="+mn-cs"/>
              </a:rPr>
              <a:t>Let’s take a look at the answers together.</a:t>
            </a:r>
          </a:p>
        </p:txBody>
      </p:sp>
      <p:sp>
        <p:nvSpPr>
          <p:cNvPr id="19" name="Flowchart: Process 18">
            <a:extLst>
              <a:ext uri="{FF2B5EF4-FFF2-40B4-BE49-F238E27FC236}">
                <a16:creationId xmlns:a16="http://schemas.microsoft.com/office/drawing/2014/main" id="{91B20F38-55EE-4DF8-AA3F-02F55E0CDC86}"/>
              </a:ext>
            </a:extLst>
          </p:cNvPr>
          <p:cNvSpPr/>
          <p:nvPr/>
        </p:nvSpPr>
        <p:spPr>
          <a:xfrm>
            <a:off x="440910" y="3861048"/>
            <a:ext cx="6579362" cy="1296144"/>
          </a:xfrm>
          <a:prstGeom prst="flowChartProces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r>
              <a:rPr lang="en-GB" dirty="0">
                <a:solidFill>
                  <a:prstClr val="white"/>
                </a:solidFill>
                <a:latin typeface="Twinkl" pitchFamily="2" charset="0"/>
              </a:rPr>
              <a:t>This isn’t a good idea and it’s OK to tell your parent or carer that you do not want a picture of you shared on social media that shows your face, where you go to school and what your name is.</a:t>
            </a:r>
          </a:p>
        </p:txBody>
      </p:sp>
      <p:sp>
        <p:nvSpPr>
          <p:cNvPr id="20" name="Flowchart: Process 19">
            <a:extLst>
              <a:ext uri="{FF2B5EF4-FFF2-40B4-BE49-F238E27FC236}">
                <a16:creationId xmlns:a16="http://schemas.microsoft.com/office/drawing/2014/main" id="{97ED71C9-57A9-40AB-BE4D-E75C798BFC8C}"/>
              </a:ext>
            </a:extLst>
          </p:cNvPr>
          <p:cNvSpPr/>
          <p:nvPr/>
        </p:nvSpPr>
        <p:spPr>
          <a:xfrm>
            <a:off x="439496" y="5301296"/>
            <a:ext cx="5851904" cy="792000"/>
          </a:xfrm>
          <a:prstGeom prst="flowChartProcess">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r>
              <a:rPr lang="en-GB" dirty="0">
                <a:solidFill>
                  <a:prstClr val="white"/>
                </a:solidFill>
                <a:latin typeface="Twinkl" pitchFamily="2" charset="0"/>
              </a:rPr>
              <a:t>Once a photo has been shared online, it can never be </a:t>
            </a:r>
            <a:br>
              <a:rPr lang="en-GB" dirty="0">
                <a:solidFill>
                  <a:prstClr val="white"/>
                </a:solidFill>
                <a:latin typeface="Twinkl" pitchFamily="2" charset="0"/>
              </a:rPr>
            </a:br>
            <a:r>
              <a:rPr lang="en-GB" dirty="0">
                <a:solidFill>
                  <a:prstClr val="white"/>
                </a:solidFill>
                <a:latin typeface="Twinkl" pitchFamily="2" charset="0"/>
              </a:rPr>
              <a:t>properly deleted.</a:t>
            </a:r>
          </a:p>
        </p:txBody>
      </p:sp>
      <p:sp>
        <p:nvSpPr>
          <p:cNvPr id="21" name="Flowchart: Process 20">
            <a:extLst>
              <a:ext uri="{FF2B5EF4-FFF2-40B4-BE49-F238E27FC236}">
                <a16:creationId xmlns:a16="http://schemas.microsoft.com/office/drawing/2014/main" id="{2E86CFB8-6E04-42F0-B6C1-8A1C4F3D7089}"/>
              </a:ext>
            </a:extLst>
          </p:cNvPr>
          <p:cNvSpPr/>
          <p:nvPr/>
        </p:nvSpPr>
        <p:spPr>
          <a:xfrm>
            <a:off x="440910" y="3010275"/>
            <a:ext cx="6795386" cy="792000"/>
          </a:xfrm>
          <a:prstGeom prst="flowChartProcess">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Twinkl" pitchFamily="2" charset="0"/>
                <a:ea typeface="+mn-ea"/>
                <a:cs typeface="+mn-cs"/>
              </a:rPr>
              <a:t>Is it OK for your parent or carer to put a photo of you in your school uniform online, with your name underneath it?</a:t>
            </a:r>
          </a:p>
        </p:txBody>
      </p:sp>
      <p:sp>
        <p:nvSpPr>
          <p:cNvPr id="10" name="Flowchart: Process 9">
            <a:extLst>
              <a:ext uri="{FF2B5EF4-FFF2-40B4-BE49-F238E27FC236}">
                <a16:creationId xmlns:a16="http://schemas.microsoft.com/office/drawing/2014/main" id="{842D1B37-BE15-4D61-8664-8C047999DCB8}"/>
              </a:ext>
            </a:extLst>
          </p:cNvPr>
          <p:cNvSpPr/>
          <p:nvPr/>
        </p:nvSpPr>
        <p:spPr>
          <a:xfrm>
            <a:off x="439324" y="3861048"/>
            <a:ext cx="6068100" cy="792000"/>
          </a:xfrm>
          <a:prstGeom prst="flowChartProcess">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r>
              <a:rPr lang="en-GB" dirty="0">
                <a:solidFill>
                  <a:prstClr val="white"/>
                </a:solidFill>
                <a:latin typeface="Twinkl" pitchFamily="2" charset="0"/>
              </a:rPr>
              <a:t>One person can share it, or a friend of a friend can see it online.</a:t>
            </a:r>
          </a:p>
        </p:txBody>
      </p:sp>
      <p:sp>
        <p:nvSpPr>
          <p:cNvPr id="11" name="Flowchart: Process 10">
            <a:extLst>
              <a:ext uri="{FF2B5EF4-FFF2-40B4-BE49-F238E27FC236}">
                <a16:creationId xmlns:a16="http://schemas.microsoft.com/office/drawing/2014/main" id="{644B31FF-1A3C-4CC1-A88A-5FD41AC8AC72}"/>
              </a:ext>
            </a:extLst>
          </p:cNvPr>
          <p:cNvSpPr/>
          <p:nvPr/>
        </p:nvSpPr>
        <p:spPr>
          <a:xfrm>
            <a:off x="440910" y="4725144"/>
            <a:ext cx="6283952" cy="792000"/>
          </a:xfrm>
          <a:prstGeom prst="flowChartProcess">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7800" lvl="0"/>
            <a:r>
              <a:rPr lang="en-GB" dirty="0">
                <a:solidFill>
                  <a:prstClr val="white"/>
                </a:solidFill>
                <a:latin typeface="Twinkl" pitchFamily="2" charset="0"/>
              </a:rPr>
              <a:t>A photo like this would share too much personal information that you wouldn’t want a stranger knowing.</a:t>
            </a:r>
          </a:p>
        </p:txBody>
      </p:sp>
      <p:pic>
        <p:nvPicPr>
          <p:cNvPr id="4" name="Picture 3">
            <a:extLst>
              <a:ext uri="{FF2B5EF4-FFF2-40B4-BE49-F238E27FC236}">
                <a16:creationId xmlns:a16="http://schemas.microsoft.com/office/drawing/2014/main" id="{D7A772B7-244F-44A4-9098-74556EEB8DE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64126" y="1484313"/>
            <a:ext cx="1540124" cy="5013176"/>
          </a:xfrm>
          <a:prstGeom prst="rect">
            <a:avLst/>
          </a:prstGeom>
        </p:spPr>
      </p:pic>
      <p:pic>
        <p:nvPicPr>
          <p:cNvPr id="8" name="Picture 7">
            <a:extLst>
              <a:ext uri="{FF2B5EF4-FFF2-40B4-BE49-F238E27FC236}">
                <a16:creationId xmlns:a16="http://schemas.microsoft.com/office/drawing/2014/main" id="{E10092BD-665E-400A-9D53-36CB9B1A05D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92280" y="1863884"/>
            <a:ext cx="1763688" cy="4946275"/>
          </a:xfrm>
          <a:prstGeom prst="rect">
            <a:avLst/>
          </a:prstGeom>
        </p:spPr>
      </p:pic>
    </p:spTree>
    <p:extLst>
      <p:ext uri="{BB962C8B-B14F-4D97-AF65-F5344CB8AC3E}">
        <p14:creationId xmlns:p14="http://schemas.microsoft.com/office/powerpoint/2010/main" val="173014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wipe(left)">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19"/>
                                        </p:tgtEl>
                                        <p:attrNameLst>
                                          <p:attrName>style.visibility</p:attrName>
                                        </p:attrNameLst>
                                      </p:cBhvr>
                                      <p:to>
                                        <p:strVal val="hidden"/>
                                      </p:to>
                                    </p:set>
                                  </p:childTnLst>
                                </p:cTn>
                              </p:par>
                              <p:par>
                                <p:cTn id="17" presetID="1" presetClass="exit" presetSubtype="0" fill="hold" grpId="1" nodeType="withEffect">
                                  <p:stCondLst>
                                    <p:cond delay="0"/>
                                  </p:stCondLst>
                                  <p:childTnLst>
                                    <p:set>
                                      <p:cBhvr>
                                        <p:cTn id="18" dur="1" fill="hold">
                                          <p:stCondLst>
                                            <p:cond delay="0"/>
                                          </p:stCondLst>
                                        </p:cTn>
                                        <p:tgtEl>
                                          <p:spTgt spid="20"/>
                                        </p:tgtEl>
                                        <p:attrNameLst>
                                          <p:attrName>style.visibility</p:attrName>
                                        </p:attrNameLst>
                                      </p:cBhvr>
                                      <p:to>
                                        <p:strVal val="hidden"/>
                                      </p:to>
                                    </p:set>
                                  </p:childTnLst>
                                </p:cTn>
                              </p:par>
                              <p:par>
                                <p:cTn id="19" presetID="22" presetClass="entr" presetSubtype="8"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0" grpId="1" animBg="1"/>
      <p:bldP spid="10"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Big Questions </a:t>
            </a:r>
          </a:p>
        </p:txBody>
      </p:sp>
      <p:pic>
        <p:nvPicPr>
          <p:cNvPr id="9" name="Picture 8">
            <a:extLst>
              <a:ext uri="{FF2B5EF4-FFF2-40B4-BE49-F238E27FC236}">
                <a16:creationId xmlns:a16="http://schemas.microsoft.com/office/drawing/2014/main" id="{54D00717-9EA8-41FE-9FB3-5DE06FFEE19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flipH="1">
            <a:off x="6660231" y="3719184"/>
            <a:ext cx="2088232" cy="2693417"/>
          </a:xfrm>
          <a:prstGeom prst="rect">
            <a:avLst/>
          </a:prstGeom>
        </p:spPr>
      </p:pic>
      <p:pic>
        <p:nvPicPr>
          <p:cNvPr id="10" name="Picture 9">
            <a:extLst>
              <a:ext uri="{FF2B5EF4-FFF2-40B4-BE49-F238E27FC236}">
                <a16:creationId xmlns:a16="http://schemas.microsoft.com/office/drawing/2014/main" id="{E6DC2007-F204-4DFB-8CC3-6E4C4DFB109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5537" y="3801640"/>
            <a:ext cx="2517434" cy="2607735"/>
          </a:xfrm>
          <a:prstGeom prst="rect">
            <a:avLst/>
          </a:prstGeom>
        </p:spPr>
      </p:pic>
      <p:sp>
        <p:nvSpPr>
          <p:cNvPr id="12" name="Thought Bubble: Cloud 11">
            <a:extLst>
              <a:ext uri="{FF2B5EF4-FFF2-40B4-BE49-F238E27FC236}">
                <a16:creationId xmlns:a16="http://schemas.microsoft.com/office/drawing/2014/main" id="{06884DD2-27D8-4917-9A09-797309034E1F}"/>
              </a:ext>
            </a:extLst>
          </p:cNvPr>
          <p:cNvSpPr/>
          <p:nvPr/>
        </p:nvSpPr>
        <p:spPr>
          <a:xfrm>
            <a:off x="3130417" y="3140251"/>
            <a:ext cx="3312368" cy="1513787"/>
          </a:xfrm>
          <a:prstGeom prst="cloudCallout">
            <a:avLst>
              <a:gd name="adj1" fmla="val 76283"/>
              <a:gd name="adj2" fmla="val 20127"/>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2" charset="0"/>
              </a:rPr>
              <a:t>What kind of thing must we never share and why?</a:t>
            </a:r>
          </a:p>
        </p:txBody>
      </p:sp>
      <p:sp>
        <p:nvSpPr>
          <p:cNvPr id="16" name="Thought Bubble: Cloud 15">
            <a:extLst>
              <a:ext uri="{FF2B5EF4-FFF2-40B4-BE49-F238E27FC236}">
                <a16:creationId xmlns:a16="http://schemas.microsoft.com/office/drawing/2014/main" id="{6AE05F83-4814-414D-B03B-7B993E76FA0B}"/>
              </a:ext>
            </a:extLst>
          </p:cNvPr>
          <p:cNvSpPr/>
          <p:nvPr/>
        </p:nvSpPr>
        <p:spPr>
          <a:xfrm>
            <a:off x="2899883" y="4718444"/>
            <a:ext cx="3674224" cy="1640230"/>
          </a:xfrm>
          <a:prstGeom prst="cloudCallout">
            <a:avLst>
              <a:gd name="adj1" fmla="val -61097"/>
              <a:gd name="adj2" fmla="val -42859"/>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2" charset="0"/>
              </a:rPr>
              <a:t>What have you learnt today that will help you in everyday life? </a:t>
            </a:r>
          </a:p>
        </p:txBody>
      </p:sp>
      <p:pic>
        <p:nvPicPr>
          <p:cNvPr id="11" name="Picture 10">
            <a:extLst>
              <a:ext uri="{FF2B5EF4-FFF2-40B4-BE49-F238E27FC236}">
                <a16:creationId xmlns:a16="http://schemas.microsoft.com/office/drawing/2014/main" id="{56E37BDE-EDCB-4DEB-8381-99EDE63AB5F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8715" y="485773"/>
            <a:ext cx="864000" cy="864000"/>
          </a:xfrm>
          <a:prstGeom prst="rect">
            <a:avLst/>
          </a:prstGeom>
        </p:spPr>
      </p:pic>
      <p:sp>
        <p:nvSpPr>
          <p:cNvPr id="13" name="Thought Bubble: Cloud 12">
            <a:extLst/>
          </p:cNvPr>
          <p:cNvSpPr/>
          <p:nvPr/>
        </p:nvSpPr>
        <p:spPr>
          <a:xfrm>
            <a:off x="2681101" y="1256844"/>
            <a:ext cx="4211000" cy="1862830"/>
          </a:xfrm>
          <a:prstGeom prst="cloudCallout">
            <a:avLst>
              <a:gd name="adj1" fmla="val -69785"/>
              <a:gd name="adj2" fmla="val 81582"/>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Twinkl" pitchFamily="2" charset="0"/>
              </a:rPr>
              <a:t>How can we safely use mobile phones and other devices and stay safe when using the Internet? </a:t>
            </a:r>
          </a:p>
        </p:txBody>
      </p:sp>
    </p:spTree>
    <p:extLst>
      <p:ext uri="{BB962C8B-B14F-4D97-AF65-F5344CB8AC3E}">
        <p14:creationId xmlns:p14="http://schemas.microsoft.com/office/powerpoint/2010/main" val="2180525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righ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left)">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13" grpId="0" animBg="1"/>
    </p:bld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Garamond-Trebuchet MS">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rebuchet MS" panose="020B0603020202020204"/>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53A60B04-3F35-4B12-9676-15614EEAFFBE}" vid="{A95E2AE9-83D5-490C-8126-9547A377CD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883</TotalTime>
  <Words>996</Words>
  <Application>Microsoft Office PowerPoint</Application>
  <PresentationFormat>On-screen Show (4:3)</PresentationFormat>
  <Paragraphs>64</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Tuffy-TTF</vt:lpstr>
      <vt:lpstr>Sassoon Infant Rg</vt:lpstr>
      <vt:lpstr>Twinkl</vt:lpstr>
      <vt:lpstr>Office Theme</vt:lpstr>
      <vt:lpstr>The Big Questions </vt:lpstr>
      <vt:lpstr>Mobile Devices</vt:lpstr>
      <vt:lpstr>Mobile Devices</vt:lpstr>
      <vt:lpstr>Zip It, Block It, Flag It</vt:lpstr>
      <vt:lpstr>Zip It, Block It, Flag It</vt:lpstr>
      <vt:lpstr>Zip It, Block It, Flag It</vt:lpstr>
      <vt:lpstr>The Right to Privacy</vt:lpstr>
      <vt:lpstr>The Right to Privacy</vt:lpstr>
      <vt:lpstr>The Right to Privacy</vt:lpstr>
      <vt:lpstr>The Right to Privacy</vt:lpstr>
      <vt:lpstr>The Big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Pinkney</dc:creator>
  <cp:lastModifiedBy>Joe Jacques</cp:lastModifiedBy>
  <cp:revision>80</cp:revision>
  <dcterms:created xsi:type="dcterms:W3CDTF">2019-02-25T11:21:10Z</dcterms:created>
  <dcterms:modified xsi:type="dcterms:W3CDTF">2020-12-02T13:23:56Z</dcterms:modified>
</cp:coreProperties>
</file>