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tiff" ContentType="image/tiff"/>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258" r:id="rId6"/>
    <p:sldId id="264" r:id="rId7"/>
    <p:sldId id="268" r:id="rId8"/>
    <p:sldId id="269" r:id="rId9"/>
    <p:sldId id="270" r:id="rId10"/>
    <p:sldId id="271" r:id="rId11"/>
    <p:sldId id="272" r:id="rId12"/>
    <p:sldId id="273" r:id="rId13"/>
    <p:sldId id="279" r:id="rId14"/>
    <p:sldId id="280" r:id="rId15"/>
    <p:sldId id="281"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956" autoAdjust="0"/>
    <p:restoredTop sz="94660"/>
  </p:normalViewPr>
  <p:slideViewPr>
    <p:cSldViewPr snapToGrid="0">
      <p:cViewPr varScale="1">
        <p:scale>
          <a:sx n="41" d="100"/>
          <a:sy n="41" d="100"/>
        </p:scale>
        <p:origin x="54" y="7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B620D5-588F-428B-BF7C-71E3DC2538F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2EAF16FF-6CC6-446E-8995-1757A5E4AA4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0B53D1B6-6963-4DB4-8991-AF576141D280}"/>
              </a:ext>
            </a:extLst>
          </p:cNvPr>
          <p:cNvSpPr>
            <a:spLocks noGrp="1"/>
          </p:cNvSpPr>
          <p:nvPr>
            <p:ph type="dt" sz="half" idx="10"/>
          </p:nvPr>
        </p:nvSpPr>
        <p:spPr/>
        <p:txBody>
          <a:bodyPr/>
          <a:lstStyle/>
          <a:p>
            <a:fld id="{8C7B0E63-A777-4FF9-B06B-0495A84003BD}" type="datetimeFigureOut">
              <a:rPr lang="en-GB" smtClean="0"/>
              <a:t>03/02/2022</a:t>
            </a:fld>
            <a:endParaRPr lang="en-GB"/>
          </a:p>
        </p:txBody>
      </p:sp>
      <p:sp>
        <p:nvSpPr>
          <p:cNvPr id="5" name="Footer Placeholder 4">
            <a:extLst>
              <a:ext uri="{FF2B5EF4-FFF2-40B4-BE49-F238E27FC236}">
                <a16:creationId xmlns:a16="http://schemas.microsoft.com/office/drawing/2014/main" id="{293E020C-9ECE-4F55-AC98-AF491068C9A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B8DAD9C-4C5C-48DE-8432-3F6DD1A9C466}"/>
              </a:ext>
            </a:extLst>
          </p:cNvPr>
          <p:cNvSpPr>
            <a:spLocks noGrp="1"/>
          </p:cNvSpPr>
          <p:nvPr>
            <p:ph type="sldNum" sz="quarter" idx="12"/>
          </p:nvPr>
        </p:nvSpPr>
        <p:spPr/>
        <p:txBody>
          <a:bodyPr/>
          <a:lstStyle/>
          <a:p>
            <a:fld id="{3D3D8D3C-F76E-4A9F-825E-073AB148DD6A}" type="slidenum">
              <a:rPr lang="en-GB" smtClean="0"/>
              <a:t>‹#›</a:t>
            </a:fld>
            <a:endParaRPr lang="en-GB"/>
          </a:p>
        </p:txBody>
      </p:sp>
    </p:spTree>
    <p:extLst>
      <p:ext uri="{BB962C8B-B14F-4D97-AF65-F5344CB8AC3E}">
        <p14:creationId xmlns:p14="http://schemas.microsoft.com/office/powerpoint/2010/main" val="163806651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6152EB-3BDC-4C57-BDF5-B96D6DCDAB86}"/>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BBF3BA3-243C-4299-AC7C-140CF25BE133}"/>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1EAF82B-2C58-4849-B8E3-E13F8EC65271}"/>
              </a:ext>
            </a:extLst>
          </p:cNvPr>
          <p:cNvSpPr>
            <a:spLocks noGrp="1"/>
          </p:cNvSpPr>
          <p:nvPr>
            <p:ph type="dt" sz="half" idx="10"/>
          </p:nvPr>
        </p:nvSpPr>
        <p:spPr/>
        <p:txBody>
          <a:bodyPr/>
          <a:lstStyle/>
          <a:p>
            <a:fld id="{8C7B0E63-A777-4FF9-B06B-0495A84003BD}" type="datetimeFigureOut">
              <a:rPr lang="en-GB" smtClean="0"/>
              <a:t>03/02/2022</a:t>
            </a:fld>
            <a:endParaRPr lang="en-GB"/>
          </a:p>
        </p:txBody>
      </p:sp>
      <p:sp>
        <p:nvSpPr>
          <p:cNvPr id="5" name="Footer Placeholder 4">
            <a:extLst>
              <a:ext uri="{FF2B5EF4-FFF2-40B4-BE49-F238E27FC236}">
                <a16:creationId xmlns:a16="http://schemas.microsoft.com/office/drawing/2014/main" id="{ACEB4DF6-FDB5-4E61-BA30-BEE79F9BF6F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33C95C4-9B60-435E-A53C-29F682F92A83}"/>
              </a:ext>
            </a:extLst>
          </p:cNvPr>
          <p:cNvSpPr>
            <a:spLocks noGrp="1"/>
          </p:cNvSpPr>
          <p:nvPr>
            <p:ph type="sldNum" sz="quarter" idx="12"/>
          </p:nvPr>
        </p:nvSpPr>
        <p:spPr/>
        <p:txBody>
          <a:bodyPr/>
          <a:lstStyle/>
          <a:p>
            <a:fld id="{3D3D8D3C-F76E-4A9F-825E-073AB148DD6A}" type="slidenum">
              <a:rPr lang="en-GB" smtClean="0"/>
              <a:t>‹#›</a:t>
            </a:fld>
            <a:endParaRPr lang="en-GB"/>
          </a:p>
        </p:txBody>
      </p:sp>
    </p:spTree>
    <p:extLst>
      <p:ext uri="{BB962C8B-B14F-4D97-AF65-F5344CB8AC3E}">
        <p14:creationId xmlns:p14="http://schemas.microsoft.com/office/powerpoint/2010/main" val="140644182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C4BE0B-044A-4777-A036-950DEE9BF18F}"/>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80202192-A1B2-48E8-9BE1-EB4A556813F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F320C11F-EC4E-4BB1-899A-196E38B550B9}"/>
              </a:ext>
            </a:extLst>
          </p:cNvPr>
          <p:cNvSpPr>
            <a:spLocks noGrp="1"/>
          </p:cNvSpPr>
          <p:nvPr>
            <p:ph type="dt" sz="half" idx="10"/>
          </p:nvPr>
        </p:nvSpPr>
        <p:spPr/>
        <p:txBody>
          <a:bodyPr/>
          <a:lstStyle/>
          <a:p>
            <a:fld id="{8C7B0E63-A777-4FF9-B06B-0495A84003BD}" type="datetimeFigureOut">
              <a:rPr lang="en-GB" smtClean="0"/>
              <a:t>03/02/2022</a:t>
            </a:fld>
            <a:endParaRPr lang="en-GB"/>
          </a:p>
        </p:txBody>
      </p:sp>
      <p:sp>
        <p:nvSpPr>
          <p:cNvPr id="5" name="Footer Placeholder 4">
            <a:extLst>
              <a:ext uri="{FF2B5EF4-FFF2-40B4-BE49-F238E27FC236}">
                <a16:creationId xmlns:a16="http://schemas.microsoft.com/office/drawing/2014/main" id="{65EDBDDA-D361-4964-ADE3-4877F5A3855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672EB95-0B37-4B91-AE60-49F028EBF819}"/>
              </a:ext>
            </a:extLst>
          </p:cNvPr>
          <p:cNvSpPr>
            <a:spLocks noGrp="1"/>
          </p:cNvSpPr>
          <p:nvPr>
            <p:ph type="sldNum" sz="quarter" idx="12"/>
          </p:nvPr>
        </p:nvSpPr>
        <p:spPr/>
        <p:txBody>
          <a:bodyPr/>
          <a:lstStyle/>
          <a:p>
            <a:fld id="{3D3D8D3C-F76E-4A9F-825E-073AB148DD6A}" type="slidenum">
              <a:rPr lang="en-GB" smtClean="0"/>
              <a:t>‹#›</a:t>
            </a:fld>
            <a:endParaRPr lang="en-GB"/>
          </a:p>
        </p:txBody>
      </p:sp>
    </p:spTree>
    <p:extLst>
      <p:ext uri="{BB962C8B-B14F-4D97-AF65-F5344CB8AC3E}">
        <p14:creationId xmlns:p14="http://schemas.microsoft.com/office/powerpoint/2010/main" val="251179191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58C827-4152-4624-97E0-A464084E41F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E7E568F-E461-4969-9C66-47117CF6D752}"/>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664DC13B-8495-4579-BC78-896C103B598C}"/>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088020F6-349C-4135-8DA5-C6D4CDD90D78}"/>
              </a:ext>
            </a:extLst>
          </p:cNvPr>
          <p:cNvSpPr>
            <a:spLocks noGrp="1"/>
          </p:cNvSpPr>
          <p:nvPr>
            <p:ph type="dt" sz="half" idx="10"/>
          </p:nvPr>
        </p:nvSpPr>
        <p:spPr/>
        <p:txBody>
          <a:bodyPr/>
          <a:lstStyle/>
          <a:p>
            <a:fld id="{8C7B0E63-A777-4FF9-B06B-0495A84003BD}" type="datetimeFigureOut">
              <a:rPr lang="en-GB" smtClean="0"/>
              <a:t>03/02/2022</a:t>
            </a:fld>
            <a:endParaRPr lang="en-GB"/>
          </a:p>
        </p:txBody>
      </p:sp>
      <p:sp>
        <p:nvSpPr>
          <p:cNvPr id="6" name="Footer Placeholder 5">
            <a:extLst>
              <a:ext uri="{FF2B5EF4-FFF2-40B4-BE49-F238E27FC236}">
                <a16:creationId xmlns:a16="http://schemas.microsoft.com/office/drawing/2014/main" id="{ECA3F104-797C-4F78-80C2-6A67B798A6B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E92EA9E-F0E1-4233-BC3E-230274763A9C}"/>
              </a:ext>
            </a:extLst>
          </p:cNvPr>
          <p:cNvSpPr>
            <a:spLocks noGrp="1"/>
          </p:cNvSpPr>
          <p:nvPr>
            <p:ph type="sldNum" sz="quarter" idx="12"/>
          </p:nvPr>
        </p:nvSpPr>
        <p:spPr/>
        <p:txBody>
          <a:bodyPr/>
          <a:lstStyle/>
          <a:p>
            <a:fld id="{3D3D8D3C-F76E-4A9F-825E-073AB148DD6A}" type="slidenum">
              <a:rPr lang="en-GB" smtClean="0"/>
              <a:t>‹#›</a:t>
            </a:fld>
            <a:endParaRPr lang="en-GB"/>
          </a:p>
        </p:txBody>
      </p:sp>
    </p:spTree>
    <p:extLst>
      <p:ext uri="{BB962C8B-B14F-4D97-AF65-F5344CB8AC3E}">
        <p14:creationId xmlns:p14="http://schemas.microsoft.com/office/powerpoint/2010/main" val="2318788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B31606-BEBA-4024-889A-7BA9D1385DF9}"/>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761D669-3F0C-43AF-AD6C-35F1F4CE1FD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0F3203B1-AC78-4059-AE98-0166FDB75E99}"/>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65B305E2-49CB-4054-B456-AD75A59804D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3B8CCAB5-537C-4C26-AD85-3762717EA87C}"/>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0A568D2C-606B-405F-AED8-39372A985CF1}"/>
              </a:ext>
            </a:extLst>
          </p:cNvPr>
          <p:cNvSpPr>
            <a:spLocks noGrp="1"/>
          </p:cNvSpPr>
          <p:nvPr>
            <p:ph type="dt" sz="half" idx="10"/>
          </p:nvPr>
        </p:nvSpPr>
        <p:spPr/>
        <p:txBody>
          <a:bodyPr/>
          <a:lstStyle/>
          <a:p>
            <a:fld id="{8C7B0E63-A777-4FF9-B06B-0495A84003BD}" type="datetimeFigureOut">
              <a:rPr lang="en-GB" smtClean="0"/>
              <a:t>03/02/2022</a:t>
            </a:fld>
            <a:endParaRPr lang="en-GB"/>
          </a:p>
        </p:txBody>
      </p:sp>
      <p:sp>
        <p:nvSpPr>
          <p:cNvPr id="8" name="Footer Placeholder 7">
            <a:extLst>
              <a:ext uri="{FF2B5EF4-FFF2-40B4-BE49-F238E27FC236}">
                <a16:creationId xmlns:a16="http://schemas.microsoft.com/office/drawing/2014/main" id="{4B2BA307-1B14-4B54-95A9-BF35C14625E7}"/>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DA8FE9B8-51A4-4008-BE38-0B09260710C4}"/>
              </a:ext>
            </a:extLst>
          </p:cNvPr>
          <p:cNvSpPr>
            <a:spLocks noGrp="1"/>
          </p:cNvSpPr>
          <p:nvPr>
            <p:ph type="sldNum" sz="quarter" idx="12"/>
          </p:nvPr>
        </p:nvSpPr>
        <p:spPr/>
        <p:txBody>
          <a:bodyPr/>
          <a:lstStyle/>
          <a:p>
            <a:fld id="{3D3D8D3C-F76E-4A9F-825E-073AB148DD6A}" type="slidenum">
              <a:rPr lang="en-GB" smtClean="0"/>
              <a:t>‹#›</a:t>
            </a:fld>
            <a:endParaRPr lang="en-GB"/>
          </a:p>
        </p:txBody>
      </p:sp>
    </p:spTree>
    <p:extLst>
      <p:ext uri="{BB962C8B-B14F-4D97-AF65-F5344CB8AC3E}">
        <p14:creationId xmlns:p14="http://schemas.microsoft.com/office/powerpoint/2010/main" val="1640003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2F69C9-5C59-4F75-9969-680007359802}"/>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0D1742EB-E2A8-4269-B80F-7F002DB263B5}"/>
              </a:ext>
            </a:extLst>
          </p:cNvPr>
          <p:cNvSpPr>
            <a:spLocks noGrp="1"/>
          </p:cNvSpPr>
          <p:nvPr>
            <p:ph type="dt" sz="half" idx="10"/>
          </p:nvPr>
        </p:nvSpPr>
        <p:spPr/>
        <p:txBody>
          <a:bodyPr/>
          <a:lstStyle/>
          <a:p>
            <a:fld id="{8C7B0E63-A777-4FF9-B06B-0495A84003BD}" type="datetimeFigureOut">
              <a:rPr lang="en-GB" smtClean="0"/>
              <a:t>03/02/2022</a:t>
            </a:fld>
            <a:endParaRPr lang="en-GB"/>
          </a:p>
        </p:txBody>
      </p:sp>
      <p:sp>
        <p:nvSpPr>
          <p:cNvPr id="4" name="Footer Placeholder 3">
            <a:extLst>
              <a:ext uri="{FF2B5EF4-FFF2-40B4-BE49-F238E27FC236}">
                <a16:creationId xmlns:a16="http://schemas.microsoft.com/office/drawing/2014/main" id="{DED800DC-93B3-4918-8CF2-6D70DAEC02E6}"/>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E9E9756A-2F37-4F5C-B26A-8CCC89EAFC66}"/>
              </a:ext>
            </a:extLst>
          </p:cNvPr>
          <p:cNvSpPr>
            <a:spLocks noGrp="1"/>
          </p:cNvSpPr>
          <p:nvPr>
            <p:ph type="sldNum" sz="quarter" idx="12"/>
          </p:nvPr>
        </p:nvSpPr>
        <p:spPr/>
        <p:txBody>
          <a:bodyPr/>
          <a:lstStyle/>
          <a:p>
            <a:fld id="{3D3D8D3C-F76E-4A9F-825E-073AB148DD6A}" type="slidenum">
              <a:rPr lang="en-GB" smtClean="0"/>
              <a:t>‹#›</a:t>
            </a:fld>
            <a:endParaRPr lang="en-GB"/>
          </a:p>
        </p:txBody>
      </p:sp>
    </p:spTree>
    <p:extLst>
      <p:ext uri="{BB962C8B-B14F-4D97-AF65-F5344CB8AC3E}">
        <p14:creationId xmlns:p14="http://schemas.microsoft.com/office/powerpoint/2010/main" val="172156858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138FB06-CC5E-4A91-8036-71667F11D4B0}"/>
              </a:ext>
            </a:extLst>
          </p:cNvPr>
          <p:cNvSpPr>
            <a:spLocks noGrp="1"/>
          </p:cNvSpPr>
          <p:nvPr>
            <p:ph type="dt" sz="half" idx="10"/>
          </p:nvPr>
        </p:nvSpPr>
        <p:spPr/>
        <p:txBody>
          <a:bodyPr/>
          <a:lstStyle/>
          <a:p>
            <a:fld id="{8C7B0E63-A777-4FF9-B06B-0495A84003BD}" type="datetimeFigureOut">
              <a:rPr lang="en-GB" smtClean="0"/>
              <a:t>03/02/2022</a:t>
            </a:fld>
            <a:endParaRPr lang="en-GB"/>
          </a:p>
        </p:txBody>
      </p:sp>
      <p:sp>
        <p:nvSpPr>
          <p:cNvPr id="3" name="Footer Placeholder 2">
            <a:extLst>
              <a:ext uri="{FF2B5EF4-FFF2-40B4-BE49-F238E27FC236}">
                <a16:creationId xmlns:a16="http://schemas.microsoft.com/office/drawing/2014/main" id="{245740E9-E57F-4517-8CF2-65FEB1507F23}"/>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64188101-E89B-450E-9211-4A1DD9856E3F}"/>
              </a:ext>
            </a:extLst>
          </p:cNvPr>
          <p:cNvSpPr>
            <a:spLocks noGrp="1"/>
          </p:cNvSpPr>
          <p:nvPr>
            <p:ph type="sldNum" sz="quarter" idx="12"/>
          </p:nvPr>
        </p:nvSpPr>
        <p:spPr/>
        <p:txBody>
          <a:bodyPr/>
          <a:lstStyle/>
          <a:p>
            <a:fld id="{3D3D8D3C-F76E-4A9F-825E-073AB148DD6A}" type="slidenum">
              <a:rPr lang="en-GB" smtClean="0"/>
              <a:t>‹#›</a:t>
            </a:fld>
            <a:endParaRPr lang="en-GB"/>
          </a:p>
        </p:txBody>
      </p:sp>
    </p:spTree>
    <p:extLst>
      <p:ext uri="{BB962C8B-B14F-4D97-AF65-F5344CB8AC3E}">
        <p14:creationId xmlns:p14="http://schemas.microsoft.com/office/powerpoint/2010/main" val="117648244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164323-2481-4537-810E-C74BE56D48B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598E1FDB-341E-4736-B5A7-CEC78396AFC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2F2F3CEF-0AB3-4B31-85EC-55E6B3A1667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970E023F-D1C0-4CD7-AA0E-BD48D410543D}"/>
              </a:ext>
            </a:extLst>
          </p:cNvPr>
          <p:cNvSpPr>
            <a:spLocks noGrp="1"/>
          </p:cNvSpPr>
          <p:nvPr>
            <p:ph type="dt" sz="half" idx="10"/>
          </p:nvPr>
        </p:nvSpPr>
        <p:spPr/>
        <p:txBody>
          <a:bodyPr/>
          <a:lstStyle/>
          <a:p>
            <a:fld id="{8C7B0E63-A777-4FF9-B06B-0495A84003BD}" type="datetimeFigureOut">
              <a:rPr lang="en-GB" smtClean="0"/>
              <a:t>03/02/2022</a:t>
            </a:fld>
            <a:endParaRPr lang="en-GB"/>
          </a:p>
        </p:txBody>
      </p:sp>
      <p:sp>
        <p:nvSpPr>
          <p:cNvPr id="6" name="Footer Placeholder 5">
            <a:extLst>
              <a:ext uri="{FF2B5EF4-FFF2-40B4-BE49-F238E27FC236}">
                <a16:creationId xmlns:a16="http://schemas.microsoft.com/office/drawing/2014/main" id="{D5483EED-D90A-4524-ADF3-FCFE37CB687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ED860E4-ADC8-4041-8C96-38E18187CB83}"/>
              </a:ext>
            </a:extLst>
          </p:cNvPr>
          <p:cNvSpPr>
            <a:spLocks noGrp="1"/>
          </p:cNvSpPr>
          <p:nvPr>
            <p:ph type="sldNum" sz="quarter" idx="12"/>
          </p:nvPr>
        </p:nvSpPr>
        <p:spPr/>
        <p:txBody>
          <a:bodyPr/>
          <a:lstStyle/>
          <a:p>
            <a:fld id="{3D3D8D3C-F76E-4A9F-825E-073AB148DD6A}" type="slidenum">
              <a:rPr lang="en-GB" smtClean="0"/>
              <a:t>‹#›</a:t>
            </a:fld>
            <a:endParaRPr lang="en-GB"/>
          </a:p>
        </p:txBody>
      </p:sp>
    </p:spTree>
    <p:extLst>
      <p:ext uri="{BB962C8B-B14F-4D97-AF65-F5344CB8AC3E}">
        <p14:creationId xmlns:p14="http://schemas.microsoft.com/office/powerpoint/2010/main" val="32114540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831F28-4008-4611-882A-6245EA71B24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074297B7-A36D-4210-B703-B61D811D6ED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B447DF3A-1B45-4B02-A7B0-8194B5779AB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1E49E913-7799-46BC-93CD-86CF69369D2B}"/>
              </a:ext>
            </a:extLst>
          </p:cNvPr>
          <p:cNvSpPr>
            <a:spLocks noGrp="1"/>
          </p:cNvSpPr>
          <p:nvPr>
            <p:ph type="dt" sz="half" idx="10"/>
          </p:nvPr>
        </p:nvSpPr>
        <p:spPr/>
        <p:txBody>
          <a:bodyPr/>
          <a:lstStyle/>
          <a:p>
            <a:fld id="{8C7B0E63-A777-4FF9-B06B-0495A84003BD}" type="datetimeFigureOut">
              <a:rPr lang="en-GB" smtClean="0"/>
              <a:t>03/02/2022</a:t>
            </a:fld>
            <a:endParaRPr lang="en-GB"/>
          </a:p>
        </p:txBody>
      </p:sp>
      <p:sp>
        <p:nvSpPr>
          <p:cNvPr id="6" name="Footer Placeholder 5">
            <a:extLst>
              <a:ext uri="{FF2B5EF4-FFF2-40B4-BE49-F238E27FC236}">
                <a16:creationId xmlns:a16="http://schemas.microsoft.com/office/drawing/2014/main" id="{A11C85F3-7F5F-42CD-BA4A-1E00FACE46E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3663D2A-F4B7-486F-8994-D65580711B4C}"/>
              </a:ext>
            </a:extLst>
          </p:cNvPr>
          <p:cNvSpPr>
            <a:spLocks noGrp="1"/>
          </p:cNvSpPr>
          <p:nvPr>
            <p:ph type="sldNum" sz="quarter" idx="12"/>
          </p:nvPr>
        </p:nvSpPr>
        <p:spPr/>
        <p:txBody>
          <a:bodyPr/>
          <a:lstStyle/>
          <a:p>
            <a:fld id="{3D3D8D3C-F76E-4A9F-825E-073AB148DD6A}" type="slidenum">
              <a:rPr lang="en-GB" smtClean="0"/>
              <a:t>‹#›</a:t>
            </a:fld>
            <a:endParaRPr lang="en-GB"/>
          </a:p>
        </p:txBody>
      </p:sp>
    </p:spTree>
    <p:extLst>
      <p:ext uri="{BB962C8B-B14F-4D97-AF65-F5344CB8AC3E}">
        <p14:creationId xmlns:p14="http://schemas.microsoft.com/office/powerpoint/2010/main" val="93556065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78097E-2F49-410D-839C-F5EA10B5C3AA}"/>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0197C17-1A53-4DBB-826E-E9D38404B2F4}"/>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C7E5704-E5A4-4642-83BE-4FE4AD816AF2}"/>
              </a:ext>
            </a:extLst>
          </p:cNvPr>
          <p:cNvSpPr>
            <a:spLocks noGrp="1"/>
          </p:cNvSpPr>
          <p:nvPr>
            <p:ph type="dt" sz="half" idx="10"/>
          </p:nvPr>
        </p:nvSpPr>
        <p:spPr/>
        <p:txBody>
          <a:bodyPr/>
          <a:lstStyle/>
          <a:p>
            <a:fld id="{8C7B0E63-A777-4FF9-B06B-0495A84003BD}" type="datetimeFigureOut">
              <a:rPr lang="en-GB" smtClean="0"/>
              <a:t>03/02/2022</a:t>
            </a:fld>
            <a:endParaRPr lang="en-GB"/>
          </a:p>
        </p:txBody>
      </p:sp>
      <p:sp>
        <p:nvSpPr>
          <p:cNvPr id="5" name="Footer Placeholder 4">
            <a:extLst>
              <a:ext uri="{FF2B5EF4-FFF2-40B4-BE49-F238E27FC236}">
                <a16:creationId xmlns:a16="http://schemas.microsoft.com/office/drawing/2014/main" id="{E5A55C4B-E6F8-4C47-A458-22FDB7274F6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00ED5C6-2904-4911-AA16-9A26D48ED99B}"/>
              </a:ext>
            </a:extLst>
          </p:cNvPr>
          <p:cNvSpPr>
            <a:spLocks noGrp="1"/>
          </p:cNvSpPr>
          <p:nvPr>
            <p:ph type="sldNum" sz="quarter" idx="12"/>
          </p:nvPr>
        </p:nvSpPr>
        <p:spPr/>
        <p:txBody>
          <a:bodyPr/>
          <a:lstStyle/>
          <a:p>
            <a:fld id="{3D3D8D3C-F76E-4A9F-825E-073AB148DD6A}" type="slidenum">
              <a:rPr lang="en-GB" smtClean="0"/>
              <a:t>‹#›</a:t>
            </a:fld>
            <a:endParaRPr lang="en-GB"/>
          </a:p>
        </p:txBody>
      </p:sp>
    </p:spTree>
    <p:extLst>
      <p:ext uri="{BB962C8B-B14F-4D97-AF65-F5344CB8AC3E}">
        <p14:creationId xmlns:p14="http://schemas.microsoft.com/office/powerpoint/2010/main" val="8432494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B316402-AE7C-423A-B827-17BD19BD040C}"/>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FE0BB08-8CA2-486B-90E8-12B46931267D}"/>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CFAC868-F2CA-4336-AC46-9EC0B77B743B}"/>
              </a:ext>
            </a:extLst>
          </p:cNvPr>
          <p:cNvSpPr>
            <a:spLocks noGrp="1"/>
          </p:cNvSpPr>
          <p:nvPr>
            <p:ph type="dt" sz="half" idx="10"/>
          </p:nvPr>
        </p:nvSpPr>
        <p:spPr/>
        <p:txBody>
          <a:bodyPr/>
          <a:lstStyle/>
          <a:p>
            <a:fld id="{8C7B0E63-A777-4FF9-B06B-0495A84003BD}" type="datetimeFigureOut">
              <a:rPr lang="en-GB" smtClean="0"/>
              <a:t>03/02/2022</a:t>
            </a:fld>
            <a:endParaRPr lang="en-GB"/>
          </a:p>
        </p:txBody>
      </p:sp>
      <p:sp>
        <p:nvSpPr>
          <p:cNvPr id="5" name="Footer Placeholder 4">
            <a:extLst>
              <a:ext uri="{FF2B5EF4-FFF2-40B4-BE49-F238E27FC236}">
                <a16:creationId xmlns:a16="http://schemas.microsoft.com/office/drawing/2014/main" id="{7EAE7AFE-CD0A-4883-BABA-089203F2D94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824376C-E1D8-4F0F-8961-B1DAAA1C40AE}"/>
              </a:ext>
            </a:extLst>
          </p:cNvPr>
          <p:cNvSpPr>
            <a:spLocks noGrp="1"/>
          </p:cNvSpPr>
          <p:nvPr>
            <p:ph type="sldNum" sz="quarter" idx="12"/>
          </p:nvPr>
        </p:nvSpPr>
        <p:spPr/>
        <p:txBody>
          <a:bodyPr/>
          <a:lstStyle/>
          <a:p>
            <a:fld id="{3D3D8D3C-F76E-4A9F-825E-073AB148DD6A}" type="slidenum">
              <a:rPr lang="en-GB" smtClean="0"/>
              <a:t>‹#›</a:t>
            </a:fld>
            <a:endParaRPr lang="en-GB"/>
          </a:p>
        </p:txBody>
      </p:sp>
    </p:spTree>
    <p:extLst>
      <p:ext uri="{BB962C8B-B14F-4D97-AF65-F5344CB8AC3E}">
        <p14:creationId xmlns:p14="http://schemas.microsoft.com/office/powerpoint/2010/main" val="90253949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3">
            <a:extLst>
              <a:ext uri="{FF2B5EF4-FFF2-40B4-BE49-F238E27FC236}">
                <a16:creationId xmlns:a16="http://schemas.microsoft.com/office/drawing/2014/main" id="{30EA1342-AE5D-4BB6-901B-B02D0FC63886}"/>
              </a:ext>
            </a:extLst>
          </p:cNvPr>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11364384" y="6196014"/>
            <a:ext cx="768349"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3879549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Title and Content">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3" name="Rounded Rectangle 4">
            <a:extLst>
              <a:ext uri="{FF2B5EF4-FFF2-40B4-BE49-F238E27FC236}">
                <a16:creationId xmlns:a16="http://schemas.microsoft.com/office/drawing/2014/main" id="{A58E1D00-81D7-4ED9-8D7F-2C45DF7F768A}"/>
              </a:ext>
            </a:extLst>
          </p:cNvPr>
          <p:cNvSpPr/>
          <p:nvPr userDrawn="1"/>
        </p:nvSpPr>
        <p:spPr bwMode="auto">
          <a:xfrm>
            <a:off x="609601" y="438150"/>
            <a:ext cx="10960100" cy="5957888"/>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398441739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_Title and Content">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3" name="Rounded Rectangle 4">
            <a:extLst>
              <a:ext uri="{FF2B5EF4-FFF2-40B4-BE49-F238E27FC236}">
                <a16:creationId xmlns:a16="http://schemas.microsoft.com/office/drawing/2014/main" id="{A58E1D00-81D7-4ED9-8D7F-2C45DF7F768A}"/>
              </a:ext>
            </a:extLst>
          </p:cNvPr>
          <p:cNvSpPr/>
          <p:nvPr userDrawn="1"/>
        </p:nvSpPr>
        <p:spPr bwMode="auto">
          <a:xfrm>
            <a:off x="609601" y="438150"/>
            <a:ext cx="10960100" cy="5957888"/>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340204183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and Content">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3" name="Rounded Rectangle 4">
            <a:extLst>
              <a:ext uri="{FF2B5EF4-FFF2-40B4-BE49-F238E27FC236}">
                <a16:creationId xmlns:a16="http://schemas.microsoft.com/office/drawing/2014/main" id="{A58E1D00-81D7-4ED9-8D7F-2C45DF7F768A}"/>
              </a:ext>
            </a:extLst>
          </p:cNvPr>
          <p:cNvSpPr/>
          <p:nvPr userDrawn="1"/>
        </p:nvSpPr>
        <p:spPr bwMode="auto">
          <a:xfrm>
            <a:off x="609601" y="438150"/>
            <a:ext cx="10960100" cy="5957888"/>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22421979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_Title and Content">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15705682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5_Title and Content">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47453998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6_Title and Content">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353862452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7_Title and Content">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379740166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8_Title and Content">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193362728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9_Title and Content">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172664137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10_Title and Content">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3846418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EDEFBE9-D8B5-439E-B41A-B9EA8E3532B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F2FF16D6-9B0B-446C-962F-E23D3AD1458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308B599-D45C-4DA0-8255-A826E93CD1C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B0E63-A777-4FF9-B06B-0495A84003BD}" type="datetimeFigureOut">
              <a:rPr lang="en-GB" smtClean="0"/>
              <a:t>03/02/2022</a:t>
            </a:fld>
            <a:endParaRPr lang="en-GB"/>
          </a:p>
        </p:txBody>
      </p:sp>
      <p:sp>
        <p:nvSpPr>
          <p:cNvPr id="5" name="Footer Placeholder 4">
            <a:extLst>
              <a:ext uri="{FF2B5EF4-FFF2-40B4-BE49-F238E27FC236}">
                <a16:creationId xmlns:a16="http://schemas.microsoft.com/office/drawing/2014/main" id="{46918CA5-6DB4-43ED-9D57-8179AE0F051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0562EF5F-256A-469C-A82A-40A5DD2CFF7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D3D8D3C-F76E-4A9F-825E-073AB148DD6A}" type="slidenum">
              <a:rPr lang="en-GB" smtClean="0"/>
              <a:t>‹#›</a:t>
            </a:fld>
            <a:endParaRPr lang="en-GB"/>
          </a:p>
        </p:txBody>
      </p:sp>
    </p:spTree>
    <p:extLst>
      <p:ext uri="{BB962C8B-B14F-4D97-AF65-F5344CB8AC3E}">
        <p14:creationId xmlns:p14="http://schemas.microsoft.com/office/powerpoint/2010/main" val="426078027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 id="2147483669" r:id="rId21"/>
    <p:sldLayoutId id="2147483670" r:id="rId2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17.xml"/></Relationships>
</file>

<file path=ppt/slides/_rels/slide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19.xml"/></Relationships>
</file>

<file path=ppt/slides/_rels/slide10.xml.rels><?xml version="1.0" encoding="UTF-8" standalone="yes"?>
<Relationships xmlns="http://schemas.openxmlformats.org/package/2006/relationships"><Relationship Id="rId2" Type="http://schemas.openxmlformats.org/officeDocument/2006/relationships/image" Target="../media/image15.tiff"/><Relationship Id="rId1" Type="http://schemas.openxmlformats.org/officeDocument/2006/relationships/slideLayout" Target="../slideLayouts/slideLayout20.xml"/></Relationships>
</file>

<file path=ppt/slides/_rels/slide11.xml.rels><?xml version="1.0" encoding="UTF-8" standalone="yes"?>
<Relationships xmlns="http://schemas.openxmlformats.org/package/2006/relationships"><Relationship Id="rId2" Type="http://schemas.openxmlformats.org/officeDocument/2006/relationships/image" Target="../media/image16.tiff"/><Relationship Id="rId1" Type="http://schemas.openxmlformats.org/officeDocument/2006/relationships/slideLayout" Target="../slideLayouts/slideLayout21.xml"/></Relationships>
</file>

<file path=ppt/slides/_rels/slide12.xml.rels><?xml version="1.0" encoding="UTF-8" standalone="yes"?>
<Relationships xmlns="http://schemas.openxmlformats.org/package/2006/relationships"><Relationship Id="rId3" Type="http://schemas.openxmlformats.org/officeDocument/2006/relationships/image" Target="../media/image18.tiff"/><Relationship Id="rId2" Type="http://schemas.openxmlformats.org/officeDocument/2006/relationships/image" Target="../media/image17.tiff"/><Relationship Id="rId1" Type="http://schemas.openxmlformats.org/officeDocument/2006/relationships/slideLayout" Target="../slideLayouts/slideLayout2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33BE9D-A814-4058-978F-AC3CFAE5CD3F}"/>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id="{8928D951-5A60-4F92-BF3F-6D342FF6FB9D}"/>
              </a:ext>
            </a:extLst>
          </p:cNvPr>
          <p:cNvSpPr>
            <a:spLocks noGrp="1"/>
          </p:cNvSpPr>
          <p:nvPr>
            <p:ph type="subTitle" idx="1"/>
          </p:nvPr>
        </p:nvSpPr>
        <p:spPr/>
        <p:txBody>
          <a:bodyPr/>
          <a:lstStyle/>
          <a:p>
            <a:endParaRPr lang="en-GB"/>
          </a:p>
        </p:txBody>
      </p:sp>
    </p:spTree>
    <p:extLst>
      <p:ext uri="{BB962C8B-B14F-4D97-AF65-F5344CB8AC3E}">
        <p14:creationId xmlns:p14="http://schemas.microsoft.com/office/powerpoint/2010/main" val="142592071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20">
            <a:extLst>
              <a:ext uri="{FF2B5EF4-FFF2-40B4-BE49-F238E27FC236}">
                <a16:creationId xmlns:a16="http://schemas.microsoft.com/office/drawing/2014/main" id="{1770BA54-F733-4CBD-966F-58C318628080}"/>
              </a:ext>
            </a:extLst>
          </p:cNvPr>
          <p:cNvSpPr>
            <a:spLocks noGrp="1"/>
          </p:cNvSpPr>
          <p:nvPr>
            <p:ph type="title"/>
          </p:nvPr>
        </p:nvSpPr>
        <p:spPr>
          <a:xfrm>
            <a:off x="1981201" y="479426"/>
            <a:ext cx="8220075" cy="993775"/>
          </a:xfrm>
        </p:spPr>
        <p:txBody>
          <a:bodyPr/>
          <a:lstStyle/>
          <a:p>
            <a:pPr eaLnBrk="1" hangingPunct="1"/>
            <a:r>
              <a:rPr lang="en-GB" altLang="en-US" sz="3200">
                <a:solidFill>
                  <a:schemeClr val="accent2"/>
                </a:solidFill>
              </a:rPr>
              <a:t>What is the Qur’an?</a:t>
            </a:r>
          </a:p>
        </p:txBody>
      </p:sp>
      <p:sp>
        <p:nvSpPr>
          <p:cNvPr id="9219" name="Rectangle 4">
            <a:extLst>
              <a:ext uri="{FF2B5EF4-FFF2-40B4-BE49-F238E27FC236}">
                <a16:creationId xmlns:a16="http://schemas.microsoft.com/office/drawing/2014/main" id="{8A2FCA65-348B-4C36-95CF-82BDF6DD004F}"/>
              </a:ext>
            </a:extLst>
          </p:cNvPr>
          <p:cNvSpPr>
            <a:spLocks noChangeArrowheads="1"/>
          </p:cNvSpPr>
          <p:nvPr/>
        </p:nvSpPr>
        <p:spPr bwMode="auto">
          <a:xfrm>
            <a:off x="2279650" y="1377951"/>
            <a:ext cx="7632700" cy="2085975"/>
          </a:xfrm>
          <a:prstGeom prst="rect">
            <a:avLst/>
          </a:prstGeom>
          <a:noFill/>
          <a:ln>
            <a:noFill/>
          </a:ln>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itchFamily="50" charset="0"/>
                <a:cs typeface="Sassoon Infant Rg" pitchFamily="50" charset="0"/>
              </a:defRPr>
            </a:lvl9pPr>
          </a:lstStyle>
          <a:p>
            <a:pPr eaLnBrk="1" hangingPunct="1">
              <a:lnSpc>
                <a:spcPct val="100000"/>
              </a:lnSpc>
              <a:spcBef>
                <a:spcPct val="0"/>
              </a:spcBef>
              <a:buFontTx/>
              <a:buNone/>
              <a:defRPr/>
            </a:pPr>
            <a:r>
              <a:rPr lang="en-GB" altLang="en-US" dirty="0">
                <a:solidFill>
                  <a:schemeClr val="tx1"/>
                </a:solidFill>
              </a:rPr>
              <a:t>The Qur’an is the Islamic Holy book.</a:t>
            </a:r>
          </a:p>
          <a:p>
            <a:pPr eaLnBrk="1" hangingPunct="1">
              <a:lnSpc>
                <a:spcPct val="100000"/>
              </a:lnSpc>
              <a:spcBef>
                <a:spcPct val="0"/>
              </a:spcBef>
              <a:buFontTx/>
              <a:buNone/>
              <a:defRPr/>
            </a:pPr>
            <a:endParaRPr lang="en-GB" altLang="en-US" dirty="0">
              <a:solidFill>
                <a:schemeClr val="tx1"/>
              </a:solidFill>
            </a:endParaRPr>
          </a:p>
          <a:p>
            <a:pPr eaLnBrk="1" hangingPunct="1">
              <a:lnSpc>
                <a:spcPct val="100000"/>
              </a:lnSpc>
              <a:spcBef>
                <a:spcPct val="0"/>
              </a:spcBef>
              <a:buFontTx/>
              <a:buNone/>
              <a:defRPr/>
            </a:pPr>
            <a:r>
              <a:rPr lang="en-GB" altLang="en-US" dirty="0">
                <a:solidFill>
                  <a:schemeClr val="tx1"/>
                </a:solidFill>
              </a:rPr>
              <a:t>Muslims believe it is the direct word of Allah. </a:t>
            </a:r>
            <a:r>
              <a:rPr lang="en-GB" altLang="en-US" dirty="0"/>
              <a:t>Allah is the Arabic word</a:t>
            </a:r>
            <a:br>
              <a:rPr lang="en-GB" altLang="en-US" dirty="0"/>
            </a:br>
            <a:r>
              <a:rPr lang="en-GB" altLang="en-US" dirty="0"/>
              <a:t>for God.</a:t>
            </a:r>
            <a:br>
              <a:rPr lang="en-GB" altLang="en-US" dirty="0"/>
            </a:br>
            <a:endParaRPr lang="en-GB" altLang="en-US" dirty="0">
              <a:solidFill>
                <a:schemeClr val="tx1"/>
              </a:solidFill>
            </a:endParaRPr>
          </a:p>
          <a:p>
            <a:pPr eaLnBrk="1" hangingPunct="1">
              <a:lnSpc>
                <a:spcPct val="100000"/>
              </a:lnSpc>
              <a:spcBef>
                <a:spcPct val="0"/>
              </a:spcBef>
              <a:buFontTx/>
              <a:buNone/>
              <a:defRPr/>
            </a:pPr>
            <a:r>
              <a:rPr lang="en-GB" altLang="en-US" dirty="0">
                <a:solidFill>
                  <a:schemeClr val="tx1"/>
                </a:solidFill>
              </a:rPr>
              <a:t>The word of God was revealed to the prophet Muhammed </a:t>
            </a:r>
            <a:r>
              <a:rPr lang="en-AU" dirty="0">
                <a:solidFill>
                  <a:srgbClr val="000000"/>
                </a:solidFill>
                <a:latin typeface="+mn-lt"/>
              </a:rPr>
              <a:t>(</a:t>
            </a:r>
            <a:r>
              <a:rPr lang="en-AU" dirty="0" err="1">
                <a:solidFill>
                  <a:srgbClr val="000000"/>
                </a:solidFill>
                <a:latin typeface="+mn-lt"/>
              </a:rPr>
              <a:t>pbuh</a:t>
            </a:r>
            <a:r>
              <a:rPr lang="en-AU" dirty="0">
                <a:solidFill>
                  <a:srgbClr val="000000"/>
                </a:solidFill>
                <a:latin typeface="+mn-lt"/>
              </a:rPr>
              <a:t>)</a:t>
            </a:r>
            <a:r>
              <a:rPr lang="en-GB" altLang="en-US" dirty="0">
                <a:solidFill>
                  <a:schemeClr val="tx1"/>
                </a:solidFill>
                <a:latin typeface="+mn-lt"/>
              </a:rPr>
              <a:t> </a:t>
            </a:r>
            <a:r>
              <a:rPr lang="en-GB" altLang="en-US" dirty="0">
                <a:solidFill>
                  <a:schemeClr val="tx1"/>
                </a:solidFill>
              </a:rPr>
              <a:t>through the angel Jibril (Gabriel).</a:t>
            </a:r>
          </a:p>
        </p:txBody>
      </p:sp>
      <p:sp>
        <p:nvSpPr>
          <p:cNvPr id="9220" name="Title 20">
            <a:extLst>
              <a:ext uri="{FF2B5EF4-FFF2-40B4-BE49-F238E27FC236}">
                <a16:creationId xmlns:a16="http://schemas.microsoft.com/office/drawing/2014/main" id="{F9A485B7-0184-4694-B268-295CD50EB61D}"/>
              </a:ext>
            </a:extLst>
          </p:cNvPr>
          <p:cNvSpPr>
            <a:spLocks/>
          </p:cNvSpPr>
          <p:nvPr/>
        </p:nvSpPr>
        <p:spPr bwMode="auto">
          <a:xfrm>
            <a:off x="1981201" y="3368676"/>
            <a:ext cx="8220075" cy="993775"/>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Twinkl" panose="02000000000000000000"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00000000000000000"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0"/>
                <a:cs typeface="Sassoon Infant Rg" pitchFamily="50" charset="0"/>
              </a:defRPr>
            </a:lvl9pPr>
          </a:lstStyle>
          <a:p>
            <a:pPr eaLnBrk="1" hangingPunct="1">
              <a:spcBef>
                <a:spcPct val="0"/>
              </a:spcBef>
              <a:buFontTx/>
              <a:buNone/>
            </a:pPr>
            <a:r>
              <a:rPr lang="en-GB" altLang="en-US" sz="3200" b="1">
                <a:solidFill>
                  <a:schemeClr val="accent2"/>
                </a:solidFill>
                <a:latin typeface="Twinkl SemiBold" pitchFamily="2" charset="0"/>
              </a:rPr>
              <a:t>What Does the Qur’an Do?</a:t>
            </a:r>
          </a:p>
        </p:txBody>
      </p:sp>
      <p:sp>
        <p:nvSpPr>
          <p:cNvPr id="9221" name="Rectangle 9">
            <a:extLst>
              <a:ext uri="{FF2B5EF4-FFF2-40B4-BE49-F238E27FC236}">
                <a16:creationId xmlns:a16="http://schemas.microsoft.com/office/drawing/2014/main" id="{22055477-7933-4F4A-A788-CB224ECEDABC}"/>
              </a:ext>
            </a:extLst>
          </p:cNvPr>
          <p:cNvSpPr>
            <a:spLocks noChangeArrowheads="1"/>
          </p:cNvSpPr>
          <p:nvPr/>
        </p:nvSpPr>
        <p:spPr bwMode="auto">
          <a:xfrm>
            <a:off x="2279650" y="4310063"/>
            <a:ext cx="7632700" cy="153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anose="02000000000000000000"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00000000000000000"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The Qur’an teaches Muslims how to worship God.</a:t>
            </a:r>
          </a:p>
          <a:p>
            <a:pPr eaLnBrk="1" hangingPunct="1">
              <a:lnSpc>
                <a:spcPct val="100000"/>
              </a:lnSpc>
              <a:spcBef>
                <a:spcPct val="0"/>
              </a:spcBef>
              <a:buFontTx/>
              <a:buNone/>
            </a:pPr>
            <a:endParaRPr lang="en-GB" altLang="en-US">
              <a:solidFill>
                <a:schemeClr val="tx1"/>
              </a:solidFill>
            </a:endParaRPr>
          </a:p>
          <a:p>
            <a:pPr eaLnBrk="1" hangingPunct="1">
              <a:lnSpc>
                <a:spcPct val="100000"/>
              </a:lnSpc>
              <a:spcBef>
                <a:spcPct val="0"/>
              </a:spcBef>
              <a:buFontTx/>
              <a:buNone/>
            </a:pPr>
            <a:r>
              <a:rPr lang="en-GB" altLang="en-US">
                <a:solidFill>
                  <a:schemeClr val="tx1"/>
                </a:solidFill>
              </a:rPr>
              <a:t>It teaches Muslims how to live good lives.</a:t>
            </a:r>
          </a:p>
          <a:p>
            <a:pPr eaLnBrk="1" hangingPunct="1">
              <a:lnSpc>
                <a:spcPct val="100000"/>
              </a:lnSpc>
              <a:spcBef>
                <a:spcPct val="0"/>
              </a:spcBef>
              <a:buFontTx/>
              <a:buNone/>
            </a:pPr>
            <a:endParaRPr lang="en-GB" altLang="en-US">
              <a:solidFill>
                <a:schemeClr val="tx1"/>
              </a:solidFill>
            </a:endParaRPr>
          </a:p>
          <a:p>
            <a:pPr eaLnBrk="1" hangingPunct="1">
              <a:lnSpc>
                <a:spcPct val="100000"/>
              </a:lnSpc>
              <a:spcBef>
                <a:spcPct val="0"/>
              </a:spcBef>
              <a:buFontTx/>
              <a:buNone/>
            </a:pPr>
            <a:r>
              <a:rPr lang="en-GB" altLang="en-US">
                <a:solidFill>
                  <a:schemeClr val="tx1"/>
                </a:solidFill>
              </a:rPr>
              <a:t>It teaches Muslims how to treat other people.</a:t>
            </a:r>
          </a:p>
        </p:txBody>
      </p:sp>
      <p:pic>
        <p:nvPicPr>
          <p:cNvPr id="9222" name="Picture 1">
            <a:extLst>
              <a:ext uri="{FF2B5EF4-FFF2-40B4-BE49-F238E27FC236}">
                <a16:creationId xmlns:a16="http://schemas.microsoft.com/office/drawing/2014/main" id="{56918298-3C5F-4966-972B-42A6A8A8ECEA}"/>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550150" y="4222751"/>
            <a:ext cx="2362200" cy="1870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20">
            <a:extLst>
              <a:ext uri="{FF2B5EF4-FFF2-40B4-BE49-F238E27FC236}">
                <a16:creationId xmlns:a16="http://schemas.microsoft.com/office/drawing/2014/main" id="{3A3BF10E-81F9-425C-9E63-8B6878E0FDD6}"/>
              </a:ext>
            </a:extLst>
          </p:cNvPr>
          <p:cNvSpPr>
            <a:spLocks noGrp="1"/>
          </p:cNvSpPr>
          <p:nvPr>
            <p:ph type="title"/>
          </p:nvPr>
        </p:nvSpPr>
        <p:spPr>
          <a:xfrm>
            <a:off x="1981201" y="479426"/>
            <a:ext cx="8220075" cy="993775"/>
          </a:xfrm>
        </p:spPr>
        <p:txBody>
          <a:bodyPr/>
          <a:lstStyle/>
          <a:p>
            <a:pPr eaLnBrk="1" hangingPunct="1"/>
            <a:r>
              <a:rPr lang="en-GB" altLang="en-US" sz="3200">
                <a:solidFill>
                  <a:schemeClr val="accent2"/>
                </a:solidFill>
              </a:rPr>
              <a:t>How is the Qur’an Part of Everyday Life?</a:t>
            </a:r>
          </a:p>
        </p:txBody>
      </p:sp>
      <p:sp>
        <p:nvSpPr>
          <p:cNvPr id="10243" name="Rectangle 4">
            <a:extLst>
              <a:ext uri="{FF2B5EF4-FFF2-40B4-BE49-F238E27FC236}">
                <a16:creationId xmlns:a16="http://schemas.microsoft.com/office/drawing/2014/main" id="{03DB0CFE-6DED-4F53-8753-216DC1BE6FE5}"/>
              </a:ext>
            </a:extLst>
          </p:cNvPr>
          <p:cNvSpPr>
            <a:spLocks noChangeArrowheads="1"/>
          </p:cNvSpPr>
          <p:nvPr/>
        </p:nvSpPr>
        <p:spPr bwMode="auto">
          <a:xfrm>
            <a:off x="2279651" y="1514476"/>
            <a:ext cx="3681413" cy="402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anose="02000000000000000000"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00000000000000000"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The Qur’an is an essential part of everyday life for a Muslim, both at home and at the Mosque.</a:t>
            </a:r>
          </a:p>
          <a:p>
            <a:pPr eaLnBrk="1" hangingPunct="1">
              <a:lnSpc>
                <a:spcPct val="100000"/>
              </a:lnSpc>
              <a:spcBef>
                <a:spcPct val="0"/>
              </a:spcBef>
              <a:buFontTx/>
              <a:buNone/>
            </a:pPr>
            <a:r>
              <a:rPr lang="en-GB" altLang="en-US">
                <a:solidFill>
                  <a:schemeClr val="tx1"/>
                </a:solidFill>
              </a:rPr>
              <a:t>During daily prayers, times of illness and unhappiness the Qur’an is read and recited.</a:t>
            </a:r>
          </a:p>
          <a:p>
            <a:pPr eaLnBrk="1" hangingPunct="1">
              <a:lnSpc>
                <a:spcPct val="100000"/>
              </a:lnSpc>
              <a:spcBef>
                <a:spcPct val="0"/>
              </a:spcBef>
              <a:buFontTx/>
              <a:buNone/>
            </a:pPr>
            <a:endParaRPr lang="en-GB" altLang="en-US">
              <a:solidFill>
                <a:schemeClr val="tx1"/>
              </a:solidFill>
            </a:endParaRPr>
          </a:p>
          <a:p>
            <a:pPr eaLnBrk="1" hangingPunct="1">
              <a:lnSpc>
                <a:spcPct val="100000"/>
              </a:lnSpc>
              <a:spcBef>
                <a:spcPct val="0"/>
              </a:spcBef>
              <a:buFontTx/>
              <a:buNone/>
            </a:pPr>
            <a:r>
              <a:rPr lang="en-GB" altLang="en-US">
                <a:solidFill>
                  <a:schemeClr val="tx1"/>
                </a:solidFill>
              </a:rPr>
              <a:t>The Qur’an tells people to dress modestly. Many Muslim women wear long clothing and veils over their heads to cover as much of their body as possible. It says that men and boys should not wear silk or gold jewellery.</a:t>
            </a:r>
          </a:p>
        </p:txBody>
      </p:sp>
      <p:pic>
        <p:nvPicPr>
          <p:cNvPr id="10244" name="Picture 2">
            <a:extLst>
              <a:ext uri="{FF2B5EF4-FFF2-40B4-BE49-F238E27FC236}">
                <a16:creationId xmlns:a16="http://schemas.microsoft.com/office/drawing/2014/main" id="{A9392E4A-5B93-4DAF-8282-CD3F0A1B0113}"/>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096000" y="3511551"/>
            <a:ext cx="3816350" cy="2581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5" name="Picture 3">
            <a:extLst>
              <a:ext uri="{FF2B5EF4-FFF2-40B4-BE49-F238E27FC236}">
                <a16:creationId xmlns:a16="http://schemas.microsoft.com/office/drawing/2014/main" id="{52305511-A829-424A-AC3A-D743A4BEA181}"/>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096000" y="1514476"/>
            <a:ext cx="3816350" cy="1711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20">
            <a:extLst>
              <a:ext uri="{FF2B5EF4-FFF2-40B4-BE49-F238E27FC236}">
                <a16:creationId xmlns:a16="http://schemas.microsoft.com/office/drawing/2014/main" id="{0799BDB6-5D75-439C-9C78-C89906C3DCF4}"/>
              </a:ext>
            </a:extLst>
          </p:cNvPr>
          <p:cNvSpPr>
            <a:spLocks noGrp="1"/>
          </p:cNvSpPr>
          <p:nvPr>
            <p:ph type="title"/>
          </p:nvPr>
        </p:nvSpPr>
        <p:spPr>
          <a:xfrm>
            <a:off x="1981201" y="479426"/>
            <a:ext cx="8220075" cy="993775"/>
          </a:xfrm>
        </p:spPr>
        <p:txBody>
          <a:bodyPr/>
          <a:lstStyle/>
          <a:p>
            <a:pPr eaLnBrk="1" hangingPunct="1"/>
            <a:r>
              <a:rPr lang="en-GB" altLang="en-US" sz="3200">
                <a:solidFill>
                  <a:schemeClr val="accent2"/>
                </a:solidFill>
              </a:rPr>
              <a:t>Hafiz</a:t>
            </a:r>
          </a:p>
        </p:txBody>
      </p:sp>
      <p:sp>
        <p:nvSpPr>
          <p:cNvPr id="11267" name="Rectangle 4">
            <a:extLst>
              <a:ext uri="{FF2B5EF4-FFF2-40B4-BE49-F238E27FC236}">
                <a16:creationId xmlns:a16="http://schemas.microsoft.com/office/drawing/2014/main" id="{2AEC1EEE-9182-4B9B-8A50-78B403A7E240}"/>
              </a:ext>
            </a:extLst>
          </p:cNvPr>
          <p:cNvSpPr>
            <a:spLocks noChangeArrowheads="1"/>
          </p:cNvSpPr>
          <p:nvPr/>
        </p:nvSpPr>
        <p:spPr bwMode="auto">
          <a:xfrm>
            <a:off x="2279650" y="1514476"/>
            <a:ext cx="7632700" cy="1806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anose="02000000000000000000"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00000000000000000"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00000000000000000"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00000000000000000" pitchFamily="2"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There are some Muslims who are called the Hafiz, they learn parts of the Qur’an by heart to recite to others.</a:t>
            </a:r>
          </a:p>
          <a:p>
            <a:pPr eaLnBrk="1" hangingPunct="1">
              <a:lnSpc>
                <a:spcPct val="100000"/>
              </a:lnSpc>
              <a:spcBef>
                <a:spcPct val="0"/>
              </a:spcBef>
              <a:buFontTx/>
              <a:buNone/>
            </a:pPr>
            <a:endParaRPr lang="en-GB" altLang="en-US">
              <a:solidFill>
                <a:schemeClr val="tx1"/>
              </a:solidFill>
            </a:endParaRPr>
          </a:p>
          <a:p>
            <a:pPr eaLnBrk="1" hangingPunct="1">
              <a:lnSpc>
                <a:spcPct val="100000"/>
              </a:lnSpc>
              <a:spcBef>
                <a:spcPct val="0"/>
              </a:spcBef>
              <a:buFontTx/>
              <a:buNone/>
            </a:pPr>
            <a:r>
              <a:rPr lang="en-GB" altLang="en-US">
                <a:solidFill>
                  <a:schemeClr val="tx1"/>
                </a:solidFill>
              </a:rPr>
              <a:t>Many Muslims do this today as a way of praise to Allah.</a:t>
            </a:r>
          </a:p>
          <a:p>
            <a:pPr eaLnBrk="1" hangingPunct="1">
              <a:lnSpc>
                <a:spcPct val="100000"/>
              </a:lnSpc>
              <a:spcBef>
                <a:spcPct val="0"/>
              </a:spcBef>
              <a:buFontTx/>
              <a:buNone/>
            </a:pPr>
            <a:endParaRPr lang="en-GB" altLang="en-US">
              <a:solidFill>
                <a:schemeClr val="tx1"/>
              </a:solidFill>
            </a:endParaRPr>
          </a:p>
          <a:p>
            <a:pPr eaLnBrk="1" hangingPunct="1">
              <a:lnSpc>
                <a:spcPct val="100000"/>
              </a:lnSpc>
              <a:spcBef>
                <a:spcPct val="0"/>
              </a:spcBef>
              <a:buFontTx/>
              <a:buNone/>
            </a:pPr>
            <a:r>
              <a:rPr lang="en-GB" altLang="en-US">
                <a:solidFill>
                  <a:schemeClr val="tx1"/>
                </a:solidFill>
              </a:rPr>
              <a:t>Hafiz are highly regarded and respected.</a:t>
            </a:r>
          </a:p>
        </p:txBody>
      </p:sp>
      <p:pic>
        <p:nvPicPr>
          <p:cNvPr id="11268" name="Picture 5">
            <a:extLst>
              <a:ext uri="{FF2B5EF4-FFF2-40B4-BE49-F238E27FC236}">
                <a16:creationId xmlns:a16="http://schemas.microsoft.com/office/drawing/2014/main" id="{177695EC-7643-4F6B-ABC0-490C5775564D}"/>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713164" y="3581401"/>
            <a:ext cx="4765675" cy="2511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Oval 10"/>
          <p:cNvSpPr/>
          <p:nvPr/>
        </p:nvSpPr>
        <p:spPr>
          <a:xfrm>
            <a:off x="7264565" y="1756666"/>
            <a:ext cx="2647785" cy="2647785"/>
          </a:xfrm>
          <a:prstGeom prst="ellipse">
            <a:avLst/>
          </a:prstGeom>
          <a:solidFill>
            <a:srgbClr val="0FAD94">
              <a:alpha val="509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p:cNvSpPr/>
          <p:nvPr/>
        </p:nvSpPr>
        <p:spPr>
          <a:xfrm>
            <a:off x="2279650" y="3202064"/>
            <a:ext cx="5438416" cy="1631452"/>
          </a:xfrm>
          <a:prstGeom prst="rect">
            <a:avLst/>
          </a:prstGeom>
          <a:solidFill>
            <a:schemeClr val="bg1"/>
          </a:solidFill>
          <a:ln w="28575">
            <a:solidFill>
              <a:srgbClr val="00649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altLang="en-US" sz="1600" dirty="0">
                <a:solidFill>
                  <a:schemeClr val="tx1"/>
                </a:solidFill>
              </a:rPr>
              <a:t>People who follow Islam are known </a:t>
            </a:r>
          </a:p>
          <a:p>
            <a:r>
              <a:rPr lang="en-GB" altLang="en-US" sz="1600" dirty="0">
                <a:solidFill>
                  <a:schemeClr val="tx1"/>
                </a:solidFill>
              </a:rPr>
              <a:t>as Muslims. Muslims believe that </a:t>
            </a:r>
          </a:p>
          <a:p>
            <a:r>
              <a:rPr lang="en-GB" altLang="en-US" sz="1600" dirty="0">
                <a:solidFill>
                  <a:schemeClr val="tx1"/>
                </a:solidFill>
              </a:rPr>
              <a:t>Islam has always existed and</a:t>
            </a:r>
          </a:p>
          <a:p>
            <a:r>
              <a:rPr lang="en-GB" altLang="en-US" sz="1600" dirty="0">
                <a:solidFill>
                  <a:schemeClr val="tx1"/>
                </a:solidFill>
              </a:rPr>
              <a:t>was revealed to them through </a:t>
            </a:r>
          </a:p>
          <a:p>
            <a:r>
              <a:rPr lang="en-GB" altLang="en-US" sz="1600" dirty="0">
                <a:solidFill>
                  <a:schemeClr val="tx1"/>
                </a:solidFill>
              </a:rPr>
              <a:t>a number of people called </a:t>
            </a:r>
          </a:p>
          <a:p>
            <a:r>
              <a:rPr lang="en-GB" altLang="en-US" sz="1600" dirty="0">
                <a:solidFill>
                  <a:schemeClr val="tx1"/>
                </a:solidFill>
              </a:rPr>
              <a:t>prophets. </a:t>
            </a:r>
            <a:endParaRPr lang="en-GB" sz="1600" dirty="0"/>
          </a:p>
        </p:txBody>
      </p:sp>
      <p:sp>
        <p:nvSpPr>
          <p:cNvPr id="21" name="Title 20"/>
          <p:cNvSpPr>
            <a:spLocks noGrp="1"/>
          </p:cNvSpPr>
          <p:nvPr>
            <p:ph type="title"/>
          </p:nvPr>
        </p:nvSpPr>
        <p:spPr>
          <a:xfrm>
            <a:off x="1969274" y="765176"/>
            <a:ext cx="8236764" cy="817135"/>
          </a:xfrm>
          <a:prstGeom prst="roundRect">
            <a:avLst>
              <a:gd name="adj" fmla="val 0"/>
            </a:avLst>
          </a:prstGeom>
          <a:solidFill>
            <a:srgbClr val="00649C"/>
          </a:solidFill>
        </p:spPr>
        <p:txBody>
          <a:bodyPr/>
          <a:lstStyle/>
          <a:p>
            <a:r>
              <a:rPr lang="en-GB" sz="3600" dirty="0">
                <a:solidFill>
                  <a:schemeClr val="bg1"/>
                </a:solidFill>
                <a:latin typeface="+mn-lt"/>
              </a:rPr>
              <a:t>Islam</a:t>
            </a:r>
          </a:p>
        </p:txBody>
      </p:sp>
      <p:sp>
        <p:nvSpPr>
          <p:cNvPr id="7" name="TextBox 6"/>
          <p:cNvSpPr txBox="1"/>
          <p:nvPr/>
        </p:nvSpPr>
        <p:spPr>
          <a:xfrm>
            <a:off x="2279651" y="1688971"/>
            <a:ext cx="5016997" cy="1600438"/>
          </a:xfrm>
          <a:prstGeom prst="rect">
            <a:avLst/>
          </a:prstGeom>
          <a:noFill/>
        </p:spPr>
        <p:txBody>
          <a:bodyPr wrap="square" rtlCol="0">
            <a:spAutoFit/>
          </a:bodyPr>
          <a:lstStyle/>
          <a:p>
            <a:r>
              <a:rPr lang="en-GB" altLang="en-US" sz="1600" dirty="0"/>
              <a:t>Islam is the world’s second largest </a:t>
            </a:r>
          </a:p>
          <a:p>
            <a:r>
              <a:rPr lang="en-GB" altLang="en-US" sz="1600" dirty="0"/>
              <a:t>religion. It teaches that God is merciful, </a:t>
            </a:r>
          </a:p>
          <a:p>
            <a:r>
              <a:rPr lang="en-GB" altLang="en-US" sz="1600" dirty="0"/>
              <a:t>powerful and unique and that people </a:t>
            </a:r>
          </a:p>
          <a:p>
            <a:r>
              <a:rPr lang="en-GB" altLang="en-US" sz="1600" dirty="0"/>
              <a:t>can call on God when they are in need </a:t>
            </a:r>
          </a:p>
          <a:p>
            <a:r>
              <a:rPr lang="en-GB" altLang="en-US" sz="1600" dirty="0"/>
              <a:t>and distressed. He is known as Allah.</a:t>
            </a:r>
          </a:p>
          <a:p>
            <a:endParaRPr lang="en-GB" dirty="0"/>
          </a:p>
        </p:txBody>
      </p:sp>
      <p:sp>
        <p:nvSpPr>
          <p:cNvPr id="10" name="Rectangle 9"/>
          <p:cNvSpPr/>
          <p:nvPr/>
        </p:nvSpPr>
        <p:spPr>
          <a:xfrm>
            <a:off x="2279650" y="3175899"/>
            <a:ext cx="5438416" cy="2305877"/>
          </a:xfrm>
          <a:prstGeom prst="rect">
            <a:avLst/>
          </a:prstGeom>
          <a:solidFill>
            <a:schemeClr val="bg1"/>
          </a:solidFill>
          <a:ln w="28575">
            <a:solidFill>
              <a:srgbClr val="00649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altLang="en-US" sz="1600" dirty="0">
                <a:solidFill>
                  <a:schemeClr val="tx1"/>
                </a:solidFill>
              </a:rPr>
              <a:t>It is believed that the last prophet </a:t>
            </a:r>
          </a:p>
          <a:p>
            <a:r>
              <a:rPr lang="en-GB" altLang="en-US" sz="1600" dirty="0">
                <a:solidFill>
                  <a:schemeClr val="tx1"/>
                </a:solidFill>
              </a:rPr>
              <a:t>was Muhammad. Prophet </a:t>
            </a:r>
          </a:p>
          <a:p>
            <a:r>
              <a:rPr lang="en-GB" altLang="en-US" sz="1600" dirty="0">
                <a:solidFill>
                  <a:schemeClr val="tx1"/>
                </a:solidFill>
              </a:rPr>
              <a:t>Muhammad is so important to </a:t>
            </a:r>
          </a:p>
          <a:p>
            <a:r>
              <a:rPr lang="en-GB" altLang="en-US" sz="1600" dirty="0">
                <a:solidFill>
                  <a:schemeClr val="tx1"/>
                </a:solidFill>
              </a:rPr>
              <a:t>Muslims that whenever they say </a:t>
            </a:r>
          </a:p>
          <a:p>
            <a:r>
              <a:rPr lang="en-GB" altLang="en-US" sz="1600" dirty="0">
                <a:solidFill>
                  <a:schemeClr val="tx1"/>
                </a:solidFill>
              </a:rPr>
              <a:t>his name, they also say </a:t>
            </a:r>
            <a:r>
              <a:rPr lang="en-US" altLang="en-US" sz="1600" dirty="0">
                <a:solidFill>
                  <a:schemeClr val="tx1"/>
                </a:solidFill>
              </a:rPr>
              <a:t>'Peace </a:t>
            </a:r>
          </a:p>
          <a:p>
            <a:r>
              <a:rPr lang="en-US" altLang="en-US" sz="1600" dirty="0">
                <a:solidFill>
                  <a:schemeClr val="tx1"/>
                </a:solidFill>
              </a:rPr>
              <a:t>be upon him', and when they </a:t>
            </a:r>
          </a:p>
          <a:p>
            <a:r>
              <a:rPr lang="en-US" altLang="en-US" sz="1600" dirty="0">
                <a:solidFill>
                  <a:schemeClr val="tx1"/>
                </a:solidFill>
              </a:rPr>
              <a:t>write his name they write it </a:t>
            </a:r>
          </a:p>
          <a:p>
            <a:r>
              <a:rPr lang="en-US" altLang="en-US" sz="1600" dirty="0">
                <a:solidFill>
                  <a:schemeClr val="tx1"/>
                </a:solidFill>
              </a:rPr>
              <a:t>but sometimes shorten it </a:t>
            </a:r>
          </a:p>
          <a:p>
            <a:r>
              <a:rPr lang="en-US" altLang="en-US" sz="1600" dirty="0">
                <a:solidFill>
                  <a:schemeClr val="tx1"/>
                </a:solidFill>
              </a:rPr>
              <a:t>to PBUH.</a:t>
            </a:r>
            <a:endParaRPr lang="en-GB" sz="1600" dirty="0">
              <a:solidFill>
                <a:schemeClr val="tx1"/>
              </a:solidFill>
            </a:endParaRP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flipH="1">
            <a:off x="5030525" y="1915446"/>
            <a:ext cx="4881825" cy="3966234"/>
          </a:xfrm>
          <a:prstGeom prst="rect">
            <a:avLst/>
          </a:prstGeom>
        </p:spPr>
      </p:pic>
      <p:sp>
        <p:nvSpPr>
          <p:cNvPr id="3" name="Rectangle 2"/>
          <p:cNvSpPr/>
          <p:nvPr/>
        </p:nvSpPr>
        <p:spPr>
          <a:xfrm>
            <a:off x="1969274" y="5664903"/>
            <a:ext cx="8236764" cy="443253"/>
          </a:xfrm>
          <a:prstGeom prst="rect">
            <a:avLst/>
          </a:prstGeom>
          <a:solidFill>
            <a:srgbClr val="0FAD94"/>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0" tIns="108000" rIns="108000" bIns="108000" rtlCol="0" anchor="ctr">
            <a:noAutofit/>
          </a:bodyPr>
          <a:lstStyle/>
          <a:p>
            <a:r>
              <a:rPr lang="en-GB" altLang="en-US" sz="1600" b="1" dirty="0">
                <a:solidFill>
                  <a:schemeClr val="bg1"/>
                </a:solidFill>
              </a:rPr>
              <a:t>Did you know…?</a:t>
            </a:r>
            <a:r>
              <a:rPr lang="en-GB" altLang="en-US" sz="1600" dirty="0">
                <a:solidFill>
                  <a:schemeClr val="bg1"/>
                </a:solidFill>
              </a:rPr>
              <a:t> The word prophet means ‘messenger’.</a:t>
            </a:r>
          </a:p>
        </p:txBody>
      </p:sp>
    </p:spTree>
    <p:extLst>
      <p:ext uri="{BB962C8B-B14F-4D97-AF65-F5344CB8AC3E}">
        <p14:creationId xmlns:p14="http://schemas.microsoft.com/office/powerpoint/2010/main" val="1286237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2"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ipe(right)">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2"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wipe(right)">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0" end="0"/>
                                            </p:txEl>
                                          </p:spTgt>
                                        </p:tgtEl>
                                        <p:attrNameLst>
                                          <p:attrName>style.visibility</p:attrName>
                                        </p:attrNameLst>
                                      </p:cBhvr>
                                      <p:to>
                                        <p:strVal val="visible"/>
                                      </p:to>
                                    </p:set>
                                    <p:animEffect transition="in" filter="fade">
                                      <p:cBhvr>
                                        <p:cTn id="22"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7" grpId="0"/>
      <p:bldP spid="10"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969275" y="5144495"/>
            <a:ext cx="8244715" cy="948331"/>
          </a:xfrm>
          <a:prstGeom prst="rect">
            <a:avLst/>
          </a:prstGeom>
          <a:solidFill>
            <a:srgbClr val="00649C"/>
          </a:solidFill>
          <a:ln>
            <a:noFill/>
          </a:ln>
        </p:spPr>
        <p:style>
          <a:lnRef idx="2">
            <a:schemeClr val="accent1">
              <a:shade val="50000"/>
            </a:schemeClr>
          </a:lnRef>
          <a:fillRef idx="1">
            <a:schemeClr val="accent1"/>
          </a:fillRef>
          <a:effectRef idx="0">
            <a:schemeClr val="accent1"/>
          </a:effectRef>
          <a:fontRef idx="minor">
            <a:schemeClr val="lt1"/>
          </a:fontRef>
        </p:style>
        <p:txBody>
          <a:bodyPr lIns="396000" tIns="108000" rIns="252000" bIns="108000" rtlCol="0" anchor="ctr">
            <a:noAutofit/>
          </a:bodyPr>
          <a:lstStyle/>
          <a:p>
            <a:pPr>
              <a:spcBef>
                <a:spcPct val="0"/>
              </a:spcBef>
            </a:pPr>
            <a:r>
              <a:rPr lang="en-GB" altLang="en-US" sz="1600" dirty="0">
                <a:solidFill>
                  <a:schemeClr val="bg1"/>
                </a:solidFill>
              </a:rPr>
              <a:t>Anyone who handles or touches the Qur’an has to follow certain rules. They must be clean and wash in special ways called ablutions. </a:t>
            </a:r>
          </a:p>
        </p:txBody>
      </p:sp>
      <p:sp>
        <p:nvSpPr>
          <p:cNvPr id="21" name="Title 20"/>
          <p:cNvSpPr>
            <a:spLocks noGrp="1"/>
          </p:cNvSpPr>
          <p:nvPr>
            <p:ph type="title"/>
          </p:nvPr>
        </p:nvSpPr>
        <p:spPr>
          <a:xfrm>
            <a:off x="1969275" y="765176"/>
            <a:ext cx="8244715" cy="817135"/>
          </a:xfrm>
          <a:prstGeom prst="roundRect">
            <a:avLst>
              <a:gd name="adj" fmla="val 0"/>
            </a:avLst>
          </a:prstGeom>
          <a:solidFill>
            <a:srgbClr val="00649C"/>
          </a:solidFill>
        </p:spPr>
        <p:txBody>
          <a:bodyPr/>
          <a:lstStyle/>
          <a:p>
            <a:r>
              <a:rPr lang="en-GB" sz="3600" dirty="0">
                <a:solidFill>
                  <a:schemeClr val="bg1"/>
                </a:solidFill>
              </a:rPr>
              <a:t>The Qur’an</a:t>
            </a:r>
            <a:endParaRPr lang="en-GB" sz="3600" dirty="0">
              <a:solidFill>
                <a:schemeClr val="bg1"/>
              </a:solidFill>
              <a:latin typeface="+mn-lt"/>
            </a:endParaRPr>
          </a:p>
        </p:txBody>
      </p:sp>
      <p:sp>
        <p:nvSpPr>
          <p:cNvPr id="7" name="TextBox 6"/>
          <p:cNvSpPr txBox="1"/>
          <p:nvPr/>
        </p:nvSpPr>
        <p:spPr>
          <a:xfrm>
            <a:off x="2279650" y="1708140"/>
            <a:ext cx="7632700" cy="861774"/>
          </a:xfrm>
          <a:prstGeom prst="rect">
            <a:avLst/>
          </a:prstGeom>
          <a:noFill/>
        </p:spPr>
        <p:txBody>
          <a:bodyPr wrap="square" rtlCol="0">
            <a:spAutoFit/>
          </a:bodyPr>
          <a:lstStyle/>
          <a:p>
            <a:pPr>
              <a:spcBef>
                <a:spcPct val="0"/>
              </a:spcBef>
            </a:pPr>
            <a:r>
              <a:rPr lang="en-GB" sz="1600" dirty="0"/>
              <a:t>The Qur’an, which is written in Arabic, is the scripture of Islam</a:t>
            </a:r>
            <a:r>
              <a:rPr lang="en-GB" altLang="en-US" sz="1600" dirty="0"/>
              <a:t>. Muslims believe it was revealed by God to a number of prophets and that it is the word of God. It provides guidance to teach people right and wrong.</a:t>
            </a:r>
          </a:p>
        </p:txBody>
      </p:sp>
      <p:pic>
        <p:nvPicPr>
          <p:cNvPr id="16" name="Picture 1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720643" y="2821522"/>
            <a:ext cx="2775784" cy="2197142"/>
          </a:xfrm>
          <a:prstGeom prst="rect">
            <a:avLst/>
          </a:prstGeom>
        </p:spPr>
      </p:pic>
      <p:pic>
        <p:nvPicPr>
          <p:cNvPr id="18" name="Picture 1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593516" y="2695744"/>
            <a:ext cx="3004969" cy="2314602"/>
          </a:xfrm>
          <a:prstGeom prst="rect">
            <a:avLst/>
          </a:prstGeom>
        </p:spPr>
      </p:pic>
    </p:spTree>
    <p:extLst>
      <p:ext uri="{BB962C8B-B14F-4D97-AF65-F5344CB8AC3E}">
        <p14:creationId xmlns:p14="http://schemas.microsoft.com/office/powerpoint/2010/main" val="39088909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nodeType="clickEffect">
                                  <p:stCondLst>
                                    <p:cond delay="0"/>
                                  </p:stCondLst>
                                  <p:childTnLst>
                                    <p:animEffect transition="out" filter="fade">
                                      <p:cBhvr>
                                        <p:cTn id="11" dur="500"/>
                                        <p:tgtEl>
                                          <p:spTgt spid="16"/>
                                        </p:tgtEl>
                                      </p:cBhvr>
                                    </p:animEffect>
                                    <p:set>
                                      <p:cBhvr>
                                        <p:cTn id="12" dur="1" fill="hold">
                                          <p:stCondLst>
                                            <p:cond delay="499"/>
                                          </p:stCondLst>
                                        </p:cTn>
                                        <p:tgtEl>
                                          <p:spTgt spid="16"/>
                                        </p:tgtEl>
                                        <p:attrNameLst>
                                          <p:attrName>style.visibility</p:attrName>
                                        </p:attrNameLst>
                                      </p:cBhvr>
                                      <p:to>
                                        <p:strVal val="hidden"/>
                                      </p:to>
                                    </p:set>
                                  </p:childTnLst>
                                </p:cTn>
                              </p:par>
                              <p:par>
                                <p:cTn id="13" presetID="10" presetClass="entr" presetSubtype="0" fill="hold" nodeType="withEffect">
                                  <p:stCondLst>
                                    <p:cond delay="0"/>
                                  </p:stCondLst>
                                  <p:childTnLst>
                                    <p:set>
                                      <p:cBhvr>
                                        <p:cTn id="14" dur="1" fill="hold">
                                          <p:stCondLst>
                                            <p:cond delay="0"/>
                                          </p:stCondLst>
                                        </p:cTn>
                                        <p:tgtEl>
                                          <p:spTgt spid="18"/>
                                        </p:tgtEl>
                                        <p:attrNameLst>
                                          <p:attrName>style.visibility</p:attrName>
                                        </p:attrNameLst>
                                      </p:cBhvr>
                                      <p:to>
                                        <p:strVal val="visible"/>
                                      </p:to>
                                    </p:set>
                                    <p:animEffect transition="in" filter="fade">
                                      <p:cBhvr>
                                        <p:cTn id="15" dur="500"/>
                                        <p:tgtEl>
                                          <p:spTgt spid="18"/>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fade">
                                      <p:cBhvr>
                                        <p:cTn id="18"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7"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2279650" y="3425169"/>
            <a:ext cx="3903814" cy="2667656"/>
          </a:xfrm>
          <a:prstGeom prst="rect">
            <a:avLst/>
          </a:prstGeom>
          <a:solidFill>
            <a:srgbClr val="00649C"/>
          </a:solidFill>
          <a:ln>
            <a:noFill/>
          </a:ln>
        </p:spPr>
        <p:style>
          <a:lnRef idx="2">
            <a:schemeClr val="accent1">
              <a:shade val="50000"/>
            </a:schemeClr>
          </a:lnRef>
          <a:fillRef idx="1">
            <a:schemeClr val="accent1"/>
          </a:fillRef>
          <a:effectRef idx="0">
            <a:schemeClr val="accent1"/>
          </a:effectRef>
          <a:fontRef idx="minor">
            <a:schemeClr val="lt1"/>
          </a:fontRef>
        </p:style>
        <p:txBody>
          <a:bodyPr lIns="144000" tIns="108000" rIns="252000" bIns="108000" rtlCol="0" anchor="ctr">
            <a:noAutofit/>
          </a:bodyPr>
          <a:lstStyle/>
          <a:p>
            <a:pPr>
              <a:spcBef>
                <a:spcPct val="0"/>
              </a:spcBef>
            </a:pPr>
            <a:r>
              <a:rPr lang="en-GB" altLang="en-US" sz="1600" dirty="0">
                <a:solidFill>
                  <a:schemeClr val="bg1"/>
                </a:solidFill>
              </a:rPr>
              <a:t>In AD 610, he was meditating in a cave on Mount Hira when the Angel Gabriel appeared to him. </a:t>
            </a:r>
            <a:r>
              <a:rPr lang="en-GB" sz="1600" dirty="0"/>
              <a:t>The angel spoke to him.</a:t>
            </a:r>
          </a:p>
          <a:p>
            <a:pPr>
              <a:spcBef>
                <a:spcPct val="0"/>
              </a:spcBef>
            </a:pPr>
            <a:endParaRPr lang="en-GB" altLang="en-US" sz="1600" dirty="0">
              <a:solidFill>
                <a:schemeClr val="bg1"/>
              </a:solidFill>
            </a:endParaRPr>
          </a:p>
          <a:p>
            <a:pPr>
              <a:spcBef>
                <a:spcPct val="0"/>
              </a:spcBef>
            </a:pPr>
            <a:r>
              <a:rPr lang="en-GB" altLang="en-US" sz="1600" dirty="0">
                <a:solidFill>
                  <a:schemeClr val="bg1"/>
                </a:solidFill>
              </a:rPr>
              <a:t>The angel said the word ‘Allah’ and Muhammad began to recite words which he believed came straight from God. This was his first revelation from God.</a:t>
            </a:r>
          </a:p>
        </p:txBody>
      </p:sp>
      <p:sp>
        <p:nvSpPr>
          <p:cNvPr id="21" name="Title 20"/>
          <p:cNvSpPr>
            <a:spLocks noGrp="1"/>
          </p:cNvSpPr>
          <p:nvPr>
            <p:ph type="title"/>
          </p:nvPr>
        </p:nvSpPr>
        <p:spPr>
          <a:xfrm>
            <a:off x="1969274" y="765176"/>
            <a:ext cx="8236764" cy="817135"/>
          </a:xfrm>
          <a:prstGeom prst="roundRect">
            <a:avLst>
              <a:gd name="adj" fmla="val 0"/>
            </a:avLst>
          </a:prstGeom>
          <a:solidFill>
            <a:srgbClr val="00649C"/>
          </a:solidFill>
        </p:spPr>
        <p:txBody>
          <a:bodyPr/>
          <a:lstStyle/>
          <a:p>
            <a:r>
              <a:rPr lang="en-GB" sz="3600" dirty="0">
                <a:solidFill>
                  <a:schemeClr val="bg1"/>
                </a:solidFill>
              </a:rPr>
              <a:t>The Revelation of the Qur’an</a:t>
            </a:r>
            <a:endParaRPr lang="en-GB" sz="3600" dirty="0">
              <a:solidFill>
                <a:schemeClr val="bg1"/>
              </a:solidFill>
              <a:latin typeface="+mn-lt"/>
            </a:endParaRPr>
          </a:p>
        </p:txBody>
      </p:sp>
      <p:sp>
        <p:nvSpPr>
          <p:cNvPr id="7" name="TextBox 6"/>
          <p:cNvSpPr txBox="1"/>
          <p:nvPr/>
        </p:nvSpPr>
        <p:spPr>
          <a:xfrm>
            <a:off x="2279651" y="1755848"/>
            <a:ext cx="3816350" cy="1600438"/>
          </a:xfrm>
          <a:prstGeom prst="rect">
            <a:avLst/>
          </a:prstGeom>
          <a:noFill/>
        </p:spPr>
        <p:txBody>
          <a:bodyPr wrap="square" lIns="144000" rtlCol="0">
            <a:spAutoFit/>
          </a:bodyPr>
          <a:lstStyle/>
          <a:p>
            <a:pPr>
              <a:spcBef>
                <a:spcPct val="0"/>
              </a:spcBef>
            </a:pPr>
            <a:r>
              <a:rPr lang="en-GB" altLang="en-US" sz="1600" dirty="0"/>
              <a:t>Muhammad was born in Mecca in Saudi Arabia in AD 570. He worked as a merchant and became known for his honesty. He was a deeply spiritual person and would often meditate on Mount Hira.</a:t>
            </a:r>
          </a:p>
          <a:p>
            <a:endParaRPr lang="en-GB" dirty="0"/>
          </a:p>
        </p:txBody>
      </p:sp>
      <p:pic>
        <p:nvPicPr>
          <p:cNvPr id="4" name="Picture 3"/>
          <p:cNvPicPr>
            <a:picLocks noChangeAspect="1"/>
          </p:cNvPicPr>
          <p:nvPr/>
        </p:nvPicPr>
        <p:blipFill rotWithShape="1">
          <a:blip r:embed="rId2" cstate="print">
            <a:extLst>
              <a:ext uri="{28A0092B-C50C-407E-A947-70E740481C1C}">
                <a14:useLocalDpi xmlns:a14="http://schemas.microsoft.com/office/drawing/2010/main" val="0"/>
              </a:ext>
            </a:extLst>
          </a:blip>
          <a:srcRect r="30309"/>
          <a:stretch/>
        </p:blipFill>
        <p:spPr>
          <a:xfrm>
            <a:off x="6087657" y="1582311"/>
            <a:ext cx="3824694" cy="4510515"/>
          </a:xfrm>
          <a:prstGeom prst="rect">
            <a:avLst/>
          </a:prstGeom>
        </p:spPr>
      </p:pic>
    </p:spTree>
    <p:extLst>
      <p:ext uri="{BB962C8B-B14F-4D97-AF65-F5344CB8AC3E}">
        <p14:creationId xmlns:p14="http://schemas.microsoft.com/office/powerpoint/2010/main" val="41246317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fade">
                                      <p:cBhvr>
                                        <p:cTn id="1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1969274" y="765176"/>
            <a:ext cx="8245502" cy="817135"/>
          </a:xfrm>
          <a:prstGeom prst="roundRect">
            <a:avLst>
              <a:gd name="adj" fmla="val 0"/>
            </a:avLst>
          </a:prstGeom>
          <a:solidFill>
            <a:srgbClr val="00649C"/>
          </a:solidFill>
        </p:spPr>
        <p:txBody>
          <a:bodyPr/>
          <a:lstStyle/>
          <a:p>
            <a:r>
              <a:rPr lang="en-GB" sz="3600" dirty="0">
                <a:solidFill>
                  <a:schemeClr val="bg1"/>
                </a:solidFill>
              </a:rPr>
              <a:t>Prophet Muhammad</a:t>
            </a:r>
            <a:endParaRPr lang="en-GB" sz="3600" dirty="0">
              <a:solidFill>
                <a:schemeClr val="bg1"/>
              </a:solidFill>
              <a:latin typeface="+mn-lt"/>
            </a:endParaRPr>
          </a:p>
        </p:txBody>
      </p:sp>
      <p:sp>
        <p:nvSpPr>
          <p:cNvPr id="7" name="TextBox 6"/>
          <p:cNvSpPr txBox="1"/>
          <p:nvPr/>
        </p:nvSpPr>
        <p:spPr>
          <a:xfrm>
            <a:off x="2275678" y="1873492"/>
            <a:ext cx="5136265" cy="1323439"/>
          </a:xfrm>
          <a:prstGeom prst="rect">
            <a:avLst/>
          </a:prstGeom>
          <a:noFill/>
        </p:spPr>
        <p:txBody>
          <a:bodyPr wrap="square" lIns="108000" rtlCol="0">
            <a:spAutoFit/>
          </a:bodyPr>
          <a:lstStyle/>
          <a:p>
            <a:pPr>
              <a:spcBef>
                <a:spcPct val="0"/>
              </a:spcBef>
            </a:pPr>
            <a:r>
              <a:rPr lang="en-GB" altLang="en-US" sz="1600" dirty="0"/>
              <a:t>Over the next 22 years, Muhammad received revelations from God. These revelations were written down as the Qur’an. From that time, Muhammad was known as Prophet Muhammad and he preached about the revelations for the rest of his life. He is recognised as the founder of Islam.</a:t>
            </a:r>
          </a:p>
        </p:txBody>
      </p:sp>
      <p:sp>
        <p:nvSpPr>
          <p:cNvPr id="12" name="Rectangle 11"/>
          <p:cNvSpPr/>
          <p:nvPr/>
        </p:nvSpPr>
        <p:spPr>
          <a:xfrm>
            <a:off x="2275677" y="3829213"/>
            <a:ext cx="3816349" cy="2263612"/>
          </a:xfrm>
          <a:prstGeom prst="rect">
            <a:avLst/>
          </a:prstGeom>
          <a:solidFill>
            <a:srgbClr val="00649C"/>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252000" bIns="108000" rtlCol="0" anchor="ctr">
            <a:noAutofit/>
          </a:bodyPr>
          <a:lstStyle/>
          <a:p>
            <a:pPr>
              <a:spcBef>
                <a:spcPct val="0"/>
              </a:spcBef>
            </a:pPr>
            <a:r>
              <a:rPr lang="en-GB" altLang="en-US" sz="1600" dirty="0">
                <a:solidFill>
                  <a:schemeClr val="bg1"/>
                </a:solidFill>
              </a:rPr>
              <a:t>Prophet Muhammad believed God had chosen him to preach what had been revealed to him and tell the world.</a:t>
            </a:r>
          </a:p>
          <a:p>
            <a:pPr>
              <a:spcBef>
                <a:spcPct val="0"/>
              </a:spcBef>
            </a:pPr>
            <a:endParaRPr lang="en-GB" altLang="en-US" sz="1600" dirty="0">
              <a:solidFill>
                <a:schemeClr val="bg1"/>
              </a:solidFill>
            </a:endParaRPr>
          </a:p>
          <a:p>
            <a:pPr>
              <a:spcBef>
                <a:spcPct val="0"/>
              </a:spcBef>
            </a:pPr>
            <a:r>
              <a:rPr lang="en-GB" altLang="en-US" sz="1600" dirty="0">
                <a:solidFill>
                  <a:schemeClr val="bg1"/>
                </a:solidFill>
              </a:rPr>
              <a:t>The principle message is that there is no God but Allah and that life should be lived in submission to Allah.</a:t>
            </a: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216437" y="3829213"/>
            <a:ext cx="3571502" cy="2187414"/>
          </a:xfrm>
          <a:prstGeom prst="rect">
            <a:avLst/>
          </a:prstGeom>
        </p:spPr>
      </p:pic>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415918" y="1755849"/>
            <a:ext cx="2496433" cy="1976025"/>
          </a:xfrm>
          <a:prstGeom prst="rect">
            <a:avLst/>
          </a:prstGeom>
        </p:spPr>
      </p:pic>
    </p:spTree>
    <p:extLst>
      <p:ext uri="{BB962C8B-B14F-4D97-AF65-F5344CB8AC3E}">
        <p14:creationId xmlns:p14="http://schemas.microsoft.com/office/powerpoint/2010/main" val="34625616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fade">
                                      <p:cBhvr>
                                        <p:cTn id="1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2"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1981199" y="617567"/>
            <a:ext cx="8220075" cy="994306"/>
          </a:xfrm>
        </p:spPr>
        <p:txBody>
          <a:bodyPr/>
          <a:lstStyle/>
          <a:p>
            <a:pPr algn="ctr">
              <a:spcBef>
                <a:spcPts val="0"/>
              </a:spcBef>
            </a:pPr>
            <a:r>
              <a:rPr lang="en-GB" b="1" i="0" u="none" strike="noStrike" dirty="0">
                <a:solidFill>
                  <a:srgbClr val="000000"/>
                </a:solidFill>
                <a:effectLst/>
                <a:latin typeface="+mn-lt"/>
              </a:rPr>
              <a:t>What Do We Say after We Mention His Name?</a:t>
            </a:r>
            <a:endParaRPr lang="en-GB" dirty="0">
              <a:latin typeface="+mn-lt"/>
            </a:endParaRPr>
          </a:p>
        </p:txBody>
      </p:sp>
      <p:sp>
        <p:nvSpPr>
          <p:cNvPr id="5" name="Rectangle 4"/>
          <p:cNvSpPr/>
          <p:nvPr/>
        </p:nvSpPr>
        <p:spPr>
          <a:xfrm>
            <a:off x="2279650" y="1885820"/>
            <a:ext cx="7632700" cy="553998"/>
          </a:xfrm>
          <a:prstGeom prst="rect">
            <a:avLst/>
          </a:prstGeom>
        </p:spPr>
        <p:txBody>
          <a:bodyPr wrap="square" lIns="0" tIns="0" rIns="0" bIns="0">
            <a:spAutoFit/>
          </a:bodyPr>
          <a:lstStyle/>
          <a:p>
            <a:r>
              <a:rPr lang="en-GB" dirty="0">
                <a:solidFill>
                  <a:srgbClr val="000000"/>
                </a:solidFill>
              </a:rPr>
              <a:t>Whenever we mention or hear our beloved Prophet Muhammad's name, we always follow with, “Peace and blessings be upon him.”</a:t>
            </a:r>
            <a:endParaRPr lang="en-GB" dirty="0"/>
          </a:p>
        </p:txBody>
      </p:sp>
      <p:pic>
        <p:nvPicPr>
          <p:cNvPr id="11" name="Picture 10" descr="A close up of a mask&#10;&#10;Description automatically generated">
            <a:extLst>
              <a:ext uri="{FF2B5EF4-FFF2-40B4-BE49-F238E27FC236}">
                <a16:creationId xmlns:a16="http://schemas.microsoft.com/office/drawing/2014/main" id="{2DEB923B-44E7-498C-95FB-77B8F916F594}"/>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b="37653"/>
          <a:stretch/>
        </p:blipFill>
        <p:spPr>
          <a:xfrm>
            <a:off x="3352802" y="1790825"/>
            <a:ext cx="5178083" cy="4626159"/>
          </a:xfrm>
          <a:prstGeom prst="rect">
            <a:avLst/>
          </a:prstGeom>
        </p:spPr>
      </p:pic>
    </p:spTree>
    <p:extLst>
      <p:ext uri="{BB962C8B-B14F-4D97-AF65-F5344CB8AC3E}">
        <p14:creationId xmlns:p14="http://schemas.microsoft.com/office/powerpoint/2010/main" val="40302258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1981199" y="617567"/>
            <a:ext cx="8220075" cy="994306"/>
          </a:xfrm>
        </p:spPr>
        <p:txBody>
          <a:bodyPr/>
          <a:lstStyle/>
          <a:p>
            <a:pPr algn="ctr">
              <a:spcBef>
                <a:spcPts val="0"/>
              </a:spcBef>
            </a:pPr>
            <a:r>
              <a:rPr lang="en-GB" b="1" dirty="0">
                <a:solidFill>
                  <a:srgbClr val="000000"/>
                </a:solidFill>
                <a:latin typeface="+mn-lt"/>
              </a:rPr>
              <a:t>The Last Messenger of Allah</a:t>
            </a:r>
            <a:endParaRPr lang="en-GB" dirty="0">
              <a:latin typeface="+mn-lt"/>
            </a:endParaRPr>
          </a:p>
        </p:txBody>
      </p:sp>
      <p:sp>
        <p:nvSpPr>
          <p:cNvPr id="5" name="Rectangle 4"/>
          <p:cNvSpPr/>
          <p:nvPr/>
        </p:nvSpPr>
        <p:spPr>
          <a:xfrm>
            <a:off x="2279650" y="1691611"/>
            <a:ext cx="7632700" cy="553998"/>
          </a:xfrm>
          <a:prstGeom prst="rect">
            <a:avLst/>
          </a:prstGeom>
        </p:spPr>
        <p:txBody>
          <a:bodyPr wrap="square" lIns="0" tIns="0" rIns="0" bIns="0">
            <a:spAutoFit/>
          </a:bodyPr>
          <a:lstStyle/>
          <a:p>
            <a:r>
              <a:rPr lang="en-GB" dirty="0">
                <a:solidFill>
                  <a:srgbClr val="000000"/>
                </a:solidFill>
              </a:rPr>
              <a:t>Allah sent Prophet Muhammad (peace and blessings be upon him) as the last messenger to teach Islam to everyone. </a:t>
            </a:r>
            <a:endParaRPr lang="en-GB" dirty="0"/>
          </a:p>
        </p:txBody>
      </p:sp>
      <p:sp>
        <p:nvSpPr>
          <p:cNvPr id="7" name="Rectangle 6">
            <a:extLst>
              <a:ext uri="{FF2B5EF4-FFF2-40B4-BE49-F238E27FC236}">
                <a16:creationId xmlns:a16="http://schemas.microsoft.com/office/drawing/2014/main" id="{3C68CD95-5626-4977-BC19-36ECC5C7BA54}"/>
              </a:ext>
            </a:extLst>
          </p:cNvPr>
          <p:cNvSpPr/>
          <p:nvPr/>
        </p:nvSpPr>
        <p:spPr>
          <a:xfrm>
            <a:off x="2279650" y="2560305"/>
            <a:ext cx="7632700" cy="553998"/>
          </a:xfrm>
          <a:prstGeom prst="rect">
            <a:avLst/>
          </a:prstGeom>
        </p:spPr>
        <p:txBody>
          <a:bodyPr wrap="square" lIns="0" tIns="0" rIns="0" bIns="0">
            <a:spAutoFit/>
          </a:bodyPr>
          <a:lstStyle/>
          <a:p>
            <a:r>
              <a:rPr lang="en-GB" dirty="0">
                <a:solidFill>
                  <a:srgbClr val="000000"/>
                </a:solidFill>
              </a:rPr>
              <a:t>Allah sent down the Qur'an to Prophet Muhammad (peace and blessings be upon him) through angel </a:t>
            </a:r>
            <a:r>
              <a:rPr lang="en-GB" dirty="0" err="1">
                <a:solidFill>
                  <a:srgbClr val="000000"/>
                </a:solidFill>
              </a:rPr>
              <a:t>Jibreel</a:t>
            </a:r>
            <a:r>
              <a:rPr lang="en-GB" dirty="0">
                <a:solidFill>
                  <a:srgbClr val="000000"/>
                </a:solidFill>
              </a:rPr>
              <a:t>/Gabriel (peace be upon him).</a:t>
            </a:r>
            <a:endParaRPr lang="en-GB" dirty="0"/>
          </a:p>
        </p:txBody>
      </p:sp>
      <p:sp>
        <p:nvSpPr>
          <p:cNvPr id="3" name="Rectangle 2">
            <a:extLst>
              <a:ext uri="{FF2B5EF4-FFF2-40B4-BE49-F238E27FC236}">
                <a16:creationId xmlns:a16="http://schemas.microsoft.com/office/drawing/2014/main" id="{F54C3554-9703-4689-93A2-3791B53A8576}"/>
              </a:ext>
            </a:extLst>
          </p:cNvPr>
          <p:cNvSpPr/>
          <p:nvPr/>
        </p:nvSpPr>
        <p:spPr>
          <a:xfrm>
            <a:off x="2279650" y="3744436"/>
            <a:ext cx="5990838" cy="909406"/>
          </a:xfrm>
          <a:prstGeom prst="rect">
            <a:avLst/>
          </a:prstGeom>
          <a:solidFill>
            <a:srgbClr val="C0DFC3"/>
          </a:solidFill>
          <a:ln>
            <a:noFill/>
          </a:ln>
        </p:spPr>
        <p:style>
          <a:lnRef idx="2">
            <a:schemeClr val="accent1">
              <a:shade val="50000"/>
            </a:schemeClr>
          </a:lnRef>
          <a:fillRef idx="1">
            <a:schemeClr val="accent1"/>
          </a:fillRef>
          <a:effectRef idx="0">
            <a:schemeClr val="accent1"/>
          </a:effectRef>
          <a:fontRef idx="minor">
            <a:schemeClr val="lt1"/>
          </a:fontRef>
        </p:style>
        <p:txBody>
          <a:bodyPr lIns="144000" tIns="144000" rIns="900000" bIns="180000" rtlCol="0" anchor="ctr"/>
          <a:lstStyle/>
          <a:p>
            <a:r>
              <a:rPr lang="en-GB" dirty="0">
                <a:solidFill>
                  <a:srgbClr val="000000"/>
                </a:solidFill>
              </a:rPr>
              <a:t>The Qur'an was first sent down to Prophet Muhammad (peace and blessings be upon him) when he was 40 years old.</a:t>
            </a:r>
            <a:endParaRPr lang="en-GB" dirty="0"/>
          </a:p>
        </p:txBody>
      </p:sp>
      <p:pic>
        <p:nvPicPr>
          <p:cNvPr id="10" name="Picture 9" descr="A close up of a box&#10;&#10;Description automatically generated">
            <a:extLst>
              <a:ext uri="{FF2B5EF4-FFF2-40B4-BE49-F238E27FC236}">
                <a16:creationId xmlns:a16="http://schemas.microsoft.com/office/drawing/2014/main" id="{33EDA7B0-A962-47E6-B4EC-DCD2D00088C4}"/>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240894" y="3429000"/>
            <a:ext cx="3194557" cy="2801939"/>
          </a:xfrm>
          <a:prstGeom prst="rect">
            <a:avLst/>
          </a:prstGeom>
        </p:spPr>
      </p:pic>
    </p:spTree>
    <p:extLst>
      <p:ext uri="{BB962C8B-B14F-4D97-AF65-F5344CB8AC3E}">
        <p14:creationId xmlns:p14="http://schemas.microsoft.com/office/powerpoint/2010/main" val="25246298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fade">
                                      <p:cBhvr>
                                        <p:cTn id="17" dur="500"/>
                                        <p:tgtEl>
                                          <p:spTgt spid="10"/>
                                        </p:tgtEl>
                                      </p:cBhvr>
                                    </p:animEffect>
                                  </p:childTnLst>
                                </p:cTn>
                              </p:par>
                            </p:childTnLst>
                          </p:cTn>
                        </p:par>
                        <p:par>
                          <p:cTn id="18" fill="hold">
                            <p:stCondLst>
                              <p:cond delay="500"/>
                            </p:stCondLst>
                            <p:childTnLst>
                              <p:par>
                                <p:cTn id="19" presetID="22" presetClass="entr" presetSubtype="2" fill="hold" grpId="0" nodeType="afterEffect">
                                  <p:stCondLst>
                                    <p:cond delay="0"/>
                                  </p:stCondLst>
                                  <p:childTnLst>
                                    <p:set>
                                      <p:cBhvr>
                                        <p:cTn id="20" dur="1" fill="hold">
                                          <p:stCondLst>
                                            <p:cond delay="0"/>
                                          </p:stCondLst>
                                        </p:cTn>
                                        <p:tgtEl>
                                          <p:spTgt spid="3"/>
                                        </p:tgtEl>
                                        <p:attrNameLst>
                                          <p:attrName>style.visibility</p:attrName>
                                        </p:attrNameLst>
                                      </p:cBhvr>
                                      <p:to>
                                        <p:strVal val="visible"/>
                                      </p:to>
                                    </p:set>
                                    <p:animEffect transition="in" filter="wipe(right)">
                                      <p:cBhvr>
                                        <p:cTn id="21"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P spid="3"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274E71-E7B6-4751-B345-0ED4274DA135}"/>
              </a:ext>
            </a:extLst>
          </p:cNvPr>
          <p:cNvSpPr>
            <a:spLocks noGrp="1"/>
          </p:cNvSpPr>
          <p:nvPr>
            <p:ph type="title"/>
          </p:nvPr>
        </p:nvSpPr>
        <p:spPr/>
        <p:txBody>
          <a:bodyPr/>
          <a:lstStyle/>
          <a:p>
            <a:r>
              <a:rPr lang="en-GB" sz="3600" b="1" dirty="0">
                <a:solidFill>
                  <a:srgbClr val="000000"/>
                </a:solidFill>
                <a:latin typeface="+mn-lt"/>
              </a:rPr>
              <a:t>What Was Prophet Muhammad like?</a:t>
            </a:r>
            <a:endParaRPr lang="en-GB" sz="3600" dirty="0">
              <a:latin typeface="+mn-lt"/>
            </a:endParaRPr>
          </a:p>
        </p:txBody>
      </p:sp>
      <p:sp>
        <p:nvSpPr>
          <p:cNvPr id="4" name="TextBox 3">
            <a:extLst>
              <a:ext uri="{FF2B5EF4-FFF2-40B4-BE49-F238E27FC236}">
                <a16:creationId xmlns:a16="http://schemas.microsoft.com/office/drawing/2014/main" id="{B66B3E3E-3588-41DD-BEE3-946F365E0845}"/>
              </a:ext>
            </a:extLst>
          </p:cNvPr>
          <p:cNvSpPr txBox="1"/>
          <p:nvPr/>
        </p:nvSpPr>
        <p:spPr>
          <a:xfrm>
            <a:off x="2279650" y="1426498"/>
            <a:ext cx="6203500" cy="646331"/>
          </a:xfrm>
          <a:prstGeom prst="rect">
            <a:avLst/>
          </a:prstGeom>
          <a:noFill/>
        </p:spPr>
        <p:txBody>
          <a:bodyPr wrap="square">
            <a:spAutoFit/>
          </a:bodyPr>
          <a:lstStyle/>
          <a:p>
            <a:r>
              <a:rPr lang="en-GB" dirty="0">
                <a:solidFill>
                  <a:srgbClr val="000000"/>
                </a:solidFill>
              </a:rPr>
              <a:t>Prophet Muhammad (peace and blessings be upon him) was a very honest and kind person.</a:t>
            </a:r>
            <a:endParaRPr lang="en-GB" dirty="0"/>
          </a:p>
        </p:txBody>
      </p:sp>
      <p:sp>
        <p:nvSpPr>
          <p:cNvPr id="6" name="TextBox 5">
            <a:extLst>
              <a:ext uri="{FF2B5EF4-FFF2-40B4-BE49-F238E27FC236}">
                <a16:creationId xmlns:a16="http://schemas.microsoft.com/office/drawing/2014/main" id="{A4410629-6CA2-42EA-99B1-4D4B6D2B93F1}"/>
              </a:ext>
            </a:extLst>
          </p:cNvPr>
          <p:cNvSpPr txBox="1"/>
          <p:nvPr/>
        </p:nvSpPr>
        <p:spPr>
          <a:xfrm>
            <a:off x="2279650" y="3234551"/>
            <a:ext cx="3586456" cy="1477328"/>
          </a:xfrm>
          <a:prstGeom prst="rect">
            <a:avLst/>
          </a:prstGeom>
          <a:noFill/>
        </p:spPr>
        <p:txBody>
          <a:bodyPr wrap="square">
            <a:spAutoFit/>
          </a:bodyPr>
          <a:lstStyle/>
          <a:p>
            <a:r>
              <a:rPr lang="en-GB" dirty="0">
                <a:solidFill>
                  <a:srgbClr val="000000"/>
                </a:solidFill>
              </a:rPr>
              <a:t>Prophet Muhammad (peace and blessings be upon him) taught people the Qur'an and that there is only one God, Allah, who created everything.</a:t>
            </a:r>
            <a:endParaRPr lang="en-GB" dirty="0"/>
          </a:p>
        </p:txBody>
      </p:sp>
      <p:sp>
        <p:nvSpPr>
          <p:cNvPr id="8" name="TextBox 7">
            <a:extLst>
              <a:ext uri="{FF2B5EF4-FFF2-40B4-BE49-F238E27FC236}">
                <a16:creationId xmlns:a16="http://schemas.microsoft.com/office/drawing/2014/main" id="{56C37D80-9511-4E80-9161-B899A3B1EEFC}"/>
              </a:ext>
            </a:extLst>
          </p:cNvPr>
          <p:cNvSpPr txBox="1"/>
          <p:nvPr/>
        </p:nvSpPr>
        <p:spPr>
          <a:xfrm>
            <a:off x="2279651" y="2151827"/>
            <a:ext cx="4874973" cy="923330"/>
          </a:xfrm>
          <a:prstGeom prst="rect">
            <a:avLst/>
          </a:prstGeom>
          <a:noFill/>
        </p:spPr>
        <p:txBody>
          <a:bodyPr wrap="square">
            <a:spAutoFit/>
          </a:bodyPr>
          <a:lstStyle/>
          <a:p>
            <a:r>
              <a:rPr lang="en-GB" dirty="0">
                <a:solidFill>
                  <a:srgbClr val="000000"/>
                </a:solidFill>
              </a:rPr>
              <a:t>Everyone loved him, even before he became a prophet people used to call him 'The honest, the faithful.'</a:t>
            </a:r>
            <a:endParaRPr lang="en-GB" dirty="0"/>
          </a:p>
        </p:txBody>
      </p:sp>
      <p:pic>
        <p:nvPicPr>
          <p:cNvPr id="10" name="Picture 9" descr="A picture containing toy, doll&#10;&#10;Description automatically generated">
            <a:extLst>
              <a:ext uri="{FF2B5EF4-FFF2-40B4-BE49-F238E27FC236}">
                <a16:creationId xmlns:a16="http://schemas.microsoft.com/office/drawing/2014/main" id="{C2E1C5F5-5058-4350-909D-531D4DE9A178}"/>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8126755" y="1426497"/>
            <a:ext cx="2430914" cy="4758480"/>
          </a:xfrm>
          <a:prstGeom prst="rect">
            <a:avLst/>
          </a:prstGeom>
        </p:spPr>
      </p:pic>
      <p:pic>
        <p:nvPicPr>
          <p:cNvPr id="15" name="Picture 14" descr="A close up of a logo&#10;&#10;Description automatically generated">
            <a:extLst>
              <a:ext uri="{FF2B5EF4-FFF2-40B4-BE49-F238E27FC236}">
                <a16:creationId xmlns:a16="http://schemas.microsoft.com/office/drawing/2014/main" id="{1273721C-A546-445F-BC36-4B28CC0117FF}"/>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646992" y="2982473"/>
            <a:ext cx="2668311" cy="3429001"/>
          </a:xfrm>
          <a:prstGeom prst="rect">
            <a:avLst/>
          </a:prstGeom>
        </p:spPr>
      </p:pic>
    </p:spTree>
    <p:extLst>
      <p:ext uri="{BB962C8B-B14F-4D97-AF65-F5344CB8AC3E}">
        <p14:creationId xmlns:p14="http://schemas.microsoft.com/office/powerpoint/2010/main" val="39875794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P spid="8"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8E68B9EAC81D3349B56385EF90FB5E66" ma:contentTypeVersion="13" ma:contentTypeDescription="Create a new document." ma:contentTypeScope="" ma:versionID="9a7d41a2c158f06f657e0823ce387b7f">
  <xsd:schema xmlns:xsd="http://www.w3.org/2001/XMLSchema" xmlns:xs="http://www.w3.org/2001/XMLSchema" xmlns:p="http://schemas.microsoft.com/office/2006/metadata/properties" xmlns:ns2="b561d3cc-3f8f-4588-a568-be861ce13085" xmlns:ns3="a0c7fa71-570b-4d2e-a005-0d34dc952117" targetNamespace="http://schemas.microsoft.com/office/2006/metadata/properties" ma:root="true" ma:fieldsID="4c734954345243be7738907af8f63054" ns2:_="" ns3:_="">
    <xsd:import namespace="b561d3cc-3f8f-4588-a568-be861ce13085"/>
    <xsd:import namespace="a0c7fa71-570b-4d2e-a005-0d34dc952117"/>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Location" minOccurs="0"/>
                <xsd:element ref="ns2:MediaServiceGenerationTime" minOccurs="0"/>
                <xsd:element ref="ns2:MediaServiceEventHashCode" minOccurs="0"/>
                <xsd:element ref="ns2:MediaServiceOCR" minOccurs="0"/>
                <xsd:element ref="ns3:SharedWithUsers" minOccurs="0"/>
                <xsd:element ref="ns3:SharedWithDetails" minOccurs="0"/>
                <xsd:element ref="ns2:MediaServiceAutoKeyPoints" minOccurs="0"/>
                <xsd:element ref="ns2:MediaServiceKeyPoints"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561d3cc-3f8f-4588-a568-be861ce1308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Location" ma:index="12" nillable="true" ma:displayName="Location" ma:internalName="MediaServiceLocatio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LengthInSeconds" ma:index="20" nillable="true" ma:displayName="Length (seconds)"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a0c7fa71-570b-4d2e-a005-0d34dc952117"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BB74C0A1-07D4-4D70-8B4B-76F9F113197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561d3cc-3f8f-4588-a568-be861ce13085"/>
    <ds:schemaRef ds:uri="a0c7fa71-570b-4d2e-a005-0d34dc95211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10C16544-9057-4AEE-B567-E26C46F51ADB}">
  <ds:schemaRefs>
    <ds:schemaRef ds:uri="http://schemas.microsoft.com/sharepoint/v3/contenttype/forms"/>
  </ds:schemaRefs>
</ds:datastoreItem>
</file>

<file path=customXml/itemProps3.xml><?xml version="1.0" encoding="utf-8"?>
<ds:datastoreItem xmlns:ds="http://schemas.openxmlformats.org/officeDocument/2006/customXml" ds:itemID="{61B460DB-3FC0-4275-B9D1-49B716FA6529}">
  <ds:schemaRefs>
    <ds:schemaRef ds:uri="http://purl.org/dc/terms/"/>
    <ds:schemaRef ds:uri="http://purl.org/dc/elements/1.1/"/>
    <ds:schemaRef ds:uri="http://www.w3.org/XML/1998/namespace"/>
    <ds:schemaRef ds:uri="http://schemas.microsoft.com/office/infopath/2007/PartnerControls"/>
    <ds:schemaRef ds:uri="http://schemas.microsoft.com/office/2006/documentManagement/types"/>
    <ds:schemaRef ds:uri="http://schemas.openxmlformats.org/package/2006/metadata/core-properties"/>
    <ds:schemaRef ds:uri="http://schemas.microsoft.com/office/2006/metadata/properties"/>
    <ds:schemaRef ds:uri="a0c7fa71-570b-4d2e-a005-0d34dc952117"/>
    <ds:schemaRef ds:uri="b561d3cc-3f8f-4588-a568-be861ce13085"/>
    <ds:schemaRef ds:uri="http://purl.org/dc/dcmitype/"/>
  </ds:schemaRefs>
</ds:datastoreItem>
</file>

<file path=docProps/app.xml><?xml version="1.0" encoding="utf-8"?>
<Properties xmlns="http://schemas.openxmlformats.org/officeDocument/2006/extended-properties" xmlns:vt="http://schemas.openxmlformats.org/officeDocument/2006/docPropsVTypes">
  <TotalTime>0</TotalTime>
  <Words>803</Words>
  <Application>Microsoft Office PowerPoint</Application>
  <PresentationFormat>Widescreen</PresentationFormat>
  <Paragraphs>67</Paragraphs>
  <Slides>12</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12</vt:i4>
      </vt:variant>
    </vt:vector>
  </HeadingPairs>
  <TitlesOfParts>
    <vt:vector size="19" baseType="lpstr">
      <vt:lpstr>Arial</vt:lpstr>
      <vt:lpstr>Calibri</vt:lpstr>
      <vt:lpstr>Calibri Light</vt:lpstr>
      <vt:lpstr>Sassoon Infant Rg</vt:lpstr>
      <vt:lpstr>Twinkl</vt:lpstr>
      <vt:lpstr>Twinkl SemiBold</vt:lpstr>
      <vt:lpstr>Office Theme</vt:lpstr>
      <vt:lpstr>PowerPoint Presentation</vt:lpstr>
      <vt:lpstr>PowerPoint Presentation</vt:lpstr>
      <vt:lpstr>What is the Qur’an?</vt:lpstr>
      <vt:lpstr>How is the Qur’an Part of Everyday Life?</vt:lpstr>
      <vt:lpstr>Hafiz</vt:lpstr>
      <vt:lpstr>Islam</vt:lpstr>
      <vt:lpstr>The Qur’an</vt:lpstr>
      <vt:lpstr>The Revelation of the Qur’an</vt:lpstr>
      <vt:lpstr>Prophet Muhammad</vt:lpstr>
      <vt:lpstr>What Do We Say after We Mention His Name?</vt:lpstr>
      <vt:lpstr>The Last Messenger of Allah</vt:lpstr>
      <vt:lpstr>What Was Prophet Muhammad like?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Abbie Smith</dc:creator>
  <cp:lastModifiedBy>Abbie Smith</cp:lastModifiedBy>
  <cp:revision>1</cp:revision>
  <dcterms:created xsi:type="dcterms:W3CDTF">2022-02-03T14:09:18Z</dcterms:created>
  <dcterms:modified xsi:type="dcterms:W3CDTF">2022-02-03T14:09:49Z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0x0101008E68B9EAC81D3349B56385EF90FB5E66</vt:lpwstr>
  </property>
</Properties>
</file>