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7" r:id="rId2"/>
    <p:sldId id="258" r:id="rId3"/>
    <p:sldId id="264" r:id="rId4"/>
    <p:sldId id="278" r:id="rId5"/>
    <p:sldId id="279" r:id="rId6"/>
    <p:sldId id="280" r:id="rId7"/>
    <p:sldId id="281" r:id="rId8"/>
    <p:sldId id="282" r:id="rId9"/>
    <p:sldId id="283" r:id="rId10"/>
    <p:sldId id="284" r:id="rId11"/>
    <p:sldId id="285" r:id="rId12"/>
    <p:sldId id="286" r:id="rId13"/>
    <p:sldId id="287"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Roboto" panose="02000000000000000000" pitchFamily="2" charset="0"/>
      <p:regular r:id="rId22"/>
      <p:bold r:id="rId23"/>
      <p:italic r:id="rId24"/>
      <p:boldItalic r:id="rId25"/>
    </p:embeddedFont>
    <p:embeddedFont>
      <p:font typeface="Twinkl" panose="02000000000000000000" pitchFamily="2" charset="0"/>
      <p:regular r:id="rId26"/>
      <p:bold r:id="rId27"/>
    </p:embeddedFont>
    <p:embeddedFont>
      <p:font typeface="Twinkl SemiBold" panose="02000000000000000000" pitchFamily="2" charset="0"/>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407D"/>
    <a:srgbClr val="2CB7BC"/>
    <a:srgbClr val="43AFA5"/>
    <a:srgbClr val="FFC000"/>
    <a:srgbClr val="4EB1E3"/>
    <a:srgbClr val="EB8634"/>
    <a:srgbClr val="E34192"/>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9" autoAdjust="0"/>
    <p:restoredTop sz="94660"/>
  </p:normalViewPr>
  <p:slideViewPr>
    <p:cSldViewPr snapToGrid="0" showGuides="1">
      <p:cViewPr varScale="1">
        <p:scale>
          <a:sx n="70" d="100"/>
          <a:sy n="70" d="100"/>
        </p:scale>
        <p:origin x="684"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17/12/2021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17/12/2021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science-investigation/science-investigation-weather-and-seasons/science-investigation-weather-and-seasons-the-seasons"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science-investigation/science-investigation-weather-and-seasons/science-investigation-weather-and-seasons-the-season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122611" y="5854124"/>
            <a:ext cx="1606435" cy="10038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8C52429F-D5C9-46D6-9D39-2F5C69BE10A3}"/>
              </a:ext>
            </a:extLst>
          </p:cNvPr>
          <p:cNvSpPr/>
          <p:nvPr userDrawn="1"/>
        </p:nvSpPr>
        <p:spPr>
          <a:xfrm>
            <a:off x="122611" y="5854124"/>
            <a:ext cx="1606435" cy="10038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5.xml"/><Relationship Id="rId7" Type="http://schemas.openxmlformats.org/officeDocument/2006/relationships/slide" Target="slide9.xml"/><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slide" Target="slide8.xml"/><Relationship Id="rId5" Type="http://schemas.openxmlformats.org/officeDocument/2006/relationships/slide" Target="slide7.xml"/><Relationship Id="rId10" Type="http://schemas.openxmlformats.org/officeDocument/2006/relationships/image" Target="../media/image5.png"/><Relationship Id="rId4" Type="http://schemas.openxmlformats.org/officeDocument/2006/relationships/slide" Target="slide6.xml"/><Relationship Id="rId9" Type="http://schemas.openxmlformats.org/officeDocument/2006/relationships/slide" Target="slide1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slide" Target="slide3.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slide" Target="slide3.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 Target="slide3.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671841"/>
            <a:ext cx="8220075" cy="994306"/>
          </a:xfrm>
        </p:spPr>
        <p:txBody>
          <a:bodyPr/>
          <a:lstStyle/>
          <a:p>
            <a:pPr algn="ctr"/>
            <a:r>
              <a:rPr lang="en-GB" altLang="en-US" sz="3600" dirty="0">
                <a:solidFill>
                  <a:srgbClr val="01407D"/>
                </a:solidFill>
                <a:latin typeface="Twinkl" panose="02000000000000000000" pitchFamily="2" charset="0"/>
              </a:rPr>
              <a:t>Click on a different question </a:t>
            </a:r>
            <a:br>
              <a:rPr lang="en-GB" altLang="en-US" sz="3600" dirty="0">
                <a:solidFill>
                  <a:srgbClr val="01407D"/>
                </a:solidFill>
                <a:latin typeface="Twinkl" panose="02000000000000000000" pitchFamily="2" charset="0"/>
              </a:rPr>
            </a:br>
            <a:r>
              <a:rPr lang="en-GB" altLang="en-US" sz="3600" dirty="0">
                <a:solidFill>
                  <a:srgbClr val="01407D"/>
                </a:solidFill>
                <a:latin typeface="Twinkl" panose="02000000000000000000" pitchFamily="2" charset="0"/>
              </a:rPr>
              <a:t>to take you to that page!</a:t>
            </a:r>
            <a:endParaRPr lang="en-GB" sz="3600" dirty="0">
              <a:solidFill>
                <a:srgbClr val="01407D"/>
              </a:solidFill>
              <a:latin typeface="+mn-lt"/>
            </a:endParaRPr>
          </a:p>
        </p:txBody>
      </p:sp>
      <p:sp>
        <p:nvSpPr>
          <p:cNvPr id="7" name="Rectangle: Rounded Corners 6">
            <a:hlinkClick r:id="rId2" action="ppaction://hlinksldjump"/>
            <a:extLst>
              <a:ext uri="{FF2B5EF4-FFF2-40B4-BE49-F238E27FC236}">
                <a16:creationId xmlns:a16="http://schemas.microsoft.com/office/drawing/2014/main" id="{1C40459D-A4D1-4908-88E9-A770CCD9FC4F}"/>
              </a:ext>
            </a:extLst>
          </p:cNvPr>
          <p:cNvSpPr/>
          <p:nvPr/>
        </p:nvSpPr>
        <p:spPr>
          <a:xfrm>
            <a:off x="1795463" y="1860550"/>
            <a:ext cx="2122487" cy="623888"/>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tLang="en-US" b="1" dirty="0">
              <a:solidFill>
                <a:schemeClr val="bg1"/>
              </a:solidFill>
            </a:endParaRPr>
          </a:p>
          <a:p>
            <a:pPr algn="ctr" eaLnBrk="1" fontAlgn="auto" hangingPunct="1">
              <a:spcBef>
                <a:spcPts val="0"/>
              </a:spcBef>
              <a:spcAft>
                <a:spcPts val="0"/>
              </a:spcAft>
              <a:defRPr/>
            </a:pPr>
            <a:r>
              <a:rPr lang="en-GB" altLang="en-US" b="1" dirty="0">
                <a:solidFill>
                  <a:schemeClr val="bg1"/>
                </a:solidFill>
              </a:rPr>
              <a:t>What is winter?</a:t>
            </a:r>
          </a:p>
          <a:p>
            <a:pPr algn="ctr" eaLnBrk="1" fontAlgn="auto" hangingPunct="1">
              <a:spcBef>
                <a:spcPts val="0"/>
              </a:spcBef>
              <a:spcAft>
                <a:spcPts val="0"/>
              </a:spcAft>
              <a:defRPr/>
            </a:pPr>
            <a:endParaRPr lang="en-GB" altLang="en-US" b="1" dirty="0">
              <a:solidFill>
                <a:schemeClr val="bg1"/>
              </a:solidFill>
            </a:endParaRPr>
          </a:p>
        </p:txBody>
      </p:sp>
      <p:sp>
        <p:nvSpPr>
          <p:cNvPr id="8" name="Rectangle: Rounded Corners 7">
            <a:hlinkClick r:id="rId3" action="ppaction://hlinksldjump"/>
            <a:extLst>
              <a:ext uri="{FF2B5EF4-FFF2-40B4-BE49-F238E27FC236}">
                <a16:creationId xmlns:a16="http://schemas.microsoft.com/office/drawing/2014/main" id="{31A47EC2-FED6-45C1-82D4-8E26CF159C9B}"/>
              </a:ext>
            </a:extLst>
          </p:cNvPr>
          <p:cNvSpPr/>
          <p:nvPr/>
        </p:nvSpPr>
        <p:spPr>
          <a:xfrm>
            <a:off x="5072063" y="1876425"/>
            <a:ext cx="2120900" cy="623888"/>
          </a:xfrm>
          <a:prstGeom prst="roundRect">
            <a:avLst/>
          </a:prstGeom>
          <a:solidFill>
            <a:srgbClr val="6BBB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What weather will we see?</a:t>
            </a:r>
          </a:p>
        </p:txBody>
      </p:sp>
      <p:sp>
        <p:nvSpPr>
          <p:cNvPr id="9" name="Rectangle: Rounded Corners 8">
            <a:hlinkClick r:id="rId4" action="ppaction://hlinksldjump"/>
            <a:extLst>
              <a:ext uri="{FF2B5EF4-FFF2-40B4-BE49-F238E27FC236}">
                <a16:creationId xmlns:a16="http://schemas.microsoft.com/office/drawing/2014/main" id="{521EDC5C-9181-4351-A78B-CAF315D7DF59}"/>
              </a:ext>
            </a:extLst>
          </p:cNvPr>
          <p:cNvSpPr/>
          <p:nvPr/>
        </p:nvSpPr>
        <p:spPr>
          <a:xfrm>
            <a:off x="5945188" y="3062288"/>
            <a:ext cx="2132012" cy="623887"/>
          </a:xfrm>
          <a:prstGeom prst="roundRect">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What does winter look like?</a:t>
            </a:r>
          </a:p>
        </p:txBody>
      </p:sp>
      <p:sp>
        <p:nvSpPr>
          <p:cNvPr id="10" name="Rectangle: Rounded Corners 9">
            <a:hlinkClick r:id="rId5" action="ppaction://hlinksldjump"/>
            <a:extLst>
              <a:ext uri="{FF2B5EF4-FFF2-40B4-BE49-F238E27FC236}">
                <a16:creationId xmlns:a16="http://schemas.microsoft.com/office/drawing/2014/main" id="{70DE00DC-C580-4B7F-AA7A-8F29E74CE148}"/>
              </a:ext>
            </a:extLst>
          </p:cNvPr>
          <p:cNvSpPr/>
          <p:nvPr/>
        </p:nvSpPr>
        <p:spPr>
          <a:xfrm>
            <a:off x="5945188" y="4216400"/>
            <a:ext cx="2122487" cy="625475"/>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What happens to the days?</a:t>
            </a:r>
          </a:p>
        </p:txBody>
      </p:sp>
      <p:sp>
        <p:nvSpPr>
          <p:cNvPr id="11" name="Rectangle: Rounded Corners 10">
            <a:hlinkClick r:id="rId6" action="ppaction://hlinksldjump"/>
            <a:extLst>
              <a:ext uri="{FF2B5EF4-FFF2-40B4-BE49-F238E27FC236}">
                <a16:creationId xmlns:a16="http://schemas.microsoft.com/office/drawing/2014/main" id="{C6946F7B-5A22-401E-BA71-D7EEAFDA8DB6}"/>
              </a:ext>
            </a:extLst>
          </p:cNvPr>
          <p:cNvSpPr/>
          <p:nvPr/>
        </p:nvSpPr>
        <p:spPr>
          <a:xfrm>
            <a:off x="5072063" y="5392738"/>
            <a:ext cx="2120900" cy="623887"/>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What happens to the plants?</a:t>
            </a:r>
          </a:p>
        </p:txBody>
      </p:sp>
      <p:sp>
        <p:nvSpPr>
          <p:cNvPr id="12" name="Rectangle: Rounded Corners 11">
            <a:hlinkClick r:id="rId7" action="ppaction://hlinksldjump"/>
            <a:extLst>
              <a:ext uri="{FF2B5EF4-FFF2-40B4-BE49-F238E27FC236}">
                <a16:creationId xmlns:a16="http://schemas.microsoft.com/office/drawing/2014/main" id="{A9FDBF8D-F91E-47CF-AF96-D5DC96E305B9}"/>
              </a:ext>
            </a:extLst>
          </p:cNvPr>
          <p:cNvSpPr/>
          <p:nvPr/>
        </p:nvSpPr>
        <p:spPr>
          <a:xfrm>
            <a:off x="1803400" y="5372100"/>
            <a:ext cx="2114550" cy="644525"/>
          </a:xfrm>
          <a:prstGeom prst="roundRect">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What do people wear to adapt?</a:t>
            </a:r>
          </a:p>
        </p:txBody>
      </p:sp>
      <p:sp>
        <p:nvSpPr>
          <p:cNvPr id="13" name="Rectangle: Rounded Corners 12">
            <a:hlinkClick r:id="rId8" action="ppaction://hlinksldjump"/>
            <a:extLst>
              <a:ext uri="{FF2B5EF4-FFF2-40B4-BE49-F238E27FC236}">
                <a16:creationId xmlns:a16="http://schemas.microsoft.com/office/drawing/2014/main" id="{0DA724F8-6CFE-4193-9756-9778F61C8340}"/>
              </a:ext>
            </a:extLst>
          </p:cNvPr>
          <p:cNvSpPr/>
          <p:nvPr/>
        </p:nvSpPr>
        <p:spPr>
          <a:xfrm>
            <a:off x="908050" y="4216400"/>
            <a:ext cx="2114550" cy="644525"/>
          </a:xfrm>
          <a:prstGeom prst="roundRect">
            <a:avLst/>
          </a:prstGeom>
          <a:solidFill>
            <a:srgbClr val="6BBB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What do people do differently?</a:t>
            </a:r>
          </a:p>
        </p:txBody>
      </p:sp>
      <p:sp>
        <p:nvSpPr>
          <p:cNvPr id="14" name="Rectangle: Rounded Corners 13">
            <a:hlinkClick r:id="rId9" action="ppaction://hlinksldjump"/>
            <a:extLst>
              <a:ext uri="{FF2B5EF4-FFF2-40B4-BE49-F238E27FC236}">
                <a16:creationId xmlns:a16="http://schemas.microsoft.com/office/drawing/2014/main" id="{982B6DAF-B1C5-4033-8093-645B67C3F6D4}"/>
              </a:ext>
            </a:extLst>
          </p:cNvPr>
          <p:cNvSpPr/>
          <p:nvPr/>
        </p:nvSpPr>
        <p:spPr>
          <a:xfrm>
            <a:off x="908050" y="3055938"/>
            <a:ext cx="2122488" cy="620712"/>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What do we see animals do?</a:t>
            </a:r>
          </a:p>
        </p:txBody>
      </p:sp>
      <p:pic>
        <p:nvPicPr>
          <p:cNvPr id="4" name="Picture 3">
            <a:extLst>
              <a:ext uri="{FF2B5EF4-FFF2-40B4-BE49-F238E27FC236}">
                <a16:creationId xmlns:a16="http://schemas.microsoft.com/office/drawing/2014/main" id="{9CE5EF7C-9628-462F-90AB-ED7CBC65B9B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238865" y="2713277"/>
            <a:ext cx="2482119" cy="2484437"/>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5C3D1-D411-4848-8843-0B8E9BD36B88}"/>
              </a:ext>
            </a:extLst>
          </p:cNvPr>
          <p:cNvSpPr>
            <a:spLocks noGrp="1"/>
          </p:cNvSpPr>
          <p:nvPr>
            <p:ph type="title"/>
          </p:nvPr>
        </p:nvSpPr>
        <p:spPr/>
        <p:txBody>
          <a:bodyPr/>
          <a:lstStyle/>
          <a:p>
            <a:r>
              <a:rPr lang="en-GB" altLang="en-US" sz="4000" dirty="0">
                <a:solidFill>
                  <a:srgbClr val="01407D"/>
                </a:solidFill>
                <a:latin typeface="Twinkl" panose="02000000000000000000" pitchFamily="2" charset="0"/>
              </a:rPr>
              <a:t>What Is Winter?</a:t>
            </a:r>
            <a:endParaRPr lang="en-AU" dirty="0">
              <a:solidFill>
                <a:srgbClr val="01407D"/>
              </a:solidFill>
            </a:endParaRPr>
          </a:p>
        </p:txBody>
      </p:sp>
      <p:sp>
        <p:nvSpPr>
          <p:cNvPr id="3" name="Rectangle: Rounded Corners 2">
            <a:extLst>
              <a:ext uri="{FF2B5EF4-FFF2-40B4-BE49-F238E27FC236}">
                <a16:creationId xmlns:a16="http://schemas.microsoft.com/office/drawing/2014/main" id="{5898F674-A63B-44ED-9904-9EE15B4A50DC}"/>
              </a:ext>
            </a:extLst>
          </p:cNvPr>
          <p:cNvSpPr/>
          <p:nvPr/>
        </p:nvSpPr>
        <p:spPr>
          <a:xfrm>
            <a:off x="706438" y="1245722"/>
            <a:ext cx="7731125" cy="752475"/>
          </a:xfrm>
          <a:prstGeom prst="roundRect">
            <a:avLst/>
          </a:prstGeom>
          <a:solidFill>
            <a:srgbClr val="6BBB8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Aft>
                <a:spcPts val="0"/>
              </a:spcAft>
              <a:defRPr/>
            </a:pPr>
            <a:r>
              <a:rPr lang="en-GB" altLang="en-US" dirty="0">
                <a:solidFill>
                  <a:schemeClr val="bg1"/>
                </a:solidFill>
                <a:ea typeface="MS PGothic" panose="020B0600070205080204" pitchFamily="34" charset="-128"/>
              </a:rPr>
              <a:t>Winter is one of the four seasons.</a:t>
            </a:r>
          </a:p>
          <a:p>
            <a:pPr algn="ctr" eaLnBrk="1" fontAlgn="auto" hangingPunct="1">
              <a:spcAft>
                <a:spcPts val="0"/>
              </a:spcAft>
              <a:defRPr/>
            </a:pPr>
            <a:r>
              <a:rPr lang="en-GB" altLang="en-US" dirty="0">
                <a:solidFill>
                  <a:schemeClr val="bg1"/>
                </a:solidFill>
                <a:ea typeface="MS PGothic" panose="020B0600070205080204" pitchFamily="34" charset="-128"/>
              </a:rPr>
              <a:t>Click on the winter season to see which months are in winter.</a:t>
            </a:r>
            <a:endParaRPr lang="en-GB" altLang="en-US" dirty="0">
              <a:solidFill>
                <a:schemeClr val="bg1"/>
              </a:solidFill>
              <a:latin typeface="Arial" panose="020B0604020202020204" pitchFamily="34" charset="0"/>
              <a:ea typeface="MS PGothic" panose="020B0600070205080204" pitchFamily="34" charset="-128"/>
            </a:endParaRPr>
          </a:p>
        </p:txBody>
      </p:sp>
      <p:grpSp>
        <p:nvGrpSpPr>
          <p:cNvPr id="4" name="Group 3">
            <a:extLst>
              <a:ext uri="{FF2B5EF4-FFF2-40B4-BE49-F238E27FC236}">
                <a16:creationId xmlns:a16="http://schemas.microsoft.com/office/drawing/2014/main" id="{E9685CA7-9D9C-4FB7-9409-FF36CCD6B26A}"/>
              </a:ext>
            </a:extLst>
          </p:cNvPr>
          <p:cNvGrpSpPr>
            <a:grpSpLocks/>
          </p:cNvGrpSpPr>
          <p:nvPr/>
        </p:nvGrpSpPr>
        <p:grpSpPr bwMode="auto">
          <a:xfrm>
            <a:off x="2249488" y="2149475"/>
            <a:ext cx="2171700" cy="1535113"/>
            <a:chOff x="1132514" y="2365038"/>
            <a:chExt cx="2528481" cy="1787928"/>
          </a:xfrm>
        </p:grpSpPr>
        <p:pic>
          <p:nvPicPr>
            <p:cNvPr id="5" name="Picture 5">
              <a:extLst>
                <a:ext uri="{FF2B5EF4-FFF2-40B4-BE49-F238E27FC236}">
                  <a16:creationId xmlns:a16="http://schemas.microsoft.com/office/drawing/2014/main" id="{F61069F9-EDA9-4008-A344-B3708873DDD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85" t="14508" r="2285" b="-14508"/>
            <a:stretch/>
          </p:blipFill>
          <p:spPr bwMode="auto">
            <a:xfrm>
              <a:off x="1132514" y="2365038"/>
              <a:ext cx="2528481" cy="1787928"/>
            </a:xfrm>
            <a:prstGeom prst="roundRect">
              <a:avLst>
                <a:gd name="adj" fmla="val 8470"/>
              </a:avLst>
            </a:prstGeom>
            <a:noFill/>
            <a:ln w="57150">
              <a:solidFill>
                <a:srgbClr val="EB8634"/>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8DAA5EAB-2DF2-42D4-B00F-8809D2BDE0DA}"/>
                </a:ext>
              </a:extLst>
            </p:cNvPr>
            <p:cNvSpPr/>
            <p:nvPr/>
          </p:nvSpPr>
          <p:spPr>
            <a:xfrm>
              <a:off x="1132514" y="3775782"/>
              <a:ext cx="2528481" cy="3771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Autumn</a:t>
              </a:r>
            </a:p>
          </p:txBody>
        </p:sp>
      </p:grpSp>
      <p:grpSp>
        <p:nvGrpSpPr>
          <p:cNvPr id="7" name="Group 6">
            <a:extLst>
              <a:ext uri="{FF2B5EF4-FFF2-40B4-BE49-F238E27FC236}">
                <a16:creationId xmlns:a16="http://schemas.microsoft.com/office/drawing/2014/main" id="{EBD1270E-8F43-4E14-8B87-EE178E6E9A02}"/>
              </a:ext>
            </a:extLst>
          </p:cNvPr>
          <p:cNvGrpSpPr>
            <a:grpSpLocks/>
          </p:cNvGrpSpPr>
          <p:nvPr/>
        </p:nvGrpSpPr>
        <p:grpSpPr bwMode="auto">
          <a:xfrm>
            <a:off x="4776788" y="2149475"/>
            <a:ext cx="2171700" cy="1535113"/>
            <a:chOff x="1132514" y="2365223"/>
            <a:chExt cx="2528481" cy="1787743"/>
          </a:xfrm>
        </p:grpSpPr>
        <p:pic>
          <p:nvPicPr>
            <p:cNvPr id="8" name="Picture 22">
              <a:extLst>
                <a:ext uri="{FF2B5EF4-FFF2-40B4-BE49-F238E27FC236}">
                  <a16:creationId xmlns:a16="http://schemas.microsoft.com/office/drawing/2014/main" id="{587FC77C-7F96-46E4-8345-6D414B7C277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86" b="-14696"/>
            <a:stretch/>
          </p:blipFill>
          <p:spPr bwMode="auto">
            <a:xfrm>
              <a:off x="1132514" y="2365223"/>
              <a:ext cx="2528481" cy="1787557"/>
            </a:xfrm>
            <a:prstGeom prst="roundRect">
              <a:avLst>
                <a:gd name="adj" fmla="val 9016"/>
              </a:avLst>
            </a:prstGeom>
            <a:noFill/>
            <a:ln w="57150">
              <a:solidFill>
                <a:srgbClr val="4EB1E3"/>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C7602474-428F-47FB-BE53-2735F53F7059}"/>
                </a:ext>
              </a:extLst>
            </p:cNvPr>
            <p:cNvSpPr/>
            <p:nvPr/>
          </p:nvSpPr>
          <p:spPr>
            <a:xfrm>
              <a:off x="1132514" y="3775821"/>
              <a:ext cx="2528481" cy="377145"/>
            </a:xfrm>
            <a:prstGeom prst="rect">
              <a:avLst/>
            </a:prstGeom>
            <a:solidFill>
              <a:srgbClr val="4EB1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Winter</a:t>
              </a:r>
            </a:p>
          </p:txBody>
        </p:sp>
      </p:grpSp>
      <p:grpSp>
        <p:nvGrpSpPr>
          <p:cNvPr id="10" name="Group 9">
            <a:extLst>
              <a:ext uri="{FF2B5EF4-FFF2-40B4-BE49-F238E27FC236}">
                <a16:creationId xmlns:a16="http://schemas.microsoft.com/office/drawing/2014/main" id="{22742FA4-6CA0-4E97-87D7-778DC8D229B1}"/>
              </a:ext>
            </a:extLst>
          </p:cNvPr>
          <p:cNvGrpSpPr>
            <a:grpSpLocks/>
          </p:cNvGrpSpPr>
          <p:nvPr/>
        </p:nvGrpSpPr>
        <p:grpSpPr bwMode="auto">
          <a:xfrm>
            <a:off x="2249488" y="3937000"/>
            <a:ext cx="2171700" cy="1535113"/>
            <a:chOff x="1132514" y="2365038"/>
            <a:chExt cx="2528481" cy="1787928"/>
          </a:xfrm>
        </p:grpSpPr>
        <p:pic>
          <p:nvPicPr>
            <p:cNvPr id="11" name="Picture 25">
              <a:extLst>
                <a:ext uri="{FF2B5EF4-FFF2-40B4-BE49-F238E27FC236}">
                  <a16:creationId xmlns:a16="http://schemas.microsoft.com/office/drawing/2014/main" id="{1BD49206-4947-42FA-82DA-5AC51AEEEDB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0618" b="-10540"/>
            <a:stretch/>
          </p:blipFill>
          <p:spPr bwMode="auto">
            <a:xfrm>
              <a:off x="1132514" y="2365038"/>
              <a:ext cx="2528480" cy="1787928"/>
            </a:xfrm>
            <a:prstGeom prst="roundRect">
              <a:avLst>
                <a:gd name="adj" fmla="val 7377"/>
              </a:avLst>
            </a:prstGeom>
            <a:noFill/>
            <a:ln w="5715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84A8F302-3B55-42C5-92FD-E153D259B62E}"/>
                </a:ext>
              </a:extLst>
            </p:cNvPr>
            <p:cNvSpPr/>
            <p:nvPr/>
          </p:nvSpPr>
          <p:spPr>
            <a:xfrm>
              <a:off x="1132514" y="3775782"/>
              <a:ext cx="2528481" cy="377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Summer</a:t>
              </a:r>
            </a:p>
          </p:txBody>
        </p:sp>
      </p:grpSp>
      <p:grpSp>
        <p:nvGrpSpPr>
          <p:cNvPr id="13" name="Group 12">
            <a:extLst>
              <a:ext uri="{FF2B5EF4-FFF2-40B4-BE49-F238E27FC236}">
                <a16:creationId xmlns:a16="http://schemas.microsoft.com/office/drawing/2014/main" id="{226E7B57-D337-4504-88CA-3AB93C37DAC4}"/>
              </a:ext>
            </a:extLst>
          </p:cNvPr>
          <p:cNvGrpSpPr>
            <a:grpSpLocks/>
          </p:cNvGrpSpPr>
          <p:nvPr/>
        </p:nvGrpSpPr>
        <p:grpSpPr bwMode="auto">
          <a:xfrm>
            <a:off x="4776788" y="3951288"/>
            <a:ext cx="2171700" cy="1511829"/>
            <a:chOff x="1132514" y="2379202"/>
            <a:chExt cx="2528481" cy="1759598"/>
          </a:xfrm>
        </p:grpSpPr>
        <p:pic>
          <p:nvPicPr>
            <p:cNvPr id="14" name="Picture 28">
              <a:extLst>
                <a:ext uri="{FF2B5EF4-FFF2-40B4-BE49-F238E27FC236}">
                  <a16:creationId xmlns:a16="http://schemas.microsoft.com/office/drawing/2014/main" id="{DCBFDEBB-D29E-4074-849D-39E17626942F}"/>
                </a:ext>
              </a:extLst>
            </p:cNvPr>
            <p:cNvPicPr>
              <a:picLocks noChangeAspect="1"/>
            </p:cNvPicPr>
            <p:nvPr/>
          </p:nvPicPr>
          <p:blipFill>
            <a:blip r:embed="rId5" cstate="print">
              <a:extLst>
                <a:ext uri="{28A0092B-C50C-407E-A947-70E740481C1C}">
                  <a14:useLocalDpi xmlns:a14="http://schemas.microsoft.com/office/drawing/2010/main" val="0"/>
                </a:ext>
              </a:extLst>
            </a:blip>
            <a:srcRect t="777" b="777"/>
            <a:stretch/>
          </p:blipFill>
          <p:spPr bwMode="auto">
            <a:xfrm>
              <a:off x="1132514" y="2379202"/>
              <a:ext cx="2528481" cy="1759598"/>
            </a:xfrm>
            <a:prstGeom prst="roundRect">
              <a:avLst>
                <a:gd name="adj" fmla="val 10563"/>
              </a:avLst>
            </a:prstGeom>
            <a:noFill/>
            <a:ln w="57150">
              <a:solidFill>
                <a:srgbClr val="FFC000"/>
              </a:solidFill>
              <a:miter lim="800000"/>
              <a:headEnd/>
              <a:tailEnd/>
            </a:ln>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6081E304-DCB2-475A-9B20-FA5C6C6B0766}"/>
                </a:ext>
              </a:extLst>
            </p:cNvPr>
            <p:cNvSpPr/>
            <p:nvPr/>
          </p:nvSpPr>
          <p:spPr>
            <a:xfrm>
              <a:off x="1132514" y="3756513"/>
              <a:ext cx="2528481" cy="37692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Spring</a:t>
              </a:r>
            </a:p>
          </p:txBody>
        </p:sp>
      </p:grpSp>
      <p:sp>
        <p:nvSpPr>
          <p:cNvPr id="16" name="Rectangle: Rounded Corners 15">
            <a:extLst>
              <a:ext uri="{FF2B5EF4-FFF2-40B4-BE49-F238E27FC236}">
                <a16:creationId xmlns:a16="http://schemas.microsoft.com/office/drawing/2014/main" id="{F3C50CAC-9F15-4BCF-A6CB-E1A8824173B4}"/>
              </a:ext>
            </a:extLst>
          </p:cNvPr>
          <p:cNvSpPr/>
          <p:nvPr/>
        </p:nvSpPr>
        <p:spPr>
          <a:xfrm>
            <a:off x="1776413" y="5697538"/>
            <a:ext cx="1558925" cy="471487"/>
          </a:xfrm>
          <a:prstGeom prst="roundRect">
            <a:avLst/>
          </a:prstGeom>
          <a:solidFill>
            <a:srgbClr val="4EB1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December </a:t>
            </a:r>
          </a:p>
        </p:txBody>
      </p:sp>
      <p:sp>
        <p:nvSpPr>
          <p:cNvPr id="17" name="Rectangle: Rounded Corners 16">
            <a:extLst>
              <a:ext uri="{FF2B5EF4-FFF2-40B4-BE49-F238E27FC236}">
                <a16:creationId xmlns:a16="http://schemas.microsoft.com/office/drawing/2014/main" id="{E08420CF-0F03-4825-96C2-F0FE5014F43D}"/>
              </a:ext>
            </a:extLst>
          </p:cNvPr>
          <p:cNvSpPr/>
          <p:nvPr/>
        </p:nvSpPr>
        <p:spPr>
          <a:xfrm>
            <a:off x="3751263" y="5697538"/>
            <a:ext cx="1558925" cy="471487"/>
          </a:xfrm>
          <a:prstGeom prst="roundRect">
            <a:avLst/>
          </a:prstGeom>
          <a:solidFill>
            <a:srgbClr val="4EB1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January </a:t>
            </a:r>
          </a:p>
        </p:txBody>
      </p:sp>
      <p:sp>
        <p:nvSpPr>
          <p:cNvPr id="18" name="Rectangle: Rounded Corners 17">
            <a:extLst>
              <a:ext uri="{FF2B5EF4-FFF2-40B4-BE49-F238E27FC236}">
                <a16:creationId xmlns:a16="http://schemas.microsoft.com/office/drawing/2014/main" id="{B394D41E-C653-4EFD-AE97-3C94AB35E132}"/>
              </a:ext>
            </a:extLst>
          </p:cNvPr>
          <p:cNvSpPr/>
          <p:nvPr/>
        </p:nvSpPr>
        <p:spPr>
          <a:xfrm>
            <a:off x="5727700" y="5697538"/>
            <a:ext cx="1558925" cy="471487"/>
          </a:xfrm>
          <a:prstGeom prst="roundRect">
            <a:avLst/>
          </a:prstGeom>
          <a:solidFill>
            <a:srgbClr val="4EB1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90000"/>
              </a:lnSpc>
              <a:spcAft>
                <a:spcPts val="0"/>
              </a:spcAft>
              <a:defRPr/>
            </a:pPr>
            <a:r>
              <a:rPr lang="en-GB" altLang="en-US" b="1" dirty="0">
                <a:solidFill>
                  <a:schemeClr val="bg1"/>
                </a:solidFill>
              </a:rPr>
              <a:t>February </a:t>
            </a:r>
          </a:p>
        </p:txBody>
      </p:sp>
      <p:sp>
        <p:nvSpPr>
          <p:cNvPr id="22" name="Arrow: Left 21">
            <a:hlinkClick r:id="rId6" action="ppaction://hlinksldjump"/>
            <a:extLst>
              <a:ext uri="{FF2B5EF4-FFF2-40B4-BE49-F238E27FC236}">
                <a16:creationId xmlns:a16="http://schemas.microsoft.com/office/drawing/2014/main" id="{9727374C-E396-455E-9111-16998CEE8FB6}"/>
              </a:ext>
            </a:extLst>
          </p:cNvPr>
          <p:cNvSpPr/>
          <p:nvPr/>
        </p:nvSpPr>
        <p:spPr>
          <a:xfrm>
            <a:off x="245044" y="5963047"/>
            <a:ext cx="1122904" cy="670321"/>
          </a:xfrm>
          <a:prstGeom prst="leftArrow">
            <a:avLst/>
          </a:prstGeom>
          <a:solidFill>
            <a:schemeClr val="bg1"/>
          </a:solidFill>
          <a:ln>
            <a:solidFill>
              <a:srgbClr val="01407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1407D"/>
                </a:solidFill>
              </a:rPr>
              <a:t>Back</a:t>
            </a:r>
            <a:endParaRPr lang="en-AU" b="1" dirty="0">
              <a:solidFill>
                <a:srgbClr val="01407D"/>
              </a:solidFill>
            </a:endParaRPr>
          </a:p>
        </p:txBody>
      </p:sp>
    </p:spTree>
    <p:extLst>
      <p:ext uri="{BB962C8B-B14F-4D97-AF65-F5344CB8AC3E}">
        <p14:creationId xmlns:p14="http://schemas.microsoft.com/office/powerpoint/2010/main" val="875270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7"/>
                    </p:tgtEl>
                  </p:cond>
                </p:stCondLst>
                <p:endSync evt="end" delay="0">
                  <p:rtn val="all"/>
                </p:endSync>
                <p:childTnLst>
                  <p:par>
                    <p:cTn id="29" fill="hold">
                      <p:stCondLst>
                        <p:cond delay="0"/>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7"/>
                  </p:tgtEl>
                </p:cond>
              </p:nextCondLst>
            </p:seq>
          </p:childTnLst>
        </p:cTn>
      </p:par>
    </p:tnLst>
    <p:bldLst>
      <p:bldP spid="3" grpId="0" animBg="1"/>
      <p:bldP spid="16" grpId="0" animBg="1"/>
      <p:bldP spid="17" grpId="0"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0234A-860C-4ACE-B4AF-EBF2ECD99849}"/>
              </a:ext>
            </a:extLst>
          </p:cNvPr>
          <p:cNvSpPr>
            <a:spLocks noGrp="1"/>
          </p:cNvSpPr>
          <p:nvPr>
            <p:ph type="title"/>
          </p:nvPr>
        </p:nvSpPr>
        <p:spPr>
          <a:xfrm>
            <a:off x="419450" y="478895"/>
            <a:ext cx="8257823" cy="994306"/>
          </a:xfrm>
        </p:spPr>
        <p:txBody>
          <a:bodyPr/>
          <a:lstStyle/>
          <a:p>
            <a:r>
              <a:rPr lang="en-GB" altLang="en-US" sz="4000" dirty="0">
                <a:solidFill>
                  <a:srgbClr val="01407D"/>
                </a:solidFill>
                <a:latin typeface="Twinkl" panose="02000000000000000000" pitchFamily="2" charset="0"/>
              </a:rPr>
              <a:t>What Weather Will We See?</a:t>
            </a:r>
            <a:endParaRPr lang="en-AU" dirty="0">
              <a:solidFill>
                <a:srgbClr val="01407D"/>
              </a:solidFill>
            </a:endParaRPr>
          </a:p>
        </p:txBody>
      </p:sp>
      <p:sp>
        <p:nvSpPr>
          <p:cNvPr id="3" name="Rectangle: Rounded Corners 2">
            <a:extLst>
              <a:ext uri="{FF2B5EF4-FFF2-40B4-BE49-F238E27FC236}">
                <a16:creationId xmlns:a16="http://schemas.microsoft.com/office/drawing/2014/main" id="{917BA384-7563-47F8-8B85-54348C9264C1}"/>
              </a:ext>
            </a:extLst>
          </p:cNvPr>
          <p:cNvSpPr/>
          <p:nvPr/>
        </p:nvSpPr>
        <p:spPr>
          <a:xfrm>
            <a:off x="706438" y="1398588"/>
            <a:ext cx="7092950" cy="922337"/>
          </a:xfrm>
          <a:prstGeom prst="roundRect">
            <a:avLst/>
          </a:prstGeom>
          <a:solidFill>
            <a:srgbClr val="4EB1E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t>What has the weather been like this week?</a:t>
            </a:r>
          </a:p>
          <a:p>
            <a:pPr eaLnBrk="1" fontAlgn="auto" hangingPunct="1">
              <a:spcAft>
                <a:spcPts val="0"/>
              </a:spcAft>
              <a:defRPr/>
            </a:pPr>
            <a:endParaRPr lang="en-GB" altLang="en-US" sz="800" dirty="0"/>
          </a:p>
          <a:p>
            <a:pPr eaLnBrk="1" fontAlgn="auto" hangingPunct="1">
              <a:spcAft>
                <a:spcPts val="0"/>
              </a:spcAft>
              <a:defRPr/>
            </a:pPr>
            <a:r>
              <a:rPr lang="en-GB" altLang="en-US" dirty="0"/>
              <a:t>What has the temperature been like?</a:t>
            </a:r>
            <a:r>
              <a:rPr lang="en-GB" altLang="en-US" b="1" dirty="0">
                <a:solidFill>
                  <a:schemeClr val="bg1"/>
                </a:solidFill>
                <a:latin typeface="Twinkl SemiBold" pitchFamily="2" charset="0"/>
              </a:rPr>
              <a:t> </a:t>
            </a:r>
          </a:p>
        </p:txBody>
      </p:sp>
      <p:sp>
        <p:nvSpPr>
          <p:cNvPr id="4" name="Rectangle: Rounded Corners 3">
            <a:extLst>
              <a:ext uri="{FF2B5EF4-FFF2-40B4-BE49-F238E27FC236}">
                <a16:creationId xmlns:a16="http://schemas.microsoft.com/office/drawing/2014/main" id="{E217150A-33BC-43EE-8AF5-8828A78BF7E8}"/>
              </a:ext>
            </a:extLst>
          </p:cNvPr>
          <p:cNvSpPr/>
          <p:nvPr/>
        </p:nvSpPr>
        <p:spPr>
          <a:xfrm>
            <a:off x="706438" y="2689225"/>
            <a:ext cx="6973887" cy="1266825"/>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t>As the season changes to winter, the temperature </a:t>
            </a:r>
            <a:br>
              <a:rPr lang="en-GB" altLang="en-US" dirty="0"/>
            </a:br>
            <a:r>
              <a:rPr lang="en-GB" altLang="en-US" dirty="0"/>
              <a:t>begins to fall, which means it gets even colder.</a:t>
            </a:r>
          </a:p>
        </p:txBody>
      </p:sp>
      <p:sp>
        <p:nvSpPr>
          <p:cNvPr id="5" name="Rectangle: Rounded Corners 4">
            <a:extLst>
              <a:ext uri="{FF2B5EF4-FFF2-40B4-BE49-F238E27FC236}">
                <a16:creationId xmlns:a16="http://schemas.microsoft.com/office/drawing/2014/main" id="{1BB9FF73-E184-4F50-8262-9AB569C25008}"/>
              </a:ext>
            </a:extLst>
          </p:cNvPr>
          <p:cNvSpPr/>
          <p:nvPr/>
        </p:nvSpPr>
        <p:spPr>
          <a:xfrm>
            <a:off x="706438" y="4324350"/>
            <a:ext cx="6659096" cy="1421357"/>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We might notice…</a:t>
            </a:r>
          </a:p>
          <a:p>
            <a:pPr eaLnBrk="1" fontAlgn="auto" hangingPunct="1">
              <a:spcBef>
                <a:spcPts val="0"/>
              </a:spcBef>
              <a:spcAft>
                <a:spcPts val="0"/>
              </a:spcAft>
              <a:buFont typeface="Arial" pitchFamily="34" charset="0"/>
              <a:buChar char="•"/>
              <a:defRPr/>
            </a:pPr>
            <a:r>
              <a:rPr lang="en-GB" dirty="0"/>
              <a:t> more rain</a:t>
            </a:r>
            <a:endParaRPr lang="en-GB" dirty="0">
              <a:solidFill>
                <a:schemeClr val="bg1"/>
              </a:solidFill>
            </a:endParaRPr>
          </a:p>
          <a:p>
            <a:pPr eaLnBrk="1" fontAlgn="auto" hangingPunct="1">
              <a:spcBef>
                <a:spcPts val="0"/>
              </a:spcBef>
              <a:spcAft>
                <a:spcPts val="0"/>
              </a:spcAft>
              <a:buFont typeface="Arial" pitchFamily="34" charset="0"/>
              <a:buChar char="•"/>
              <a:defRPr/>
            </a:pPr>
            <a:r>
              <a:rPr lang="en-GB" dirty="0">
                <a:solidFill>
                  <a:schemeClr val="bg1"/>
                </a:solidFill>
              </a:rPr>
              <a:t> frost and ice</a:t>
            </a:r>
            <a:endParaRPr lang="en-GB" dirty="0"/>
          </a:p>
          <a:p>
            <a:pPr eaLnBrk="1" fontAlgn="auto" hangingPunct="1">
              <a:spcBef>
                <a:spcPts val="0"/>
              </a:spcBef>
              <a:spcAft>
                <a:spcPts val="0"/>
              </a:spcAft>
              <a:buFont typeface="Arial" pitchFamily="34" charset="0"/>
              <a:buChar char="•"/>
              <a:defRPr/>
            </a:pPr>
            <a:r>
              <a:rPr lang="en-GB" dirty="0"/>
              <a:t> hail and snow</a:t>
            </a:r>
            <a:endParaRPr lang="en-GB" dirty="0">
              <a:solidFill>
                <a:schemeClr val="bg1"/>
              </a:solidFill>
            </a:endParaRPr>
          </a:p>
        </p:txBody>
      </p:sp>
      <p:pic>
        <p:nvPicPr>
          <p:cNvPr id="7" name="Picture 6">
            <a:extLst>
              <a:ext uri="{FF2B5EF4-FFF2-40B4-BE49-F238E27FC236}">
                <a16:creationId xmlns:a16="http://schemas.microsoft.com/office/drawing/2014/main" id="{2CF4C8F2-7D19-4F68-8D21-4EB877CA39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64991" y="1859756"/>
            <a:ext cx="1630667" cy="4372259"/>
          </a:xfrm>
          <a:prstGeom prst="rect">
            <a:avLst/>
          </a:prstGeom>
        </p:spPr>
      </p:pic>
      <p:sp>
        <p:nvSpPr>
          <p:cNvPr id="10" name="Arrow: Left 9">
            <a:hlinkClick r:id="rId3" action="ppaction://hlinksldjump"/>
            <a:extLst>
              <a:ext uri="{FF2B5EF4-FFF2-40B4-BE49-F238E27FC236}">
                <a16:creationId xmlns:a16="http://schemas.microsoft.com/office/drawing/2014/main" id="{9937FBD1-B1B7-45F3-B1CB-02907ED8C13D}"/>
              </a:ext>
            </a:extLst>
          </p:cNvPr>
          <p:cNvSpPr/>
          <p:nvPr/>
        </p:nvSpPr>
        <p:spPr>
          <a:xfrm>
            <a:off x="245044" y="5963047"/>
            <a:ext cx="1122904" cy="670321"/>
          </a:xfrm>
          <a:prstGeom prst="leftArrow">
            <a:avLst/>
          </a:prstGeom>
          <a:solidFill>
            <a:schemeClr val="bg1"/>
          </a:solidFill>
          <a:ln>
            <a:solidFill>
              <a:srgbClr val="01407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1407D"/>
                </a:solidFill>
              </a:rPr>
              <a:t>Back</a:t>
            </a:r>
            <a:endParaRPr lang="en-AU" b="1" dirty="0">
              <a:solidFill>
                <a:srgbClr val="01407D"/>
              </a:solidFill>
            </a:endParaRPr>
          </a:p>
        </p:txBody>
      </p:sp>
    </p:spTree>
    <p:extLst>
      <p:ext uri="{BB962C8B-B14F-4D97-AF65-F5344CB8AC3E}">
        <p14:creationId xmlns:p14="http://schemas.microsoft.com/office/powerpoint/2010/main" val="2461159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BEC74-57D9-48E8-BABE-85E33ABC5111}"/>
              </a:ext>
            </a:extLst>
          </p:cNvPr>
          <p:cNvSpPr>
            <a:spLocks noGrp="1"/>
          </p:cNvSpPr>
          <p:nvPr>
            <p:ph type="title"/>
          </p:nvPr>
        </p:nvSpPr>
        <p:spPr/>
        <p:txBody>
          <a:bodyPr/>
          <a:lstStyle/>
          <a:p>
            <a:r>
              <a:rPr lang="en-GB" altLang="en-US" sz="4000" dirty="0">
                <a:solidFill>
                  <a:srgbClr val="01407D"/>
                </a:solidFill>
                <a:latin typeface="Twinkl" panose="02000000000000000000" pitchFamily="2" charset="0"/>
              </a:rPr>
              <a:t>What Does Winter Look Like?</a:t>
            </a:r>
            <a:endParaRPr lang="en-AU" dirty="0">
              <a:solidFill>
                <a:srgbClr val="01407D"/>
              </a:solidFill>
            </a:endParaRPr>
          </a:p>
        </p:txBody>
      </p:sp>
      <p:sp>
        <p:nvSpPr>
          <p:cNvPr id="4" name="Rectangle: Rounded Corners 3">
            <a:extLst>
              <a:ext uri="{FF2B5EF4-FFF2-40B4-BE49-F238E27FC236}">
                <a16:creationId xmlns:a16="http://schemas.microsoft.com/office/drawing/2014/main" id="{CF315E2A-D629-41B9-B020-393F92756F4C}"/>
              </a:ext>
            </a:extLst>
          </p:cNvPr>
          <p:cNvSpPr/>
          <p:nvPr/>
        </p:nvSpPr>
        <p:spPr>
          <a:xfrm>
            <a:off x="706438" y="1398588"/>
            <a:ext cx="7731125" cy="922337"/>
          </a:xfrm>
          <a:prstGeom prst="roundRect">
            <a:avLst/>
          </a:prstGeom>
          <a:solidFill>
            <a:srgbClr val="6BBB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We might see more snow in winter or often picture </a:t>
            </a:r>
            <a:br>
              <a:rPr lang="en-GB" dirty="0">
                <a:solidFill>
                  <a:schemeClr val="bg1"/>
                </a:solidFill>
              </a:rPr>
            </a:br>
            <a:r>
              <a:rPr lang="en-GB" dirty="0">
                <a:solidFill>
                  <a:schemeClr val="bg1"/>
                </a:solidFill>
              </a:rPr>
              <a:t>snow when we think about winter...</a:t>
            </a:r>
          </a:p>
        </p:txBody>
      </p:sp>
      <p:sp>
        <p:nvSpPr>
          <p:cNvPr id="5" name="Rectangle: Rounded Corners 4">
            <a:extLst>
              <a:ext uri="{FF2B5EF4-FFF2-40B4-BE49-F238E27FC236}">
                <a16:creationId xmlns:a16="http://schemas.microsoft.com/office/drawing/2014/main" id="{8FE3131E-CAD6-458A-B813-D3DE76FB99E5}"/>
              </a:ext>
            </a:extLst>
          </p:cNvPr>
          <p:cNvSpPr/>
          <p:nvPr/>
        </p:nvSpPr>
        <p:spPr>
          <a:xfrm>
            <a:off x="706438" y="5208588"/>
            <a:ext cx="7731125" cy="922337"/>
          </a:xfrm>
          <a:prstGeom prst="roundRect">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eaLnBrk="1" fontAlgn="auto" hangingPunct="1">
              <a:spcBef>
                <a:spcPts val="0"/>
              </a:spcBef>
              <a:spcAft>
                <a:spcPts val="0"/>
              </a:spcAft>
              <a:defRPr/>
            </a:pPr>
            <a:r>
              <a:rPr lang="en-GB" dirty="0">
                <a:solidFill>
                  <a:schemeClr val="bg1"/>
                </a:solidFill>
              </a:rPr>
              <a:t>…but does it always snow in the UK in winter? </a:t>
            </a:r>
          </a:p>
          <a:p>
            <a:pPr marL="342900" indent="-342900" algn="ctr" eaLnBrk="1" fontAlgn="auto" hangingPunct="1">
              <a:spcBef>
                <a:spcPts val="0"/>
              </a:spcBef>
              <a:spcAft>
                <a:spcPts val="0"/>
              </a:spcAft>
              <a:defRPr/>
            </a:pPr>
            <a:r>
              <a:rPr lang="en-GB" dirty="0">
                <a:solidFill>
                  <a:schemeClr val="bg1"/>
                </a:solidFill>
              </a:rPr>
              <a:t>Does it have to snow to be winter? </a:t>
            </a:r>
          </a:p>
        </p:txBody>
      </p:sp>
      <p:pic>
        <p:nvPicPr>
          <p:cNvPr id="7" name="Picture 6">
            <a:extLst>
              <a:ext uri="{FF2B5EF4-FFF2-40B4-BE49-F238E27FC236}">
                <a16:creationId xmlns:a16="http://schemas.microsoft.com/office/drawing/2014/main" id="{C9FBE320-77CC-472C-84ED-5950F8B74C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6438" y="2491509"/>
            <a:ext cx="3877685" cy="2588561"/>
          </a:xfrm>
          <a:prstGeom prst="roundRect">
            <a:avLst>
              <a:gd name="adj" fmla="val 3380"/>
            </a:avLst>
          </a:prstGeom>
        </p:spPr>
      </p:pic>
      <p:sp>
        <p:nvSpPr>
          <p:cNvPr id="16" name="Oval 15">
            <a:extLst>
              <a:ext uri="{FF2B5EF4-FFF2-40B4-BE49-F238E27FC236}">
                <a16:creationId xmlns:a16="http://schemas.microsoft.com/office/drawing/2014/main" id="{E7AEFC65-8A31-4C03-B0F8-8DB52BC48321}"/>
              </a:ext>
            </a:extLst>
          </p:cNvPr>
          <p:cNvSpPr/>
          <p:nvPr/>
        </p:nvSpPr>
        <p:spPr>
          <a:xfrm>
            <a:off x="8001074" y="3162648"/>
            <a:ext cx="83889" cy="8388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25" name="Picture 24">
            <a:extLst>
              <a:ext uri="{FF2B5EF4-FFF2-40B4-BE49-F238E27FC236}">
                <a16:creationId xmlns:a16="http://schemas.microsoft.com/office/drawing/2014/main" id="{4EE46EC2-17C8-4DB1-A3F8-917B1D58BF0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418" t="27619" r="12991" b="32148"/>
          <a:stretch/>
        </p:blipFill>
        <p:spPr>
          <a:xfrm>
            <a:off x="4800411" y="2498961"/>
            <a:ext cx="3637151" cy="2581110"/>
          </a:xfrm>
          <a:prstGeom prst="roundRect">
            <a:avLst>
              <a:gd name="adj" fmla="val 4966"/>
            </a:avLst>
          </a:prstGeom>
        </p:spPr>
      </p:pic>
      <p:sp>
        <p:nvSpPr>
          <p:cNvPr id="26" name="Arrow: Left 25">
            <a:hlinkClick r:id="rId4" action="ppaction://hlinksldjump"/>
            <a:extLst>
              <a:ext uri="{FF2B5EF4-FFF2-40B4-BE49-F238E27FC236}">
                <a16:creationId xmlns:a16="http://schemas.microsoft.com/office/drawing/2014/main" id="{17B8F83C-A6E7-4F5C-8A4F-0BAFB8A2D0BE}"/>
              </a:ext>
            </a:extLst>
          </p:cNvPr>
          <p:cNvSpPr/>
          <p:nvPr/>
        </p:nvSpPr>
        <p:spPr>
          <a:xfrm>
            <a:off x="245044" y="6043944"/>
            <a:ext cx="1122904" cy="670321"/>
          </a:xfrm>
          <a:prstGeom prst="leftArrow">
            <a:avLst/>
          </a:prstGeom>
          <a:solidFill>
            <a:schemeClr val="bg1"/>
          </a:solidFill>
          <a:ln>
            <a:solidFill>
              <a:srgbClr val="01407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1407D"/>
                </a:solidFill>
              </a:rPr>
              <a:t>Back</a:t>
            </a:r>
            <a:endParaRPr lang="en-AU" b="1" dirty="0">
              <a:solidFill>
                <a:srgbClr val="01407D"/>
              </a:solidFill>
            </a:endParaRPr>
          </a:p>
        </p:txBody>
      </p:sp>
    </p:spTree>
    <p:extLst>
      <p:ext uri="{BB962C8B-B14F-4D97-AF65-F5344CB8AC3E}">
        <p14:creationId xmlns:p14="http://schemas.microsoft.com/office/powerpoint/2010/main" val="2258701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BEC74-57D9-48E8-BABE-85E33ABC5111}"/>
              </a:ext>
            </a:extLst>
          </p:cNvPr>
          <p:cNvSpPr>
            <a:spLocks noGrp="1"/>
          </p:cNvSpPr>
          <p:nvPr>
            <p:ph type="title"/>
          </p:nvPr>
        </p:nvSpPr>
        <p:spPr/>
        <p:txBody>
          <a:bodyPr/>
          <a:lstStyle/>
          <a:p>
            <a:r>
              <a:rPr lang="en-GB" altLang="en-US" dirty="0">
                <a:solidFill>
                  <a:srgbClr val="01407D"/>
                </a:solidFill>
              </a:rPr>
              <a:t>What Happens to the Days?</a:t>
            </a:r>
            <a:endParaRPr lang="en-AU" dirty="0">
              <a:solidFill>
                <a:srgbClr val="01407D"/>
              </a:solidFill>
            </a:endParaRPr>
          </a:p>
        </p:txBody>
      </p:sp>
      <p:sp>
        <p:nvSpPr>
          <p:cNvPr id="16" name="Oval 15">
            <a:extLst>
              <a:ext uri="{FF2B5EF4-FFF2-40B4-BE49-F238E27FC236}">
                <a16:creationId xmlns:a16="http://schemas.microsoft.com/office/drawing/2014/main" id="{E7AEFC65-8A31-4C03-B0F8-8DB52BC48321}"/>
              </a:ext>
            </a:extLst>
          </p:cNvPr>
          <p:cNvSpPr/>
          <p:nvPr/>
        </p:nvSpPr>
        <p:spPr>
          <a:xfrm>
            <a:off x="8001074" y="3162648"/>
            <a:ext cx="83889" cy="8388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Rectangle: Rounded Corners 8">
            <a:extLst>
              <a:ext uri="{FF2B5EF4-FFF2-40B4-BE49-F238E27FC236}">
                <a16:creationId xmlns:a16="http://schemas.microsoft.com/office/drawing/2014/main" id="{6420012C-8CCA-4DB1-93D3-6695FC9C9EF9}"/>
              </a:ext>
            </a:extLst>
          </p:cNvPr>
          <p:cNvSpPr/>
          <p:nvPr/>
        </p:nvSpPr>
        <p:spPr>
          <a:xfrm>
            <a:off x="706438" y="1398588"/>
            <a:ext cx="7731125" cy="1139825"/>
          </a:xfrm>
          <a:prstGeom prst="roundRect">
            <a:avLst>
              <a:gd name="adj" fmla="val 10043"/>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Aft>
                <a:spcPts val="0"/>
              </a:spcAft>
              <a:defRPr/>
            </a:pPr>
            <a:r>
              <a:rPr lang="en-GB" altLang="en-US" dirty="0"/>
              <a:t>What have you noticed about the </a:t>
            </a:r>
            <a:br>
              <a:rPr lang="en-GB" altLang="en-US" dirty="0"/>
            </a:br>
            <a:r>
              <a:rPr lang="en-GB" altLang="en-US" dirty="0"/>
              <a:t>time you have to play outside after </a:t>
            </a:r>
            <a:br>
              <a:rPr lang="en-GB" altLang="en-US" dirty="0"/>
            </a:br>
            <a:r>
              <a:rPr lang="en-GB" altLang="en-US" dirty="0"/>
              <a:t>school recently?</a:t>
            </a:r>
          </a:p>
        </p:txBody>
      </p:sp>
      <p:sp>
        <p:nvSpPr>
          <p:cNvPr id="10" name="Rectangle: Rounded Corners 9">
            <a:extLst>
              <a:ext uri="{FF2B5EF4-FFF2-40B4-BE49-F238E27FC236}">
                <a16:creationId xmlns:a16="http://schemas.microsoft.com/office/drawing/2014/main" id="{0E87A831-438B-41C7-91DA-1202996C1514}"/>
              </a:ext>
            </a:extLst>
          </p:cNvPr>
          <p:cNvSpPr/>
          <p:nvPr/>
        </p:nvSpPr>
        <p:spPr>
          <a:xfrm>
            <a:off x="706438" y="2663184"/>
            <a:ext cx="7731125" cy="1906588"/>
          </a:xfrm>
          <a:prstGeom prst="roundRect">
            <a:avLst>
              <a:gd name="adj" fmla="val 8307"/>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We will notice:</a:t>
            </a:r>
          </a:p>
          <a:p>
            <a:pPr eaLnBrk="1" fontAlgn="auto" hangingPunct="1">
              <a:spcBef>
                <a:spcPts val="0"/>
              </a:spcBef>
              <a:spcAft>
                <a:spcPts val="0"/>
              </a:spcAft>
              <a:buFont typeface="Arial" pitchFamily="34" charset="0"/>
              <a:buChar char="•"/>
              <a:defRPr/>
            </a:pPr>
            <a:r>
              <a:rPr lang="en-GB" dirty="0">
                <a:solidFill>
                  <a:schemeClr val="bg1"/>
                </a:solidFill>
              </a:rPr>
              <a:t> that there are fewer hours of daylight;</a:t>
            </a:r>
          </a:p>
          <a:p>
            <a:pPr eaLnBrk="1" fontAlgn="auto" hangingPunct="1">
              <a:spcBef>
                <a:spcPts val="0"/>
              </a:spcBef>
              <a:spcAft>
                <a:spcPts val="0"/>
              </a:spcAft>
              <a:buFont typeface="Arial" pitchFamily="34" charset="0"/>
              <a:buChar char="•"/>
              <a:defRPr/>
            </a:pPr>
            <a:r>
              <a:rPr lang="en-GB" dirty="0">
                <a:solidFill>
                  <a:schemeClr val="bg1"/>
                </a:solidFill>
              </a:rPr>
              <a:t> that the nights last longer.</a:t>
            </a:r>
          </a:p>
          <a:p>
            <a:pPr eaLnBrk="1" fontAlgn="auto" hangingPunct="1">
              <a:spcBef>
                <a:spcPts val="0"/>
              </a:spcBef>
              <a:spcAft>
                <a:spcPts val="0"/>
              </a:spcAft>
              <a:defRPr/>
            </a:pPr>
            <a:endParaRPr lang="en-GB" dirty="0">
              <a:solidFill>
                <a:schemeClr val="bg1"/>
              </a:solidFill>
            </a:endParaRPr>
          </a:p>
          <a:p>
            <a:pPr eaLnBrk="1" fontAlgn="auto" hangingPunct="1">
              <a:spcBef>
                <a:spcPts val="0"/>
              </a:spcBef>
              <a:spcAft>
                <a:spcPts val="0"/>
              </a:spcAft>
              <a:defRPr/>
            </a:pPr>
            <a:r>
              <a:rPr lang="en-GB" dirty="0">
                <a:solidFill>
                  <a:schemeClr val="bg1"/>
                </a:solidFill>
              </a:rPr>
              <a:t>Winter has the least amount of daylight and the longest nights of all the seasons.</a:t>
            </a:r>
          </a:p>
        </p:txBody>
      </p:sp>
      <p:graphicFrame>
        <p:nvGraphicFramePr>
          <p:cNvPr id="11" name="Table 10">
            <a:extLst>
              <a:ext uri="{FF2B5EF4-FFF2-40B4-BE49-F238E27FC236}">
                <a16:creationId xmlns:a16="http://schemas.microsoft.com/office/drawing/2014/main" id="{093E4524-D401-4CC4-A467-7659EF43E796}"/>
              </a:ext>
            </a:extLst>
          </p:cNvPr>
          <p:cNvGraphicFramePr>
            <a:graphicFrameLocks noGrp="1"/>
          </p:cNvGraphicFramePr>
          <p:nvPr/>
        </p:nvGraphicFramePr>
        <p:xfrm>
          <a:off x="706438" y="5013325"/>
          <a:ext cx="7731124" cy="771525"/>
        </p:xfrm>
        <a:graphic>
          <a:graphicData uri="http://schemas.openxmlformats.org/drawingml/2006/table">
            <a:tbl>
              <a:tblPr firstRow="1" bandRow="1">
                <a:tableStyleId>{5C22544A-7EE6-4342-B048-85BDC9FD1C3A}</a:tableStyleId>
              </a:tblPr>
              <a:tblGrid>
                <a:gridCol w="692130">
                  <a:extLst>
                    <a:ext uri="{9D8B030D-6E8A-4147-A177-3AD203B41FA5}">
                      <a16:colId xmlns:a16="http://schemas.microsoft.com/office/drawing/2014/main" val="1718977488"/>
                    </a:ext>
                  </a:extLst>
                </a:gridCol>
                <a:gridCol w="497272">
                  <a:extLst>
                    <a:ext uri="{9D8B030D-6E8A-4147-A177-3AD203B41FA5}">
                      <a16:colId xmlns:a16="http://schemas.microsoft.com/office/drawing/2014/main" val="3757567607"/>
                    </a:ext>
                  </a:extLst>
                </a:gridCol>
                <a:gridCol w="594702">
                  <a:extLst>
                    <a:ext uri="{9D8B030D-6E8A-4147-A177-3AD203B41FA5}">
                      <a16:colId xmlns:a16="http://schemas.microsoft.com/office/drawing/2014/main" val="2712029392"/>
                    </a:ext>
                  </a:extLst>
                </a:gridCol>
                <a:gridCol w="594702">
                  <a:extLst>
                    <a:ext uri="{9D8B030D-6E8A-4147-A177-3AD203B41FA5}">
                      <a16:colId xmlns:a16="http://schemas.microsoft.com/office/drawing/2014/main" val="413790651"/>
                    </a:ext>
                  </a:extLst>
                </a:gridCol>
                <a:gridCol w="594702">
                  <a:extLst>
                    <a:ext uri="{9D8B030D-6E8A-4147-A177-3AD203B41FA5}">
                      <a16:colId xmlns:a16="http://schemas.microsoft.com/office/drawing/2014/main" val="2524607735"/>
                    </a:ext>
                  </a:extLst>
                </a:gridCol>
                <a:gridCol w="594702">
                  <a:extLst>
                    <a:ext uri="{9D8B030D-6E8A-4147-A177-3AD203B41FA5}">
                      <a16:colId xmlns:a16="http://schemas.microsoft.com/office/drawing/2014/main" val="2344460866"/>
                    </a:ext>
                  </a:extLst>
                </a:gridCol>
                <a:gridCol w="594702">
                  <a:extLst>
                    <a:ext uri="{9D8B030D-6E8A-4147-A177-3AD203B41FA5}">
                      <a16:colId xmlns:a16="http://schemas.microsoft.com/office/drawing/2014/main" val="3592688770"/>
                    </a:ext>
                  </a:extLst>
                </a:gridCol>
                <a:gridCol w="594702">
                  <a:extLst>
                    <a:ext uri="{9D8B030D-6E8A-4147-A177-3AD203B41FA5}">
                      <a16:colId xmlns:a16="http://schemas.microsoft.com/office/drawing/2014/main" val="3317815979"/>
                    </a:ext>
                  </a:extLst>
                </a:gridCol>
                <a:gridCol w="594702">
                  <a:extLst>
                    <a:ext uri="{9D8B030D-6E8A-4147-A177-3AD203B41FA5}">
                      <a16:colId xmlns:a16="http://schemas.microsoft.com/office/drawing/2014/main" val="2762260350"/>
                    </a:ext>
                  </a:extLst>
                </a:gridCol>
                <a:gridCol w="594702">
                  <a:extLst>
                    <a:ext uri="{9D8B030D-6E8A-4147-A177-3AD203B41FA5}">
                      <a16:colId xmlns:a16="http://schemas.microsoft.com/office/drawing/2014/main" val="3125298356"/>
                    </a:ext>
                  </a:extLst>
                </a:gridCol>
                <a:gridCol w="594702">
                  <a:extLst>
                    <a:ext uri="{9D8B030D-6E8A-4147-A177-3AD203B41FA5}">
                      <a16:colId xmlns:a16="http://schemas.microsoft.com/office/drawing/2014/main" val="176602835"/>
                    </a:ext>
                  </a:extLst>
                </a:gridCol>
                <a:gridCol w="594702">
                  <a:extLst>
                    <a:ext uri="{9D8B030D-6E8A-4147-A177-3AD203B41FA5}">
                      <a16:colId xmlns:a16="http://schemas.microsoft.com/office/drawing/2014/main" val="1069652048"/>
                    </a:ext>
                  </a:extLst>
                </a:gridCol>
                <a:gridCol w="594702">
                  <a:extLst>
                    <a:ext uri="{9D8B030D-6E8A-4147-A177-3AD203B41FA5}">
                      <a16:colId xmlns:a16="http://schemas.microsoft.com/office/drawing/2014/main" val="3971885873"/>
                    </a:ext>
                  </a:extLst>
                </a:gridCol>
              </a:tblGrid>
              <a:tr h="344686">
                <a:tc>
                  <a:txBody>
                    <a:bodyPr/>
                    <a:lstStyle/>
                    <a:p>
                      <a:r>
                        <a:rPr lang="en-GB" sz="1200" dirty="0">
                          <a:latin typeface="Twinkl"/>
                        </a:rPr>
                        <a:t>Month</a:t>
                      </a:r>
                      <a:endParaRPr lang="en-GB" sz="1000" dirty="0">
                        <a:latin typeface="Twinkl"/>
                      </a:endParaRPr>
                    </a:p>
                  </a:txBody>
                  <a:tcPr marL="91431" marR="91431" marT="45716" marB="45716" anchor="ctr">
                    <a:solidFill>
                      <a:schemeClr val="accent6">
                        <a:lumMod val="75000"/>
                      </a:schemeClr>
                    </a:solidFill>
                  </a:tcPr>
                </a:tc>
                <a:tc>
                  <a:txBody>
                    <a:bodyPr/>
                    <a:lstStyle/>
                    <a:p>
                      <a:pPr algn="ctr"/>
                      <a:r>
                        <a:rPr lang="en-GB" sz="1200" b="1" dirty="0">
                          <a:solidFill>
                            <a:schemeClr val="tx1"/>
                          </a:solidFill>
                          <a:latin typeface="Twinkl"/>
                        </a:rPr>
                        <a:t>Sept</a:t>
                      </a:r>
                    </a:p>
                  </a:txBody>
                  <a:tcPr marL="91431" marR="91431" marT="45716" marB="45716" anchor="ctr">
                    <a:solidFill>
                      <a:srgbClr val="F1864B"/>
                    </a:solidFill>
                  </a:tcPr>
                </a:tc>
                <a:tc>
                  <a:txBody>
                    <a:bodyPr/>
                    <a:lstStyle/>
                    <a:p>
                      <a:pPr algn="ctr"/>
                      <a:r>
                        <a:rPr lang="en-GB" sz="1200" b="1" dirty="0">
                          <a:solidFill>
                            <a:schemeClr val="tx1"/>
                          </a:solidFill>
                          <a:latin typeface="Twinkl"/>
                        </a:rPr>
                        <a:t>Oct</a:t>
                      </a:r>
                    </a:p>
                  </a:txBody>
                  <a:tcPr marL="91431" marR="91431" marT="45716" marB="45716" anchor="ctr">
                    <a:solidFill>
                      <a:srgbClr val="F1864B"/>
                    </a:solidFill>
                  </a:tcPr>
                </a:tc>
                <a:tc>
                  <a:txBody>
                    <a:bodyPr/>
                    <a:lstStyle/>
                    <a:p>
                      <a:pPr algn="ctr"/>
                      <a:r>
                        <a:rPr lang="en-GB" sz="1200" b="1" dirty="0">
                          <a:solidFill>
                            <a:schemeClr val="tx1"/>
                          </a:solidFill>
                          <a:latin typeface="Twinkl"/>
                        </a:rPr>
                        <a:t>Nov</a:t>
                      </a:r>
                    </a:p>
                  </a:txBody>
                  <a:tcPr marL="91431" marR="91431" marT="45716" marB="45716" anchor="ctr">
                    <a:solidFill>
                      <a:srgbClr val="F1864B"/>
                    </a:solidFill>
                  </a:tcPr>
                </a:tc>
                <a:tc>
                  <a:txBody>
                    <a:bodyPr/>
                    <a:lstStyle/>
                    <a:p>
                      <a:pPr algn="ctr"/>
                      <a:r>
                        <a:rPr lang="en-GB" sz="1200" b="1" dirty="0">
                          <a:solidFill>
                            <a:schemeClr val="tx1"/>
                          </a:solidFill>
                          <a:latin typeface="Twinkl"/>
                        </a:rPr>
                        <a:t>Dec</a:t>
                      </a:r>
                    </a:p>
                  </a:txBody>
                  <a:tcPr marL="91431" marR="91431" marT="45716" marB="45716" anchor="ctr">
                    <a:solidFill>
                      <a:srgbClr val="4EB1E3"/>
                    </a:solidFill>
                  </a:tcPr>
                </a:tc>
                <a:tc>
                  <a:txBody>
                    <a:bodyPr/>
                    <a:lstStyle/>
                    <a:p>
                      <a:pPr algn="ctr"/>
                      <a:r>
                        <a:rPr lang="en-GB" sz="1200" b="1" dirty="0">
                          <a:solidFill>
                            <a:schemeClr val="tx1"/>
                          </a:solidFill>
                          <a:latin typeface="Twinkl"/>
                        </a:rPr>
                        <a:t>Jan</a:t>
                      </a:r>
                    </a:p>
                  </a:txBody>
                  <a:tcPr marL="91431" marR="91431" marT="45716" marB="45716" anchor="ctr">
                    <a:solidFill>
                      <a:srgbClr val="4EB1E3"/>
                    </a:solidFill>
                  </a:tcPr>
                </a:tc>
                <a:tc>
                  <a:txBody>
                    <a:bodyPr/>
                    <a:lstStyle/>
                    <a:p>
                      <a:pPr algn="ctr"/>
                      <a:r>
                        <a:rPr lang="en-GB" sz="1200" b="1" dirty="0">
                          <a:solidFill>
                            <a:schemeClr val="tx1"/>
                          </a:solidFill>
                          <a:latin typeface="Twinkl"/>
                        </a:rPr>
                        <a:t>Feb</a:t>
                      </a:r>
                    </a:p>
                  </a:txBody>
                  <a:tcPr marL="91431" marR="91431" marT="45716" marB="45716" anchor="ctr">
                    <a:solidFill>
                      <a:srgbClr val="4EB1E3"/>
                    </a:solidFill>
                  </a:tcPr>
                </a:tc>
                <a:tc>
                  <a:txBody>
                    <a:bodyPr/>
                    <a:lstStyle/>
                    <a:p>
                      <a:pPr algn="ctr"/>
                      <a:r>
                        <a:rPr lang="en-GB" sz="1200" b="1" dirty="0">
                          <a:solidFill>
                            <a:schemeClr val="tx1"/>
                          </a:solidFill>
                          <a:latin typeface="Twinkl"/>
                        </a:rPr>
                        <a:t>Mar</a:t>
                      </a:r>
                    </a:p>
                  </a:txBody>
                  <a:tcPr marL="91431" marR="91431" marT="45716" marB="45716" anchor="ctr">
                    <a:solidFill>
                      <a:srgbClr val="87BD33"/>
                    </a:solidFill>
                  </a:tcPr>
                </a:tc>
                <a:tc>
                  <a:txBody>
                    <a:bodyPr/>
                    <a:lstStyle/>
                    <a:p>
                      <a:pPr algn="ctr"/>
                      <a:r>
                        <a:rPr lang="en-GB" sz="1200" b="1" dirty="0">
                          <a:solidFill>
                            <a:schemeClr val="tx1"/>
                          </a:solidFill>
                          <a:latin typeface="Twinkl"/>
                        </a:rPr>
                        <a:t>April</a:t>
                      </a:r>
                    </a:p>
                  </a:txBody>
                  <a:tcPr marL="91431" marR="91431" marT="45716" marB="45716" anchor="ctr">
                    <a:solidFill>
                      <a:srgbClr val="87BD33"/>
                    </a:solidFill>
                  </a:tcPr>
                </a:tc>
                <a:tc>
                  <a:txBody>
                    <a:bodyPr/>
                    <a:lstStyle/>
                    <a:p>
                      <a:pPr algn="ctr"/>
                      <a:r>
                        <a:rPr lang="en-GB" sz="1200" b="1" dirty="0">
                          <a:solidFill>
                            <a:schemeClr val="tx1"/>
                          </a:solidFill>
                          <a:latin typeface="Twinkl"/>
                        </a:rPr>
                        <a:t>May</a:t>
                      </a:r>
                    </a:p>
                  </a:txBody>
                  <a:tcPr marL="91431" marR="91431" marT="45716" marB="45716" anchor="ctr">
                    <a:solidFill>
                      <a:srgbClr val="87BD33"/>
                    </a:solidFill>
                  </a:tcPr>
                </a:tc>
                <a:tc>
                  <a:txBody>
                    <a:bodyPr/>
                    <a:lstStyle/>
                    <a:p>
                      <a:pPr algn="ctr"/>
                      <a:r>
                        <a:rPr lang="en-GB" sz="1200" b="1" dirty="0">
                          <a:solidFill>
                            <a:schemeClr val="tx1"/>
                          </a:solidFill>
                          <a:latin typeface="Twinkl"/>
                        </a:rPr>
                        <a:t>June</a:t>
                      </a:r>
                    </a:p>
                  </a:txBody>
                  <a:tcPr marL="91431" marR="91431" marT="45716" marB="45716" anchor="ctr">
                    <a:solidFill>
                      <a:srgbClr val="ED6D75"/>
                    </a:solidFill>
                  </a:tcPr>
                </a:tc>
                <a:tc>
                  <a:txBody>
                    <a:bodyPr/>
                    <a:lstStyle/>
                    <a:p>
                      <a:pPr algn="ctr"/>
                      <a:r>
                        <a:rPr lang="en-GB" sz="1200" b="1" dirty="0">
                          <a:solidFill>
                            <a:schemeClr val="tx1"/>
                          </a:solidFill>
                          <a:latin typeface="Twinkl"/>
                        </a:rPr>
                        <a:t>July</a:t>
                      </a:r>
                    </a:p>
                  </a:txBody>
                  <a:tcPr marL="91431" marR="91431" marT="45716" marB="45716" anchor="ctr">
                    <a:solidFill>
                      <a:srgbClr val="ED6D75"/>
                    </a:solidFill>
                  </a:tcPr>
                </a:tc>
                <a:tc>
                  <a:txBody>
                    <a:bodyPr/>
                    <a:lstStyle/>
                    <a:p>
                      <a:pPr algn="ctr"/>
                      <a:r>
                        <a:rPr lang="en-GB" sz="1200" b="1" dirty="0">
                          <a:solidFill>
                            <a:schemeClr val="tx1"/>
                          </a:solidFill>
                          <a:latin typeface="Twinkl"/>
                        </a:rPr>
                        <a:t>Aug</a:t>
                      </a:r>
                    </a:p>
                  </a:txBody>
                  <a:tcPr marL="91431" marR="91431" marT="45716" marB="45716" anchor="ctr">
                    <a:solidFill>
                      <a:srgbClr val="ED6D75"/>
                    </a:solidFill>
                  </a:tcPr>
                </a:tc>
                <a:extLst>
                  <a:ext uri="{0D108BD9-81ED-4DB2-BD59-A6C34878D82A}">
                    <a16:rowId xmlns:a16="http://schemas.microsoft.com/office/drawing/2014/main" val="1467718401"/>
                  </a:ext>
                </a:extLst>
              </a:tr>
              <a:tr h="426839">
                <a:tc>
                  <a:txBody>
                    <a:bodyPr/>
                    <a:lstStyle/>
                    <a:p>
                      <a:r>
                        <a:rPr lang="en-GB" sz="1000" b="1" dirty="0">
                          <a:latin typeface="Twinkl"/>
                        </a:rPr>
                        <a:t>Hours of</a:t>
                      </a:r>
                      <a:r>
                        <a:rPr lang="en-GB" sz="1000" b="1" baseline="0" dirty="0">
                          <a:latin typeface="Twinkl"/>
                        </a:rPr>
                        <a:t> sunlight</a:t>
                      </a:r>
                      <a:endParaRPr lang="en-GB" sz="1000" b="1" dirty="0">
                        <a:latin typeface="Twinkl"/>
                      </a:endParaRPr>
                    </a:p>
                  </a:txBody>
                  <a:tcPr marL="91431" marR="91431" marT="45716" marB="45716">
                    <a:solidFill>
                      <a:schemeClr val="accent6">
                        <a:lumMod val="40000"/>
                        <a:lumOff val="60000"/>
                      </a:schemeClr>
                    </a:solidFill>
                  </a:tcPr>
                </a:tc>
                <a:tc>
                  <a:txBody>
                    <a:bodyPr/>
                    <a:lstStyle/>
                    <a:p>
                      <a:pPr algn="ctr"/>
                      <a:r>
                        <a:rPr lang="en-GB" sz="1600" dirty="0">
                          <a:latin typeface="Twinkl"/>
                        </a:rPr>
                        <a:t>13</a:t>
                      </a:r>
                    </a:p>
                  </a:txBody>
                  <a:tcPr marL="91431" marR="91431" marT="45716" marB="45716" anchor="ctr">
                    <a:solidFill>
                      <a:srgbClr val="F7BC92"/>
                    </a:solidFill>
                  </a:tcPr>
                </a:tc>
                <a:tc>
                  <a:txBody>
                    <a:bodyPr/>
                    <a:lstStyle/>
                    <a:p>
                      <a:pPr algn="ctr"/>
                      <a:r>
                        <a:rPr lang="en-GB" sz="1600" dirty="0">
                          <a:latin typeface="Twinkl"/>
                        </a:rPr>
                        <a:t>11</a:t>
                      </a:r>
                    </a:p>
                  </a:txBody>
                  <a:tcPr marL="91431" marR="91431" marT="45716" marB="45716" anchor="ctr">
                    <a:solidFill>
                      <a:srgbClr val="F7BC92"/>
                    </a:solidFill>
                  </a:tcPr>
                </a:tc>
                <a:tc>
                  <a:txBody>
                    <a:bodyPr/>
                    <a:lstStyle/>
                    <a:p>
                      <a:pPr algn="ctr"/>
                      <a:r>
                        <a:rPr lang="en-GB" sz="1600" dirty="0">
                          <a:latin typeface="Twinkl"/>
                        </a:rPr>
                        <a:t>9</a:t>
                      </a:r>
                    </a:p>
                  </a:txBody>
                  <a:tcPr marL="91431" marR="91431" marT="45716" marB="45716" anchor="ctr">
                    <a:solidFill>
                      <a:srgbClr val="F7BC92"/>
                    </a:solidFill>
                  </a:tcPr>
                </a:tc>
                <a:tc>
                  <a:txBody>
                    <a:bodyPr/>
                    <a:lstStyle/>
                    <a:p>
                      <a:pPr algn="ctr"/>
                      <a:r>
                        <a:rPr lang="en-GB" sz="1600" dirty="0">
                          <a:latin typeface="Twinkl"/>
                        </a:rPr>
                        <a:t>8</a:t>
                      </a:r>
                    </a:p>
                  </a:txBody>
                  <a:tcPr marL="91431" marR="91431" marT="45716" marB="45716" anchor="ctr">
                    <a:solidFill>
                      <a:srgbClr val="AFDEF7"/>
                    </a:solidFill>
                  </a:tcPr>
                </a:tc>
                <a:tc>
                  <a:txBody>
                    <a:bodyPr/>
                    <a:lstStyle/>
                    <a:p>
                      <a:pPr algn="ctr"/>
                      <a:r>
                        <a:rPr lang="en-GB" sz="1600" dirty="0">
                          <a:latin typeface="Twinkl"/>
                        </a:rPr>
                        <a:t>8</a:t>
                      </a:r>
                    </a:p>
                  </a:txBody>
                  <a:tcPr marL="91431" marR="91431" marT="45716" marB="45716" anchor="ctr">
                    <a:solidFill>
                      <a:srgbClr val="AFDEF7"/>
                    </a:solidFill>
                  </a:tcPr>
                </a:tc>
                <a:tc>
                  <a:txBody>
                    <a:bodyPr/>
                    <a:lstStyle/>
                    <a:p>
                      <a:pPr algn="ctr"/>
                      <a:r>
                        <a:rPr lang="en-GB" sz="1600" dirty="0">
                          <a:latin typeface="Twinkl"/>
                        </a:rPr>
                        <a:t>10</a:t>
                      </a:r>
                    </a:p>
                  </a:txBody>
                  <a:tcPr marL="91431" marR="91431" marT="45716" marB="45716" anchor="ctr">
                    <a:solidFill>
                      <a:srgbClr val="AFDEF7"/>
                    </a:solidFill>
                  </a:tcPr>
                </a:tc>
                <a:tc>
                  <a:txBody>
                    <a:bodyPr/>
                    <a:lstStyle/>
                    <a:p>
                      <a:pPr algn="ctr"/>
                      <a:r>
                        <a:rPr lang="en-GB" sz="1600" dirty="0">
                          <a:latin typeface="Twinkl"/>
                        </a:rPr>
                        <a:t>12</a:t>
                      </a:r>
                    </a:p>
                  </a:txBody>
                  <a:tcPr marL="91431" marR="91431" marT="45716" marB="45716" anchor="ctr">
                    <a:solidFill>
                      <a:srgbClr val="BFE0C1"/>
                    </a:solidFill>
                  </a:tcPr>
                </a:tc>
                <a:tc>
                  <a:txBody>
                    <a:bodyPr/>
                    <a:lstStyle/>
                    <a:p>
                      <a:pPr algn="ctr"/>
                      <a:r>
                        <a:rPr lang="en-GB" sz="1600" dirty="0">
                          <a:latin typeface="Twinkl"/>
                        </a:rPr>
                        <a:t>14</a:t>
                      </a:r>
                    </a:p>
                  </a:txBody>
                  <a:tcPr marL="91431" marR="91431" marT="45716" marB="45716" anchor="ctr">
                    <a:solidFill>
                      <a:srgbClr val="BFE0C1"/>
                    </a:solidFill>
                  </a:tcPr>
                </a:tc>
                <a:tc>
                  <a:txBody>
                    <a:bodyPr/>
                    <a:lstStyle/>
                    <a:p>
                      <a:pPr algn="ctr"/>
                      <a:r>
                        <a:rPr lang="en-GB" sz="1600" dirty="0">
                          <a:latin typeface="Twinkl"/>
                        </a:rPr>
                        <a:t>15</a:t>
                      </a:r>
                    </a:p>
                  </a:txBody>
                  <a:tcPr marL="91431" marR="91431" marT="45716" marB="45716" anchor="ctr">
                    <a:solidFill>
                      <a:srgbClr val="BFE0C1"/>
                    </a:solidFill>
                  </a:tcPr>
                </a:tc>
                <a:tc>
                  <a:txBody>
                    <a:bodyPr/>
                    <a:lstStyle/>
                    <a:p>
                      <a:pPr algn="ctr"/>
                      <a:r>
                        <a:rPr lang="en-GB" sz="1600" dirty="0">
                          <a:latin typeface="Twinkl"/>
                        </a:rPr>
                        <a:t>16</a:t>
                      </a:r>
                    </a:p>
                  </a:txBody>
                  <a:tcPr marL="91431" marR="91431" marT="45716" marB="45716" anchor="ctr">
                    <a:solidFill>
                      <a:srgbClr val="F5CCCD"/>
                    </a:solidFill>
                  </a:tcPr>
                </a:tc>
                <a:tc>
                  <a:txBody>
                    <a:bodyPr/>
                    <a:lstStyle/>
                    <a:p>
                      <a:pPr algn="ctr"/>
                      <a:r>
                        <a:rPr lang="en-GB" sz="1600" dirty="0">
                          <a:latin typeface="Twinkl"/>
                        </a:rPr>
                        <a:t>16</a:t>
                      </a:r>
                    </a:p>
                  </a:txBody>
                  <a:tcPr marL="91431" marR="91431" marT="45716" marB="45716" anchor="ctr">
                    <a:solidFill>
                      <a:srgbClr val="F5CCCD"/>
                    </a:solidFill>
                  </a:tcPr>
                </a:tc>
                <a:tc>
                  <a:txBody>
                    <a:bodyPr/>
                    <a:lstStyle/>
                    <a:p>
                      <a:pPr algn="ctr"/>
                      <a:r>
                        <a:rPr lang="en-GB" sz="1600" dirty="0">
                          <a:latin typeface="Twinkl"/>
                        </a:rPr>
                        <a:t>14</a:t>
                      </a:r>
                    </a:p>
                  </a:txBody>
                  <a:tcPr marL="91431" marR="91431" marT="45716" marB="45716" anchor="ctr">
                    <a:solidFill>
                      <a:srgbClr val="F5CCCD"/>
                    </a:solidFill>
                  </a:tcPr>
                </a:tc>
                <a:extLst>
                  <a:ext uri="{0D108BD9-81ED-4DB2-BD59-A6C34878D82A}">
                    <a16:rowId xmlns:a16="http://schemas.microsoft.com/office/drawing/2014/main" val="4257630572"/>
                  </a:ext>
                </a:extLst>
              </a:tr>
            </a:tbl>
          </a:graphicData>
        </a:graphic>
      </p:graphicFrame>
      <p:pic>
        <p:nvPicPr>
          <p:cNvPr id="8" name="Picture 7">
            <a:extLst>
              <a:ext uri="{FF2B5EF4-FFF2-40B4-BE49-F238E27FC236}">
                <a16:creationId xmlns:a16="http://schemas.microsoft.com/office/drawing/2014/main" id="{F08CA97F-239C-4E07-A487-0D4A992AED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92117" y="1558639"/>
            <a:ext cx="2908957" cy="2257206"/>
          </a:xfrm>
          <a:prstGeom prst="rect">
            <a:avLst/>
          </a:prstGeom>
        </p:spPr>
      </p:pic>
      <p:sp>
        <p:nvSpPr>
          <p:cNvPr id="15" name="Arrow: Left 14">
            <a:hlinkClick r:id="rId3" action="ppaction://hlinksldjump"/>
            <a:extLst>
              <a:ext uri="{FF2B5EF4-FFF2-40B4-BE49-F238E27FC236}">
                <a16:creationId xmlns:a16="http://schemas.microsoft.com/office/drawing/2014/main" id="{05FC6A25-C644-4EF5-AD30-A14A8B546E09}"/>
              </a:ext>
            </a:extLst>
          </p:cNvPr>
          <p:cNvSpPr/>
          <p:nvPr/>
        </p:nvSpPr>
        <p:spPr>
          <a:xfrm>
            <a:off x="245044" y="5963047"/>
            <a:ext cx="1122904" cy="670321"/>
          </a:xfrm>
          <a:prstGeom prst="leftArrow">
            <a:avLst/>
          </a:prstGeom>
          <a:solidFill>
            <a:schemeClr val="bg1"/>
          </a:solidFill>
          <a:ln>
            <a:solidFill>
              <a:srgbClr val="01407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1407D"/>
                </a:solidFill>
              </a:rPr>
              <a:t>Back</a:t>
            </a:r>
            <a:endParaRPr lang="en-AU" b="1" dirty="0">
              <a:solidFill>
                <a:srgbClr val="01407D"/>
              </a:solidFill>
            </a:endParaRPr>
          </a:p>
        </p:txBody>
      </p:sp>
    </p:spTree>
    <p:extLst>
      <p:ext uri="{BB962C8B-B14F-4D97-AF65-F5344CB8AC3E}">
        <p14:creationId xmlns:p14="http://schemas.microsoft.com/office/powerpoint/2010/main" val="4006336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C04A7-5F6B-48F5-BC0C-76F8347294B3}"/>
              </a:ext>
            </a:extLst>
          </p:cNvPr>
          <p:cNvSpPr>
            <a:spLocks noGrp="1"/>
          </p:cNvSpPr>
          <p:nvPr>
            <p:ph type="title"/>
          </p:nvPr>
        </p:nvSpPr>
        <p:spPr/>
        <p:txBody>
          <a:bodyPr/>
          <a:lstStyle/>
          <a:p>
            <a:r>
              <a:rPr lang="en-GB" altLang="en-US" sz="4000" dirty="0">
                <a:solidFill>
                  <a:srgbClr val="01407D"/>
                </a:solidFill>
                <a:latin typeface="Twinkl" panose="02000000000000000000" pitchFamily="2" charset="0"/>
              </a:rPr>
              <a:t>What Happens to the Plants?</a:t>
            </a:r>
            <a:endParaRPr lang="en-AU" dirty="0">
              <a:solidFill>
                <a:srgbClr val="01407D"/>
              </a:solidFill>
            </a:endParaRPr>
          </a:p>
        </p:txBody>
      </p:sp>
      <p:sp>
        <p:nvSpPr>
          <p:cNvPr id="3" name="Rectangle: Rounded Corners 2">
            <a:extLst>
              <a:ext uri="{FF2B5EF4-FFF2-40B4-BE49-F238E27FC236}">
                <a16:creationId xmlns:a16="http://schemas.microsoft.com/office/drawing/2014/main" id="{7C4DB147-A6A0-499B-9375-E1B9305D982C}"/>
              </a:ext>
            </a:extLst>
          </p:cNvPr>
          <p:cNvSpPr/>
          <p:nvPr/>
        </p:nvSpPr>
        <p:spPr>
          <a:xfrm>
            <a:off x="706438" y="1350963"/>
            <a:ext cx="7731125" cy="796925"/>
          </a:xfrm>
          <a:prstGeom prst="roundRect">
            <a:avLst/>
          </a:prstGeom>
          <a:solidFill>
            <a:srgbClr val="6BBB8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Aft>
                <a:spcPts val="0"/>
              </a:spcAft>
              <a:defRPr/>
            </a:pPr>
            <a:r>
              <a:rPr lang="en-GB" altLang="en-US" dirty="0">
                <a:solidFill>
                  <a:schemeClr val="bg1"/>
                </a:solidFill>
              </a:rPr>
              <a:t>Do the same flowers grow all year round?</a:t>
            </a:r>
          </a:p>
        </p:txBody>
      </p:sp>
      <p:sp>
        <p:nvSpPr>
          <p:cNvPr id="4" name="Rectangle: Rounded Corners 3">
            <a:extLst>
              <a:ext uri="{FF2B5EF4-FFF2-40B4-BE49-F238E27FC236}">
                <a16:creationId xmlns:a16="http://schemas.microsoft.com/office/drawing/2014/main" id="{E2D7E287-0944-4B50-A9C9-FF8150A23E60}"/>
              </a:ext>
            </a:extLst>
          </p:cNvPr>
          <p:cNvSpPr/>
          <p:nvPr/>
        </p:nvSpPr>
        <p:spPr>
          <a:xfrm>
            <a:off x="706438" y="2411413"/>
            <a:ext cx="7731125" cy="1404937"/>
          </a:xfrm>
          <a:prstGeom prst="roundRect">
            <a:avLst>
              <a:gd name="adj" fmla="val 11293"/>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Aft>
                <a:spcPts val="0"/>
              </a:spcAft>
              <a:defRPr/>
            </a:pPr>
            <a:r>
              <a:rPr lang="en-GB" altLang="en-US" dirty="0">
                <a:solidFill>
                  <a:schemeClr val="bg1"/>
                </a:solidFill>
              </a:rPr>
              <a:t>We might notice:</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that many trees lose their leaves </a:t>
            </a:r>
            <a:br>
              <a:rPr lang="en-GB" altLang="en-US" dirty="0">
                <a:solidFill>
                  <a:schemeClr val="bg1"/>
                </a:solidFill>
              </a:rPr>
            </a:br>
            <a:r>
              <a:rPr lang="en-GB" altLang="en-US" dirty="0">
                <a:solidFill>
                  <a:schemeClr val="bg1"/>
                </a:solidFill>
              </a:rPr>
              <a:t>and their branches go bare;</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that there are not as many flowers.</a:t>
            </a:r>
          </a:p>
        </p:txBody>
      </p:sp>
      <p:pic>
        <p:nvPicPr>
          <p:cNvPr id="5" name="Picture 12">
            <a:extLst>
              <a:ext uri="{FF2B5EF4-FFF2-40B4-BE49-F238E27FC236}">
                <a16:creationId xmlns:a16="http://schemas.microsoft.com/office/drawing/2014/main" id="{3A57CCF1-1F6A-4AA4-A9ED-BD23FBD9BFF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33191" y="2411413"/>
            <a:ext cx="416560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4">
            <a:extLst>
              <a:ext uri="{FF2B5EF4-FFF2-40B4-BE49-F238E27FC236}">
                <a16:creationId xmlns:a16="http://schemas.microsoft.com/office/drawing/2014/main" id="{3F6631B1-8755-4F70-8275-F65FA62E1DF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10217">
            <a:off x="6878357" y="1316581"/>
            <a:ext cx="847541" cy="911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6">
            <a:extLst>
              <a:ext uri="{FF2B5EF4-FFF2-40B4-BE49-F238E27FC236}">
                <a16:creationId xmlns:a16="http://schemas.microsoft.com/office/drawing/2014/main" id="{4EEC6EBE-28F8-4842-85B1-1F6EDEB7232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277260">
            <a:off x="1457976" y="1281303"/>
            <a:ext cx="655098" cy="844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Arrow: Left 8">
            <a:hlinkClick r:id="rId5" action="ppaction://hlinksldjump"/>
            <a:extLst>
              <a:ext uri="{FF2B5EF4-FFF2-40B4-BE49-F238E27FC236}">
                <a16:creationId xmlns:a16="http://schemas.microsoft.com/office/drawing/2014/main" id="{D6299F18-57C5-4B12-A8CF-5E201810DFCC}"/>
              </a:ext>
            </a:extLst>
          </p:cNvPr>
          <p:cNvSpPr/>
          <p:nvPr/>
        </p:nvSpPr>
        <p:spPr>
          <a:xfrm>
            <a:off x="245044" y="5963047"/>
            <a:ext cx="1122904" cy="670321"/>
          </a:xfrm>
          <a:prstGeom prst="leftArrow">
            <a:avLst/>
          </a:prstGeom>
          <a:solidFill>
            <a:schemeClr val="bg1"/>
          </a:solidFill>
          <a:ln>
            <a:solidFill>
              <a:srgbClr val="01407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1407D"/>
                </a:solidFill>
              </a:rPr>
              <a:t>Back</a:t>
            </a:r>
            <a:endParaRPr lang="en-AU" b="1" dirty="0">
              <a:solidFill>
                <a:srgbClr val="01407D"/>
              </a:solidFill>
            </a:endParaRPr>
          </a:p>
        </p:txBody>
      </p:sp>
    </p:spTree>
    <p:extLst>
      <p:ext uri="{BB962C8B-B14F-4D97-AF65-F5344CB8AC3E}">
        <p14:creationId xmlns:p14="http://schemas.microsoft.com/office/powerpoint/2010/main" val="380005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25175-42CC-4AC6-ABA7-A211BE3EB076}"/>
              </a:ext>
            </a:extLst>
          </p:cNvPr>
          <p:cNvSpPr>
            <a:spLocks noGrp="1"/>
          </p:cNvSpPr>
          <p:nvPr>
            <p:ph type="title"/>
          </p:nvPr>
        </p:nvSpPr>
        <p:spPr/>
        <p:txBody>
          <a:bodyPr/>
          <a:lstStyle/>
          <a:p>
            <a:r>
              <a:rPr lang="en-GB" dirty="0">
                <a:solidFill>
                  <a:srgbClr val="01407D"/>
                </a:solidFill>
              </a:rPr>
              <a:t>What Do People Wear to Adapt?</a:t>
            </a:r>
            <a:endParaRPr lang="en-AU" dirty="0">
              <a:solidFill>
                <a:srgbClr val="01407D"/>
              </a:solidFill>
            </a:endParaRPr>
          </a:p>
        </p:txBody>
      </p:sp>
      <p:sp>
        <p:nvSpPr>
          <p:cNvPr id="3" name="Arrow: Left 2">
            <a:hlinkClick r:id="rId2" action="ppaction://hlinksldjump"/>
            <a:extLst>
              <a:ext uri="{FF2B5EF4-FFF2-40B4-BE49-F238E27FC236}">
                <a16:creationId xmlns:a16="http://schemas.microsoft.com/office/drawing/2014/main" id="{E9E91F21-38DB-4340-AD2D-0363686DEE75}"/>
              </a:ext>
            </a:extLst>
          </p:cNvPr>
          <p:cNvSpPr/>
          <p:nvPr/>
        </p:nvSpPr>
        <p:spPr>
          <a:xfrm>
            <a:off x="245044" y="5963047"/>
            <a:ext cx="1122904" cy="670321"/>
          </a:xfrm>
          <a:prstGeom prst="leftArrow">
            <a:avLst/>
          </a:prstGeom>
          <a:solidFill>
            <a:schemeClr val="bg1"/>
          </a:solidFill>
          <a:ln>
            <a:solidFill>
              <a:srgbClr val="01407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1407D"/>
                </a:solidFill>
              </a:rPr>
              <a:t>Back</a:t>
            </a:r>
            <a:endParaRPr lang="en-AU" b="1" dirty="0">
              <a:solidFill>
                <a:srgbClr val="01407D"/>
              </a:solidFill>
            </a:endParaRPr>
          </a:p>
        </p:txBody>
      </p:sp>
      <p:sp>
        <p:nvSpPr>
          <p:cNvPr id="4" name="Rectangle: Rounded Corners 3">
            <a:extLst>
              <a:ext uri="{FF2B5EF4-FFF2-40B4-BE49-F238E27FC236}">
                <a16:creationId xmlns:a16="http://schemas.microsoft.com/office/drawing/2014/main" id="{76BAAF0D-13B2-4D2A-AFF6-65AD3D77060D}"/>
              </a:ext>
            </a:extLst>
          </p:cNvPr>
          <p:cNvSpPr/>
          <p:nvPr/>
        </p:nvSpPr>
        <p:spPr>
          <a:xfrm>
            <a:off x="706438" y="1350963"/>
            <a:ext cx="7731125" cy="796925"/>
          </a:xfrm>
          <a:prstGeom prst="roundRect">
            <a:avLst/>
          </a:prstGeom>
          <a:solidFill>
            <a:srgbClr val="6BBB8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Aft>
                <a:spcPts val="0"/>
              </a:spcAft>
              <a:defRPr/>
            </a:pPr>
            <a:r>
              <a:rPr lang="en-GB" altLang="en-US" dirty="0"/>
              <a:t>In winter, what clothes do you wear? How do you keep warm?</a:t>
            </a:r>
          </a:p>
        </p:txBody>
      </p:sp>
      <p:sp>
        <p:nvSpPr>
          <p:cNvPr id="5" name="Rectangle: Rounded Corners 4">
            <a:extLst>
              <a:ext uri="{FF2B5EF4-FFF2-40B4-BE49-F238E27FC236}">
                <a16:creationId xmlns:a16="http://schemas.microsoft.com/office/drawing/2014/main" id="{406C4F34-E814-480B-AC55-64CD115F4B89}"/>
              </a:ext>
            </a:extLst>
          </p:cNvPr>
          <p:cNvSpPr/>
          <p:nvPr/>
        </p:nvSpPr>
        <p:spPr>
          <a:xfrm>
            <a:off x="706438" y="2460625"/>
            <a:ext cx="7731125" cy="889000"/>
          </a:xfrm>
          <a:prstGeom prst="roundRect">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solidFill>
                  <a:schemeClr val="bg1"/>
                </a:solidFill>
              </a:rPr>
              <a:t>We often wear different things in winter</a:t>
            </a:r>
            <a:br>
              <a:rPr lang="en-GB" dirty="0">
                <a:solidFill>
                  <a:schemeClr val="bg1"/>
                </a:solidFill>
              </a:rPr>
            </a:br>
            <a:r>
              <a:rPr lang="en-GB" dirty="0">
                <a:solidFill>
                  <a:schemeClr val="bg1"/>
                </a:solidFill>
              </a:rPr>
              <a:t> than we do in the spring and summer.</a:t>
            </a:r>
          </a:p>
        </p:txBody>
      </p:sp>
      <p:sp>
        <p:nvSpPr>
          <p:cNvPr id="6" name="Rectangle: Rounded Corners 5">
            <a:extLst>
              <a:ext uri="{FF2B5EF4-FFF2-40B4-BE49-F238E27FC236}">
                <a16:creationId xmlns:a16="http://schemas.microsoft.com/office/drawing/2014/main" id="{90878162-3233-4D40-9CD5-12B16844B2A4}"/>
              </a:ext>
            </a:extLst>
          </p:cNvPr>
          <p:cNvSpPr/>
          <p:nvPr/>
        </p:nvSpPr>
        <p:spPr>
          <a:xfrm>
            <a:off x="706438" y="3662363"/>
            <a:ext cx="7731125" cy="2181225"/>
          </a:xfrm>
          <a:prstGeom prst="roundRect">
            <a:avLst>
              <a:gd name="adj" fmla="val 5898"/>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Aft>
                <a:spcPts val="0"/>
              </a:spcAft>
              <a:defRPr/>
            </a:pPr>
            <a:r>
              <a:rPr lang="en-GB" altLang="en-US" dirty="0">
                <a:solidFill>
                  <a:schemeClr val="bg1"/>
                </a:solidFill>
              </a:rPr>
              <a:t>We might notice people wearing… </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more layers of clothing</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gloves, hats and scarves</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coats</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trousers</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thicker jumpers</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boots and wellies</a:t>
            </a:r>
            <a:endParaRPr lang="en-GB" altLang="en-US" dirty="0"/>
          </a:p>
        </p:txBody>
      </p:sp>
      <p:pic>
        <p:nvPicPr>
          <p:cNvPr id="8" name="Picture 7">
            <a:extLst>
              <a:ext uri="{FF2B5EF4-FFF2-40B4-BE49-F238E27FC236}">
                <a16:creationId xmlns:a16="http://schemas.microsoft.com/office/drawing/2014/main" id="{12055A3D-049F-4EB0-9121-35554DD43F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3631" y="2949576"/>
            <a:ext cx="1237166" cy="2849561"/>
          </a:xfrm>
          <a:prstGeom prst="rect">
            <a:avLst/>
          </a:prstGeom>
        </p:spPr>
      </p:pic>
      <p:pic>
        <p:nvPicPr>
          <p:cNvPr id="16" name="Picture 15">
            <a:extLst>
              <a:ext uri="{FF2B5EF4-FFF2-40B4-BE49-F238E27FC236}">
                <a16:creationId xmlns:a16="http://schemas.microsoft.com/office/drawing/2014/main" id="{3DC607D5-DC89-4331-BDB8-4BCA4030773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77094" y="2703489"/>
            <a:ext cx="984172" cy="3095648"/>
          </a:xfrm>
          <a:prstGeom prst="rect">
            <a:avLst/>
          </a:prstGeom>
        </p:spPr>
      </p:pic>
      <p:pic>
        <p:nvPicPr>
          <p:cNvPr id="10" name="Picture 9">
            <a:extLst>
              <a:ext uri="{FF2B5EF4-FFF2-40B4-BE49-F238E27FC236}">
                <a16:creationId xmlns:a16="http://schemas.microsoft.com/office/drawing/2014/main" id="{F212F083-FB6B-47BE-A8F7-DDEB454A085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7939" y="3937106"/>
            <a:ext cx="984172" cy="2025941"/>
          </a:xfrm>
          <a:prstGeom prst="rect">
            <a:avLst/>
          </a:prstGeom>
        </p:spPr>
      </p:pic>
    </p:spTree>
    <p:extLst>
      <p:ext uri="{BB962C8B-B14F-4D97-AF65-F5344CB8AC3E}">
        <p14:creationId xmlns:p14="http://schemas.microsoft.com/office/powerpoint/2010/main" val="183325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2836F-D51F-4C55-AEC9-0D8ED5EEC1FB}"/>
              </a:ext>
            </a:extLst>
          </p:cNvPr>
          <p:cNvSpPr>
            <a:spLocks noGrp="1"/>
          </p:cNvSpPr>
          <p:nvPr>
            <p:ph type="title"/>
          </p:nvPr>
        </p:nvSpPr>
        <p:spPr/>
        <p:txBody>
          <a:bodyPr/>
          <a:lstStyle/>
          <a:p>
            <a:r>
              <a:rPr lang="en-GB" altLang="en-US" sz="4000" dirty="0">
                <a:solidFill>
                  <a:srgbClr val="01407D"/>
                </a:solidFill>
                <a:latin typeface="Twinkl" panose="02000000000000000000" pitchFamily="2" charset="0"/>
              </a:rPr>
              <a:t>What Do People Do Differently?</a:t>
            </a:r>
            <a:endParaRPr lang="en-AU" dirty="0">
              <a:solidFill>
                <a:srgbClr val="01407D"/>
              </a:solidFill>
            </a:endParaRPr>
          </a:p>
        </p:txBody>
      </p:sp>
      <p:sp>
        <p:nvSpPr>
          <p:cNvPr id="3" name="Rectangle: Rounded Corners 2">
            <a:extLst>
              <a:ext uri="{FF2B5EF4-FFF2-40B4-BE49-F238E27FC236}">
                <a16:creationId xmlns:a16="http://schemas.microsoft.com/office/drawing/2014/main" id="{5AABEB7A-1734-4C90-B35F-7BBA0E500560}"/>
              </a:ext>
            </a:extLst>
          </p:cNvPr>
          <p:cNvSpPr/>
          <p:nvPr/>
        </p:nvSpPr>
        <p:spPr>
          <a:xfrm>
            <a:off x="706438" y="1350963"/>
            <a:ext cx="7731125" cy="796925"/>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Aft>
                <a:spcPts val="0"/>
              </a:spcAft>
              <a:defRPr/>
            </a:pPr>
            <a:r>
              <a:rPr lang="en-GB" altLang="en-US" dirty="0"/>
              <a:t>In winter, what do you like to eat and drink?</a:t>
            </a:r>
          </a:p>
          <a:p>
            <a:pPr algn="ctr" eaLnBrk="1" fontAlgn="auto" hangingPunct="1">
              <a:spcAft>
                <a:spcPts val="0"/>
              </a:spcAft>
              <a:defRPr/>
            </a:pPr>
            <a:r>
              <a:rPr lang="en-GB" altLang="en-US" dirty="0"/>
              <a:t>What do you do more of?</a:t>
            </a:r>
          </a:p>
        </p:txBody>
      </p:sp>
      <p:sp>
        <p:nvSpPr>
          <p:cNvPr id="4" name="Rectangle: Rounded Corners 3">
            <a:extLst>
              <a:ext uri="{FF2B5EF4-FFF2-40B4-BE49-F238E27FC236}">
                <a16:creationId xmlns:a16="http://schemas.microsoft.com/office/drawing/2014/main" id="{0CEA7C7F-6FDD-4A48-9C97-056A6F79048D}"/>
              </a:ext>
            </a:extLst>
          </p:cNvPr>
          <p:cNvSpPr/>
          <p:nvPr/>
        </p:nvSpPr>
        <p:spPr>
          <a:xfrm>
            <a:off x="706438" y="2460625"/>
            <a:ext cx="7731125" cy="889000"/>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solidFill>
                  <a:schemeClr val="bg1"/>
                </a:solidFill>
              </a:rPr>
              <a:t>We often eat, drink and do different things </a:t>
            </a:r>
            <a:br>
              <a:rPr lang="en-GB" dirty="0">
                <a:solidFill>
                  <a:schemeClr val="bg1"/>
                </a:solidFill>
              </a:rPr>
            </a:br>
            <a:r>
              <a:rPr lang="en-GB" dirty="0">
                <a:solidFill>
                  <a:schemeClr val="bg1"/>
                </a:solidFill>
              </a:rPr>
              <a:t>in winter than we do in the spring and summer.</a:t>
            </a:r>
          </a:p>
        </p:txBody>
      </p:sp>
      <p:sp>
        <p:nvSpPr>
          <p:cNvPr id="5" name="Rectangle: Rounded Corners 4">
            <a:extLst>
              <a:ext uri="{FF2B5EF4-FFF2-40B4-BE49-F238E27FC236}">
                <a16:creationId xmlns:a16="http://schemas.microsoft.com/office/drawing/2014/main" id="{F5238672-D019-4775-BBBA-6F214B2A7ABE}"/>
              </a:ext>
            </a:extLst>
          </p:cNvPr>
          <p:cNvSpPr/>
          <p:nvPr/>
        </p:nvSpPr>
        <p:spPr>
          <a:xfrm>
            <a:off x="706438" y="3662363"/>
            <a:ext cx="7731125" cy="1804987"/>
          </a:xfrm>
          <a:prstGeom prst="roundRect">
            <a:avLst>
              <a:gd name="adj" fmla="val 12019"/>
            </a:avLst>
          </a:prstGeom>
          <a:solidFill>
            <a:srgbClr val="6BBB8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Aft>
                <a:spcPts val="0"/>
              </a:spcAft>
              <a:defRPr/>
            </a:pPr>
            <a:r>
              <a:rPr lang="en-GB" altLang="en-US" dirty="0">
                <a:solidFill>
                  <a:schemeClr val="bg1"/>
                </a:solidFill>
              </a:rPr>
              <a:t>We might notice people:</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skiing, sledging or snowboarding;</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playing in the snow;</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eating warming foods like soup;</a:t>
            </a:r>
          </a:p>
          <a:p>
            <a:pPr marL="285750" indent="-285750" eaLnBrk="1" fontAlgn="auto" hangingPunct="1">
              <a:spcAft>
                <a:spcPts val="0"/>
              </a:spcAft>
              <a:buFont typeface="Arial" panose="020B0604020202020204" pitchFamily="34" charset="0"/>
              <a:buChar char="•"/>
              <a:defRPr/>
            </a:pPr>
            <a:r>
              <a:rPr lang="en-GB" altLang="en-US" dirty="0">
                <a:solidFill>
                  <a:schemeClr val="bg1"/>
                </a:solidFill>
              </a:rPr>
              <a:t>drinking more hot drinks.</a:t>
            </a:r>
            <a:endParaRPr lang="en-GB" altLang="en-US" dirty="0"/>
          </a:p>
        </p:txBody>
      </p:sp>
      <p:pic>
        <p:nvPicPr>
          <p:cNvPr id="7" name="Picture 6">
            <a:extLst>
              <a:ext uri="{FF2B5EF4-FFF2-40B4-BE49-F238E27FC236}">
                <a16:creationId xmlns:a16="http://schemas.microsoft.com/office/drawing/2014/main" id="{3859AB8D-BDC9-46E1-AB68-042C40DFFA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1575" y="413478"/>
            <a:ext cx="2640086" cy="2671894"/>
          </a:xfrm>
          <a:prstGeom prst="rect">
            <a:avLst/>
          </a:prstGeom>
        </p:spPr>
      </p:pic>
      <p:sp>
        <p:nvSpPr>
          <p:cNvPr id="10" name="Arrow: Left 9">
            <a:hlinkClick r:id="rId3" action="ppaction://hlinksldjump"/>
            <a:extLst>
              <a:ext uri="{FF2B5EF4-FFF2-40B4-BE49-F238E27FC236}">
                <a16:creationId xmlns:a16="http://schemas.microsoft.com/office/drawing/2014/main" id="{FD4444A9-2D42-4FDA-80CB-78DF443858BE}"/>
              </a:ext>
            </a:extLst>
          </p:cNvPr>
          <p:cNvSpPr/>
          <p:nvPr/>
        </p:nvSpPr>
        <p:spPr>
          <a:xfrm>
            <a:off x="245044" y="5963047"/>
            <a:ext cx="1122904" cy="670321"/>
          </a:xfrm>
          <a:prstGeom prst="leftArrow">
            <a:avLst/>
          </a:prstGeom>
          <a:solidFill>
            <a:schemeClr val="bg1"/>
          </a:solidFill>
          <a:ln>
            <a:solidFill>
              <a:srgbClr val="01407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1407D"/>
                </a:solidFill>
              </a:rPr>
              <a:t>Back</a:t>
            </a:r>
            <a:endParaRPr lang="en-AU" b="1" dirty="0">
              <a:solidFill>
                <a:srgbClr val="01407D"/>
              </a:solidFill>
            </a:endParaRPr>
          </a:p>
        </p:txBody>
      </p:sp>
    </p:spTree>
    <p:extLst>
      <p:ext uri="{BB962C8B-B14F-4D97-AF65-F5344CB8AC3E}">
        <p14:creationId xmlns:p14="http://schemas.microsoft.com/office/powerpoint/2010/main" val="3201761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500"/>
                            </p:stCondLst>
                            <p:childTnLst>
                              <p:par>
                                <p:cTn id="19" presetID="42" presetClass="path" presetSubtype="0" accel="50000" decel="50000" fill="hold" nodeType="afterEffect">
                                  <p:stCondLst>
                                    <p:cond delay="0"/>
                                  </p:stCondLst>
                                  <p:childTnLst>
                                    <p:animMotion origin="layout" path="M -4.16667E-6 -2.59259E-6 L -0.44236 0.43172 " pathEditMode="relative" rAng="0" ptsTypes="AA">
                                      <p:cBhvr>
                                        <p:cTn id="20" dur="2000" fill="hold"/>
                                        <p:tgtEl>
                                          <p:spTgt spid="7"/>
                                        </p:tgtEl>
                                        <p:attrNameLst>
                                          <p:attrName>ppt_x</p:attrName>
                                          <p:attrName>ppt_y</p:attrName>
                                        </p:attrNameLst>
                                      </p:cBhvr>
                                      <p:rCtr x="-22118" y="2157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1D9AF-8DEF-4466-91FE-8A7B1E0A8F23}"/>
              </a:ext>
            </a:extLst>
          </p:cNvPr>
          <p:cNvSpPr>
            <a:spLocks noGrp="1"/>
          </p:cNvSpPr>
          <p:nvPr>
            <p:ph type="title"/>
          </p:nvPr>
        </p:nvSpPr>
        <p:spPr/>
        <p:txBody>
          <a:bodyPr/>
          <a:lstStyle/>
          <a:p>
            <a:r>
              <a:rPr lang="en-GB" altLang="en-US" sz="4000" dirty="0">
                <a:solidFill>
                  <a:srgbClr val="01407D"/>
                </a:solidFill>
                <a:latin typeface="Twinkl" panose="02000000000000000000" pitchFamily="2" charset="0"/>
              </a:rPr>
              <a:t>What Do We See Animals Do?</a:t>
            </a:r>
            <a:endParaRPr lang="en-AU" dirty="0">
              <a:solidFill>
                <a:srgbClr val="01407D"/>
              </a:solidFill>
            </a:endParaRPr>
          </a:p>
        </p:txBody>
      </p:sp>
      <p:sp>
        <p:nvSpPr>
          <p:cNvPr id="3" name="Rectangle: Rounded Corners 2">
            <a:extLst>
              <a:ext uri="{FF2B5EF4-FFF2-40B4-BE49-F238E27FC236}">
                <a16:creationId xmlns:a16="http://schemas.microsoft.com/office/drawing/2014/main" id="{9FD49CEE-A82E-48BC-9CF8-1EEE6BA9C98F}"/>
              </a:ext>
            </a:extLst>
          </p:cNvPr>
          <p:cNvSpPr/>
          <p:nvPr/>
        </p:nvSpPr>
        <p:spPr>
          <a:xfrm>
            <a:off x="706438" y="1350963"/>
            <a:ext cx="7731125" cy="796925"/>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US" dirty="0">
                <a:solidFill>
                  <a:schemeClr val="bg1"/>
                </a:solidFill>
              </a:rPr>
              <a:t>Animals cope with winter weather differently.</a:t>
            </a:r>
          </a:p>
        </p:txBody>
      </p:sp>
      <p:sp>
        <p:nvSpPr>
          <p:cNvPr id="4" name="Rectangle: Rounded Corners 3">
            <a:extLst>
              <a:ext uri="{FF2B5EF4-FFF2-40B4-BE49-F238E27FC236}">
                <a16:creationId xmlns:a16="http://schemas.microsoft.com/office/drawing/2014/main" id="{B3841998-63AF-4F69-B954-99057D508914}"/>
              </a:ext>
            </a:extLst>
          </p:cNvPr>
          <p:cNvSpPr/>
          <p:nvPr/>
        </p:nvSpPr>
        <p:spPr>
          <a:xfrm>
            <a:off x="629485" y="2312988"/>
            <a:ext cx="7875500" cy="1073150"/>
          </a:xfrm>
          <a:prstGeom prst="roundRect">
            <a:avLst>
              <a:gd name="adj" fmla="val 14322"/>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Aft>
                <a:spcPts val="0"/>
              </a:spcAft>
              <a:defRPr/>
            </a:pPr>
            <a:r>
              <a:rPr lang="en-GB" altLang="en-US" dirty="0">
                <a:solidFill>
                  <a:schemeClr val="bg1"/>
                </a:solidFill>
              </a:rPr>
              <a:t>We might notice </a:t>
            </a:r>
            <a:r>
              <a:rPr lang="en-US" altLang="en-US" dirty="0">
                <a:solidFill>
                  <a:schemeClr val="bg1"/>
                </a:solidFill>
              </a:rPr>
              <a:t>some animals </a:t>
            </a:r>
            <a:r>
              <a:rPr lang="en-US" altLang="en-US" b="1" dirty="0">
                <a:solidFill>
                  <a:schemeClr val="bg1"/>
                </a:solidFill>
              </a:rPr>
              <a:t>hibernating </a:t>
            </a:r>
            <a:r>
              <a:rPr lang="en-US" altLang="en-US" dirty="0">
                <a:solidFill>
                  <a:schemeClr val="bg1"/>
                </a:solidFill>
              </a:rPr>
              <a:t>for some, or all, of the winter.</a:t>
            </a:r>
          </a:p>
          <a:p>
            <a:pPr algn="ctr" eaLnBrk="1" fontAlgn="auto" hangingPunct="1">
              <a:spcAft>
                <a:spcPts val="0"/>
              </a:spcAft>
              <a:defRPr/>
            </a:pPr>
            <a:endParaRPr lang="en-US" altLang="en-US" dirty="0">
              <a:solidFill>
                <a:schemeClr val="bg1"/>
              </a:solidFill>
            </a:endParaRPr>
          </a:p>
          <a:p>
            <a:pPr algn="ctr" eaLnBrk="1" fontAlgn="auto" hangingPunct="1">
              <a:spcAft>
                <a:spcPts val="0"/>
              </a:spcAft>
              <a:defRPr/>
            </a:pPr>
            <a:r>
              <a:rPr lang="en-US" altLang="en-US" b="1" dirty="0">
                <a:solidFill>
                  <a:schemeClr val="bg1"/>
                </a:solidFill>
              </a:rPr>
              <a:t>Click on the pictures to name each one.</a:t>
            </a:r>
          </a:p>
        </p:txBody>
      </p:sp>
      <p:pic>
        <p:nvPicPr>
          <p:cNvPr id="5" name="bat">
            <a:extLst>
              <a:ext uri="{FF2B5EF4-FFF2-40B4-BE49-F238E27FC236}">
                <a16:creationId xmlns:a16="http://schemas.microsoft.com/office/drawing/2014/main" id="{11F161A2-92DC-469D-B1C2-A7CEB29DC05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783108" y="3743325"/>
            <a:ext cx="1673871" cy="113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snake">
            <a:extLst>
              <a:ext uri="{FF2B5EF4-FFF2-40B4-BE49-F238E27FC236}">
                <a16:creationId xmlns:a16="http://schemas.microsoft.com/office/drawing/2014/main" id="{3946C09A-DFF9-4D62-AAD9-7BE650572A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49525" y="3940175"/>
            <a:ext cx="2060575"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hedgehog">
            <a:extLst>
              <a:ext uri="{FF2B5EF4-FFF2-40B4-BE49-F238E27FC236}">
                <a16:creationId xmlns:a16="http://schemas.microsoft.com/office/drawing/2014/main" id="{8503C66B-B093-4BC6-B1DB-06F26E6308B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48213" y="3630613"/>
            <a:ext cx="16414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mouse">
            <a:extLst>
              <a:ext uri="{FF2B5EF4-FFF2-40B4-BE49-F238E27FC236}">
                <a16:creationId xmlns:a16="http://schemas.microsoft.com/office/drawing/2014/main" id="{73E135A0-E0C2-476F-BCF9-148AB360BAD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bwMode="auto">
          <a:xfrm>
            <a:off x="6839305" y="3832225"/>
            <a:ext cx="1470903"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1">
            <a:extLst>
              <a:ext uri="{FF2B5EF4-FFF2-40B4-BE49-F238E27FC236}">
                <a16:creationId xmlns:a16="http://schemas.microsoft.com/office/drawing/2014/main" id="{85E3F33D-8AE6-45CF-91F6-9AB54CF0ABD3}"/>
              </a:ext>
            </a:extLst>
          </p:cNvPr>
          <p:cNvSpPr/>
          <p:nvPr/>
        </p:nvSpPr>
        <p:spPr>
          <a:xfrm>
            <a:off x="706438" y="5240338"/>
            <a:ext cx="1827212" cy="623887"/>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bats </a:t>
            </a:r>
            <a:r>
              <a:rPr lang="en-GB" b="1" dirty="0">
                <a:solidFill>
                  <a:schemeClr val="bg1"/>
                </a:solidFill>
              </a:rPr>
              <a:t>hibernate</a:t>
            </a:r>
            <a:endParaRPr lang="en-GB" dirty="0">
              <a:solidFill>
                <a:schemeClr val="bg1"/>
              </a:solidFill>
            </a:endParaRPr>
          </a:p>
        </p:txBody>
      </p:sp>
      <p:sp>
        <p:nvSpPr>
          <p:cNvPr id="10" name="2">
            <a:extLst>
              <a:ext uri="{FF2B5EF4-FFF2-40B4-BE49-F238E27FC236}">
                <a16:creationId xmlns:a16="http://schemas.microsoft.com/office/drawing/2014/main" id="{D59D0C89-51D5-46F9-806C-AF7ED2E4CEC7}"/>
              </a:ext>
            </a:extLst>
          </p:cNvPr>
          <p:cNvSpPr/>
          <p:nvPr/>
        </p:nvSpPr>
        <p:spPr>
          <a:xfrm>
            <a:off x="2667000" y="5240338"/>
            <a:ext cx="1827213" cy="623887"/>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adders </a:t>
            </a:r>
            <a:r>
              <a:rPr lang="en-GB" b="1" dirty="0">
                <a:solidFill>
                  <a:schemeClr val="bg1"/>
                </a:solidFill>
              </a:rPr>
              <a:t>hibernate</a:t>
            </a:r>
            <a:endParaRPr lang="en-GB" dirty="0">
              <a:solidFill>
                <a:schemeClr val="bg1"/>
              </a:solidFill>
            </a:endParaRPr>
          </a:p>
        </p:txBody>
      </p:sp>
      <p:sp>
        <p:nvSpPr>
          <p:cNvPr id="11" name="3">
            <a:extLst>
              <a:ext uri="{FF2B5EF4-FFF2-40B4-BE49-F238E27FC236}">
                <a16:creationId xmlns:a16="http://schemas.microsoft.com/office/drawing/2014/main" id="{56659708-B167-45BF-87FE-EB2919D0F0FC}"/>
              </a:ext>
            </a:extLst>
          </p:cNvPr>
          <p:cNvSpPr/>
          <p:nvPr/>
        </p:nvSpPr>
        <p:spPr>
          <a:xfrm>
            <a:off x="4649788" y="5240338"/>
            <a:ext cx="1827212" cy="623887"/>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hedgehogs </a:t>
            </a:r>
            <a:r>
              <a:rPr lang="en-GB" b="1" dirty="0">
                <a:solidFill>
                  <a:schemeClr val="bg1"/>
                </a:solidFill>
              </a:rPr>
              <a:t>hibernate</a:t>
            </a:r>
            <a:endParaRPr lang="en-GB" dirty="0">
              <a:solidFill>
                <a:schemeClr val="bg1"/>
              </a:solidFill>
            </a:endParaRPr>
          </a:p>
        </p:txBody>
      </p:sp>
      <p:sp>
        <p:nvSpPr>
          <p:cNvPr id="12" name="4">
            <a:extLst>
              <a:ext uri="{FF2B5EF4-FFF2-40B4-BE49-F238E27FC236}">
                <a16:creationId xmlns:a16="http://schemas.microsoft.com/office/drawing/2014/main" id="{ACDEF5DD-668D-407D-9F3A-3D5B5D8B530C}"/>
              </a:ext>
            </a:extLst>
          </p:cNvPr>
          <p:cNvSpPr/>
          <p:nvPr/>
        </p:nvSpPr>
        <p:spPr>
          <a:xfrm>
            <a:off x="6610350" y="5240338"/>
            <a:ext cx="1827213" cy="623887"/>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err="1">
                <a:solidFill>
                  <a:schemeClr val="bg1"/>
                </a:solidFill>
              </a:rPr>
              <a:t>doormice</a:t>
            </a:r>
            <a:r>
              <a:rPr lang="en-GB" dirty="0">
                <a:solidFill>
                  <a:schemeClr val="bg1"/>
                </a:solidFill>
              </a:rPr>
              <a:t> </a:t>
            </a:r>
            <a:r>
              <a:rPr lang="en-GB" b="1" dirty="0">
                <a:solidFill>
                  <a:schemeClr val="bg1"/>
                </a:solidFill>
              </a:rPr>
              <a:t>hibernate</a:t>
            </a:r>
            <a:endParaRPr lang="en-GB" dirty="0">
              <a:solidFill>
                <a:schemeClr val="bg1"/>
              </a:solidFill>
            </a:endParaRPr>
          </a:p>
        </p:txBody>
      </p:sp>
    </p:spTree>
    <p:extLst>
      <p:ext uri="{BB962C8B-B14F-4D97-AF65-F5344CB8AC3E}">
        <p14:creationId xmlns:p14="http://schemas.microsoft.com/office/powerpoint/2010/main" val="6034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5"/>
                  </p:tgtEl>
                </p:cond>
              </p:nextCondLst>
            </p:seq>
            <p:seq concurrent="1" nextAc="seek">
              <p:cTn id="28" restart="whenNotActive" fill="hold" evtFilter="cancelBubble" nodeType="interactiveSeq">
                <p:stCondLst>
                  <p:cond evt="onClick" delay="0">
                    <p:tgtEl>
                      <p:spTgt spid="6"/>
                    </p:tgtEl>
                  </p:cond>
                </p:stCondLst>
                <p:endSync evt="end" delay="0">
                  <p:rtn val="all"/>
                </p:endSync>
                <p:childTnLst>
                  <p:par>
                    <p:cTn id="29" fill="hold">
                      <p:stCondLst>
                        <p:cond delay="0"/>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6"/>
                  </p:tgtEl>
                </p:cond>
              </p:nextCondLst>
            </p:seq>
            <p:seq concurrent="1" nextAc="seek">
              <p:cTn id="33" restart="whenNotActive" fill="hold" evtFilter="cancelBubble" nodeType="interactiveSeq">
                <p:stCondLst>
                  <p:cond evt="onClick" delay="0">
                    <p:tgtEl>
                      <p:spTgt spid="7"/>
                    </p:tgtEl>
                  </p:cond>
                </p:stCondLst>
                <p:endSync evt="end" delay="0">
                  <p:rtn val="all"/>
                </p:endSync>
                <p:childTnLst>
                  <p:par>
                    <p:cTn id="34" fill="hold">
                      <p:stCondLst>
                        <p:cond delay="0"/>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childTnLst>
                                </p:cTn>
                              </p:par>
                            </p:childTnLst>
                          </p:cTn>
                        </p:par>
                      </p:childTnLst>
                    </p:cTn>
                  </p:par>
                </p:childTnLst>
              </p:cTn>
              <p:nextCondLst>
                <p:cond evt="onClick" delay="0">
                  <p:tgtEl>
                    <p:spTgt spid="7"/>
                  </p:tgtEl>
                </p:cond>
              </p:nextCondLst>
            </p:seq>
            <p:seq concurrent="1" nextAc="seek">
              <p:cTn id="38" restart="whenNotActive" fill="hold" evtFilter="cancelBubble" nodeType="interactiveSeq">
                <p:stCondLst>
                  <p:cond evt="onClick" delay="0">
                    <p:tgtEl>
                      <p:spTgt spid="8"/>
                    </p:tgtEl>
                  </p:cond>
                </p:stCondLst>
                <p:endSync evt="end" delay="0">
                  <p:rtn val="all"/>
                </p:endSync>
                <p:childTnLst>
                  <p:par>
                    <p:cTn id="39" fill="hold">
                      <p:stCondLst>
                        <p:cond delay="0"/>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8"/>
                  </p:tgtEl>
                </p:cond>
              </p:nextCondLst>
            </p:seq>
          </p:childTnLst>
        </p:cTn>
      </p:par>
    </p:tnLst>
    <p:bldLst>
      <p:bldP spid="3" grpId="0" animBg="1"/>
      <p:bldP spid="4" grpId="0" animBg="1"/>
      <p:bldP spid="9" grpId="0" animBg="1"/>
      <p:bldP spid="10"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2DF82-D891-4C6E-9048-BE7DAD4CFA34}"/>
              </a:ext>
            </a:extLst>
          </p:cNvPr>
          <p:cNvSpPr>
            <a:spLocks noGrp="1"/>
          </p:cNvSpPr>
          <p:nvPr>
            <p:ph type="title"/>
          </p:nvPr>
        </p:nvSpPr>
        <p:spPr/>
        <p:txBody>
          <a:bodyPr/>
          <a:lstStyle/>
          <a:p>
            <a:r>
              <a:rPr lang="en-GB" altLang="en-US" sz="4000" dirty="0">
                <a:solidFill>
                  <a:srgbClr val="01407D"/>
                </a:solidFill>
                <a:latin typeface="Twinkl" panose="02000000000000000000" pitchFamily="2" charset="0"/>
              </a:rPr>
              <a:t>What Do We See Animals Do?</a:t>
            </a:r>
            <a:endParaRPr lang="en-AU" dirty="0">
              <a:solidFill>
                <a:srgbClr val="01407D"/>
              </a:solidFill>
            </a:endParaRPr>
          </a:p>
        </p:txBody>
      </p:sp>
      <p:sp>
        <p:nvSpPr>
          <p:cNvPr id="4" name="Rectangle: Rounded Corners 3">
            <a:extLst>
              <a:ext uri="{FF2B5EF4-FFF2-40B4-BE49-F238E27FC236}">
                <a16:creationId xmlns:a16="http://schemas.microsoft.com/office/drawing/2014/main" id="{11EBA240-B0D4-4154-8991-2094EAE47CD8}"/>
              </a:ext>
            </a:extLst>
          </p:cNvPr>
          <p:cNvSpPr/>
          <p:nvPr/>
        </p:nvSpPr>
        <p:spPr>
          <a:xfrm>
            <a:off x="706438" y="1409700"/>
            <a:ext cx="7731125" cy="1003300"/>
          </a:xfrm>
          <a:prstGeom prst="roundRect">
            <a:avLst/>
          </a:prstGeom>
          <a:solidFill>
            <a:srgbClr val="6BBB8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Aft>
                <a:spcPts val="0"/>
              </a:spcAft>
              <a:defRPr/>
            </a:pPr>
            <a:r>
              <a:rPr lang="en-GB" altLang="en-US" dirty="0">
                <a:solidFill>
                  <a:schemeClr val="bg1"/>
                </a:solidFill>
              </a:rPr>
              <a:t>We might notice </a:t>
            </a:r>
            <a:r>
              <a:rPr lang="en-US" altLang="en-US" dirty="0">
                <a:solidFill>
                  <a:schemeClr val="bg1"/>
                </a:solidFill>
              </a:rPr>
              <a:t>that other animals </a:t>
            </a:r>
            <a:r>
              <a:rPr lang="en-US" altLang="en-US" b="1" dirty="0">
                <a:solidFill>
                  <a:schemeClr val="bg1"/>
                </a:solidFill>
              </a:rPr>
              <a:t>migrate</a:t>
            </a:r>
            <a:r>
              <a:rPr lang="en-US" altLang="en-US" dirty="0">
                <a:solidFill>
                  <a:schemeClr val="bg1"/>
                </a:solidFill>
              </a:rPr>
              <a:t> (travel) to a warmer place.</a:t>
            </a:r>
          </a:p>
          <a:p>
            <a:pPr eaLnBrk="1" fontAlgn="auto" hangingPunct="1">
              <a:spcAft>
                <a:spcPts val="0"/>
              </a:spcAft>
              <a:defRPr/>
            </a:pPr>
            <a:endParaRPr lang="en-US" altLang="en-US" dirty="0">
              <a:solidFill>
                <a:schemeClr val="bg1"/>
              </a:solidFill>
            </a:endParaRPr>
          </a:p>
          <a:p>
            <a:pPr algn="ctr" eaLnBrk="1" fontAlgn="auto" hangingPunct="1">
              <a:spcAft>
                <a:spcPts val="0"/>
              </a:spcAft>
              <a:defRPr/>
            </a:pPr>
            <a:r>
              <a:rPr lang="en-US" altLang="en-US" b="1" dirty="0">
                <a:solidFill>
                  <a:schemeClr val="bg1"/>
                </a:solidFill>
              </a:rPr>
              <a:t>Click on the pictures to name each one.</a:t>
            </a:r>
          </a:p>
        </p:txBody>
      </p:sp>
      <p:pic>
        <p:nvPicPr>
          <p:cNvPr id="5" name="swallow">
            <a:extLst>
              <a:ext uri="{FF2B5EF4-FFF2-40B4-BE49-F238E27FC236}">
                <a16:creationId xmlns:a16="http://schemas.microsoft.com/office/drawing/2014/main" id="{D866FF65-0D79-468E-B39F-785A4584440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9188" y="2811463"/>
            <a:ext cx="1154112" cy="110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butterfly">
            <a:extLst>
              <a:ext uri="{FF2B5EF4-FFF2-40B4-BE49-F238E27FC236}">
                <a16:creationId xmlns:a16="http://schemas.microsoft.com/office/drawing/2014/main" id="{042E83A4-807C-4D3B-9D99-963923D225D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bwMode="auto">
          <a:xfrm rot="21396761">
            <a:off x="2771777" y="2877756"/>
            <a:ext cx="1492860"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whale">
            <a:extLst>
              <a:ext uri="{FF2B5EF4-FFF2-40B4-BE49-F238E27FC236}">
                <a16:creationId xmlns:a16="http://schemas.microsoft.com/office/drawing/2014/main" id="{1CD16302-9323-41D1-A428-50650B575B2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bwMode="auto">
          <a:xfrm>
            <a:off x="4716463" y="2935554"/>
            <a:ext cx="1760537" cy="1009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dolphin">
            <a:extLst>
              <a:ext uri="{FF2B5EF4-FFF2-40B4-BE49-F238E27FC236}">
                <a16:creationId xmlns:a16="http://schemas.microsoft.com/office/drawing/2014/main" id="{96BFA0C3-94F9-46C1-9E0C-B7A8E1636BF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bwMode="auto">
          <a:xfrm rot="20492285">
            <a:off x="7040604" y="2932894"/>
            <a:ext cx="966705" cy="1229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1">
            <a:extLst>
              <a:ext uri="{FF2B5EF4-FFF2-40B4-BE49-F238E27FC236}">
                <a16:creationId xmlns:a16="http://schemas.microsoft.com/office/drawing/2014/main" id="{0B0EED33-7326-4E33-9025-7D646A4DE477}"/>
              </a:ext>
            </a:extLst>
          </p:cNvPr>
          <p:cNvSpPr/>
          <p:nvPr/>
        </p:nvSpPr>
        <p:spPr>
          <a:xfrm>
            <a:off x="706438" y="4405313"/>
            <a:ext cx="1827212" cy="1504950"/>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Lots of birds, like the swallow, </a:t>
            </a:r>
            <a:r>
              <a:rPr lang="en-GB" b="1" dirty="0">
                <a:solidFill>
                  <a:schemeClr val="bg1"/>
                </a:solidFill>
              </a:rPr>
              <a:t>migrate</a:t>
            </a:r>
            <a:r>
              <a:rPr lang="en-GB" dirty="0">
                <a:solidFill>
                  <a:schemeClr val="bg1"/>
                </a:solidFill>
              </a:rPr>
              <a:t>. </a:t>
            </a:r>
          </a:p>
        </p:txBody>
      </p:sp>
      <p:sp>
        <p:nvSpPr>
          <p:cNvPr id="10" name="2">
            <a:extLst>
              <a:ext uri="{FF2B5EF4-FFF2-40B4-BE49-F238E27FC236}">
                <a16:creationId xmlns:a16="http://schemas.microsoft.com/office/drawing/2014/main" id="{D10F2367-6E41-4D3D-940D-1F7EA0FEC887}"/>
              </a:ext>
            </a:extLst>
          </p:cNvPr>
          <p:cNvSpPr/>
          <p:nvPr/>
        </p:nvSpPr>
        <p:spPr>
          <a:xfrm>
            <a:off x="2679700" y="4405313"/>
            <a:ext cx="1851025" cy="1504950"/>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Some butterflies, like the monarch butterfly, </a:t>
            </a:r>
            <a:r>
              <a:rPr lang="en-GB" b="1" dirty="0">
                <a:solidFill>
                  <a:schemeClr val="bg1"/>
                </a:solidFill>
              </a:rPr>
              <a:t>migrate</a:t>
            </a:r>
            <a:r>
              <a:rPr lang="en-GB" dirty="0">
                <a:solidFill>
                  <a:schemeClr val="bg1"/>
                </a:solidFill>
              </a:rPr>
              <a:t>.</a:t>
            </a:r>
          </a:p>
        </p:txBody>
      </p:sp>
      <p:sp>
        <p:nvSpPr>
          <p:cNvPr id="11" name="3">
            <a:extLst>
              <a:ext uri="{FF2B5EF4-FFF2-40B4-BE49-F238E27FC236}">
                <a16:creationId xmlns:a16="http://schemas.microsoft.com/office/drawing/2014/main" id="{1739FF5C-54E4-4D5E-809E-8C0CDD014BDF}"/>
              </a:ext>
            </a:extLst>
          </p:cNvPr>
          <p:cNvSpPr/>
          <p:nvPr/>
        </p:nvSpPr>
        <p:spPr>
          <a:xfrm>
            <a:off x="4649788" y="4405313"/>
            <a:ext cx="1827212" cy="1504950"/>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Most whales </a:t>
            </a:r>
            <a:r>
              <a:rPr lang="en-GB" b="1" dirty="0">
                <a:solidFill>
                  <a:schemeClr val="bg1"/>
                </a:solidFill>
              </a:rPr>
              <a:t>migrate</a:t>
            </a:r>
            <a:r>
              <a:rPr lang="en-GB" dirty="0">
                <a:solidFill>
                  <a:schemeClr val="bg1"/>
                </a:solidFill>
              </a:rPr>
              <a:t>.</a:t>
            </a:r>
          </a:p>
        </p:txBody>
      </p:sp>
      <p:sp>
        <p:nvSpPr>
          <p:cNvPr id="12" name="4">
            <a:extLst>
              <a:ext uri="{FF2B5EF4-FFF2-40B4-BE49-F238E27FC236}">
                <a16:creationId xmlns:a16="http://schemas.microsoft.com/office/drawing/2014/main" id="{29B9F2C4-335B-4BF2-B7AB-BE851864EC92}"/>
              </a:ext>
            </a:extLst>
          </p:cNvPr>
          <p:cNvSpPr/>
          <p:nvPr/>
        </p:nvSpPr>
        <p:spPr>
          <a:xfrm>
            <a:off x="6610350" y="4371975"/>
            <a:ext cx="1827213" cy="1538288"/>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Most dolphins </a:t>
            </a:r>
            <a:r>
              <a:rPr lang="en-GB" b="1" dirty="0">
                <a:solidFill>
                  <a:schemeClr val="bg1"/>
                </a:solidFill>
              </a:rPr>
              <a:t>migrate</a:t>
            </a:r>
            <a:r>
              <a:rPr lang="en-GB" dirty="0">
                <a:solidFill>
                  <a:schemeClr val="bg1"/>
                </a:solidFill>
              </a:rPr>
              <a:t>.</a:t>
            </a:r>
          </a:p>
        </p:txBody>
      </p:sp>
    </p:spTree>
    <p:extLst>
      <p:ext uri="{BB962C8B-B14F-4D97-AF65-F5344CB8AC3E}">
        <p14:creationId xmlns:p14="http://schemas.microsoft.com/office/powerpoint/2010/main" val="280715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5"/>
                  </p:tgtEl>
                </p:cond>
              </p:nextCondLst>
            </p:seq>
            <p:seq concurrent="1" nextAc="seek">
              <p:cTn id="23" restart="whenNotActive" fill="hold" evtFilter="cancelBubble" nodeType="interactiveSeq">
                <p:stCondLst>
                  <p:cond evt="onClick" delay="0">
                    <p:tgtEl>
                      <p:spTgt spid="6"/>
                    </p:tgtEl>
                  </p:cond>
                </p:stCondLst>
                <p:endSync evt="end" delay="0">
                  <p:rtn val="all"/>
                </p:endSync>
                <p:childTnLst>
                  <p:par>
                    <p:cTn id="24" fill="hold">
                      <p:stCondLst>
                        <p:cond delay="0"/>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6"/>
                  </p:tgtEl>
                </p:cond>
              </p:nextCondLst>
            </p:seq>
            <p:seq concurrent="1" nextAc="seek">
              <p:cTn id="28" restart="whenNotActive" fill="hold" evtFilter="cancelBubble" nodeType="interactiveSeq">
                <p:stCondLst>
                  <p:cond evt="onClick" delay="0">
                    <p:tgtEl>
                      <p:spTgt spid="7"/>
                    </p:tgtEl>
                  </p:cond>
                </p:stCondLst>
                <p:endSync evt="end" delay="0">
                  <p:rtn val="all"/>
                </p:endSync>
                <p:childTnLst>
                  <p:par>
                    <p:cTn id="29" fill="hold">
                      <p:stCondLst>
                        <p:cond delay="0"/>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childTnLst>
              </p:cTn>
              <p:nextCondLst>
                <p:cond evt="onClick" delay="0">
                  <p:tgtEl>
                    <p:spTgt spid="7"/>
                  </p:tgtEl>
                </p:cond>
              </p:nextCondLst>
            </p:seq>
            <p:seq concurrent="1" nextAc="seek">
              <p:cTn id="33" restart="whenNotActive" fill="hold" evtFilter="cancelBubble" nodeType="interactiveSeq">
                <p:stCondLst>
                  <p:cond evt="onClick" delay="0">
                    <p:tgtEl>
                      <p:spTgt spid="8"/>
                    </p:tgtEl>
                  </p:cond>
                </p:stCondLst>
                <p:endSync evt="end" delay="0">
                  <p:rtn val="all"/>
                </p:endSync>
                <p:childTnLst>
                  <p:par>
                    <p:cTn id="34" fill="hold">
                      <p:stCondLst>
                        <p:cond delay="0"/>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8"/>
                  </p:tgtEl>
                </p:cond>
              </p:nextCondLst>
            </p:seq>
          </p:childTnLst>
        </p:cTn>
      </p:par>
    </p:tnLst>
    <p:bldLst>
      <p:bldP spid="4" grpId="0" animBg="1"/>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A1D34-0209-4360-8E9C-9A3A7F232F6C}"/>
              </a:ext>
            </a:extLst>
          </p:cNvPr>
          <p:cNvSpPr>
            <a:spLocks noGrp="1"/>
          </p:cNvSpPr>
          <p:nvPr>
            <p:ph type="title"/>
          </p:nvPr>
        </p:nvSpPr>
        <p:spPr/>
        <p:txBody>
          <a:bodyPr/>
          <a:lstStyle/>
          <a:p>
            <a:r>
              <a:rPr lang="en-GB" altLang="en-US" sz="4000" dirty="0">
                <a:solidFill>
                  <a:srgbClr val="01407D"/>
                </a:solidFill>
                <a:latin typeface="Twinkl" panose="02000000000000000000" pitchFamily="2" charset="0"/>
              </a:rPr>
              <a:t>What Do We See Animals Do?</a:t>
            </a:r>
            <a:endParaRPr lang="en-AU" dirty="0">
              <a:solidFill>
                <a:srgbClr val="01407D"/>
              </a:solidFill>
            </a:endParaRPr>
          </a:p>
        </p:txBody>
      </p:sp>
      <p:sp>
        <p:nvSpPr>
          <p:cNvPr id="3" name="Rectangle: Rounded Corners 2">
            <a:extLst>
              <a:ext uri="{FF2B5EF4-FFF2-40B4-BE49-F238E27FC236}">
                <a16:creationId xmlns:a16="http://schemas.microsoft.com/office/drawing/2014/main" id="{7A833A6B-96E9-42E7-8059-C2765B8C8ED5}"/>
              </a:ext>
            </a:extLst>
          </p:cNvPr>
          <p:cNvSpPr/>
          <p:nvPr/>
        </p:nvSpPr>
        <p:spPr>
          <a:xfrm>
            <a:off x="706438" y="1416050"/>
            <a:ext cx="7731125" cy="1068388"/>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Aft>
                <a:spcPts val="0"/>
              </a:spcAft>
              <a:defRPr/>
            </a:pPr>
            <a:r>
              <a:rPr lang="en-GB" altLang="en-US" dirty="0">
                <a:solidFill>
                  <a:schemeClr val="bg1"/>
                </a:solidFill>
              </a:rPr>
              <a:t>We might notice </a:t>
            </a:r>
            <a:r>
              <a:rPr lang="en-US" altLang="en-US" dirty="0">
                <a:solidFill>
                  <a:schemeClr val="bg1"/>
                </a:solidFill>
              </a:rPr>
              <a:t>that some animals </a:t>
            </a:r>
            <a:r>
              <a:rPr lang="en-US" altLang="en-US" b="1" dirty="0">
                <a:solidFill>
                  <a:schemeClr val="bg1"/>
                </a:solidFill>
              </a:rPr>
              <a:t>adapt </a:t>
            </a:r>
            <a:r>
              <a:rPr lang="en-US" altLang="en-US" dirty="0">
                <a:solidFill>
                  <a:schemeClr val="bg1"/>
                </a:solidFill>
              </a:rPr>
              <a:t>by changing </a:t>
            </a:r>
            <a:br>
              <a:rPr lang="en-US" altLang="en-US" dirty="0">
                <a:solidFill>
                  <a:schemeClr val="bg1"/>
                </a:solidFill>
              </a:rPr>
            </a:br>
            <a:r>
              <a:rPr lang="en-US" altLang="en-US" dirty="0">
                <a:solidFill>
                  <a:schemeClr val="bg1"/>
                </a:solidFill>
              </a:rPr>
              <a:t>their </a:t>
            </a:r>
            <a:r>
              <a:rPr lang="en-US" altLang="en-US" dirty="0" err="1">
                <a:solidFill>
                  <a:schemeClr val="bg1"/>
                </a:solidFill>
              </a:rPr>
              <a:t>behaviour</a:t>
            </a:r>
            <a:r>
              <a:rPr lang="en-US" altLang="en-US" dirty="0">
                <a:solidFill>
                  <a:schemeClr val="bg1"/>
                </a:solidFill>
              </a:rPr>
              <a:t> or their bodies.</a:t>
            </a:r>
          </a:p>
          <a:p>
            <a:pPr algn="ctr" eaLnBrk="1" fontAlgn="auto" hangingPunct="1">
              <a:spcAft>
                <a:spcPts val="0"/>
              </a:spcAft>
              <a:defRPr/>
            </a:pPr>
            <a:r>
              <a:rPr lang="en-US" altLang="en-US" b="1" dirty="0">
                <a:solidFill>
                  <a:schemeClr val="bg1"/>
                </a:solidFill>
              </a:rPr>
              <a:t>Click on the pictures to name each one.</a:t>
            </a:r>
          </a:p>
        </p:txBody>
      </p:sp>
      <p:pic>
        <p:nvPicPr>
          <p:cNvPr id="4" name="pony">
            <a:extLst>
              <a:ext uri="{FF2B5EF4-FFF2-40B4-BE49-F238E27FC236}">
                <a16:creationId xmlns:a16="http://schemas.microsoft.com/office/drawing/2014/main" id="{D4186C2C-CF47-439F-89B7-624584B3CCB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1286298" y="2560589"/>
            <a:ext cx="1641475" cy="163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sheep">
            <a:extLst>
              <a:ext uri="{FF2B5EF4-FFF2-40B4-BE49-F238E27FC236}">
                <a16:creationId xmlns:a16="http://schemas.microsoft.com/office/drawing/2014/main" id="{808F1455-1158-43AF-88E0-2D908F86473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bwMode="auto">
          <a:xfrm>
            <a:off x="4035248" y="2692698"/>
            <a:ext cx="1073504" cy="1457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fox">
            <a:extLst>
              <a:ext uri="{FF2B5EF4-FFF2-40B4-BE49-F238E27FC236}">
                <a16:creationId xmlns:a16="http://schemas.microsoft.com/office/drawing/2014/main" id="{DC2023B4-3171-4A01-9B19-BEB37FD7610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bwMode="auto">
          <a:xfrm>
            <a:off x="6369631" y="2745064"/>
            <a:ext cx="1488071" cy="135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1">
            <a:extLst>
              <a:ext uri="{FF2B5EF4-FFF2-40B4-BE49-F238E27FC236}">
                <a16:creationId xmlns:a16="http://schemas.microsoft.com/office/drawing/2014/main" id="{AC704795-8BC3-4BD5-8635-92F8E32E8D74}"/>
              </a:ext>
            </a:extLst>
          </p:cNvPr>
          <p:cNvSpPr/>
          <p:nvPr/>
        </p:nvSpPr>
        <p:spPr>
          <a:xfrm>
            <a:off x="706438" y="4275138"/>
            <a:ext cx="2533650" cy="1846262"/>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Exmoor ponies </a:t>
            </a:r>
            <a:br>
              <a:rPr lang="en-GB" dirty="0">
                <a:solidFill>
                  <a:schemeClr val="bg1"/>
                </a:solidFill>
              </a:rPr>
            </a:br>
            <a:r>
              <a:rPr lang="en-GB" b="1" dirty="0">
                <a:solidFill>
                  <a:schemeClr val="bg1"/>
                </a:solidFill>
              </a:rPr>
              <a:t>adapt</a:t>
            </a:r>
            <a:r>
              <a:rPr lang="en-GB" dirty="0">
                <a:solidFill>
                  <a:schemeClr val="bg1"/>
                </a:solidFill>
              </a:rPr>
              <a:t> to winter conditions by growing an extra layer to their </a:t>
            </a:r>
            <a:br>
              <a:rPr lang="en-GB" dirty="0">
                <a:solidFill>
                  <a:schemeClr val="bg1"/>
                </a:solidFill>
              </a:rPr>
            </a:br>
            <a:r>
              <a:rPr lang="en-GB" dirty="0">
                <a:solidFill>
                  <a:schemeClr val="bg1"/>
                </a:solidFill>
              </a:rPr>
              <a:t>brown coats.</a:t>
            </a:r>
          </a:p>
        </p:txBody>
      </p:sp>
      <p:sp>
        <p:nvSpPr>
          <p:cNvPr id="8" name="1">
            <a:extLst>
              <a:ext uri="{FF2B5EF4-FFF2-40B4-BE49-F238E27FC236}">
                <a16:creationId xmlns:a16="http://schemas.microsoft.com/office/drawing/2014/main" id="{159DA51D-26A4-4D01-8E0C-C6D50D1DC027}"/>
              </a:ext>
            </a:extLst>
          </p:cNvPr>
          <p:cNvSpPr/>
          <p:nvPr/>
        </p:nvSpPr>
        <p:spPr>
          <a:xfrm>
            <a:off x="3303588" y="4275138"/>
            <a:ext cx="2535237" cy="1846262"/>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Herdwick sheep </a:t>
            </a:r>
            <a:br>
              <a:rPr lang="en-GB" dirty="0">
                <a:solidFill>
                  <a:schemeClr val="bg1"/>
                </a:solidFill>
              </a:rPr>
            </a:br>
            <a:r>
              <a:rPr lang="en-GB" dirty="0">
                <a:solidFill>
                  <a:schemeClr val="bg1"/>
                </a:solidFill>
              </a:rPr>
              <a:t>can survive harsh winters because </a:t>
            </a:r>
            <a:br>
              <a:rPr lang="en-GB" dirty="0">
                <a:solidFill>
                  <a:schemeClr val="bg1"/>
                </a:solidFill>
              </a:rPr>
            </a:br>
            <a:r>
              <a:rPr lang="en-GB" dirty="0">
                <a:solidFill>
                  <a:schemeClr val="bg1"/>
                </a:solidFill>
              </a:rPr>
              <a:t>they have blizzard-proof fleeces.</a:t>
            </a:r>
          </a:p>
        </p:txBody>
      </p:sp>
      <p:sp>
        <p:nvSpPr>
          <p:cNvPr id="9" name="1">
            <a:extLst>
              <a:ext uri="{FF2B5EF4-FFF2-40B4-BE49-F238E27FC236}">
                <a16:creationId xmlns:a16="http://schemas.microsoft.com/office/drawing/2014/main" id="{833013A7-3C3E-4032-9E53-B548AE9AD411}"/>
              </a:ext>
            </a:extLst>
          </p:cNvPr>
          <p:cNvSpPr/>
          <p:nvPr/>
        </p:nvSpPr>
        <p:spPr>
          <a:xfrm>
            <a:off x="5902325" y="4275138"/>
            <a:ext cx="2533650" cy="1846262"/>
          </a:xfrm>
          <a:prstGeom prst="round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Arctic foxes </a:t>
            </a:r>
            <a:r>
              <a:rPr lang="en-GB" b="1" dirty="0">
                <a:solidFill>
                  <a:schemeClr val="bg1"/>
                </a:solidFill>
              </a:rPr>
              <a:t>adapt</a:t>
            </a:r>
            <a:r>
              <a:rPr lang="en-GB" dirty="0">
                <a:solidFill>
                  <a:schemeClr val="bg1"/>
                </a:solidFill>
              </a:rPr>
              <a:t> </a:t>
            </a:r>
            <a:br>
              <a:rPr lang="en-GB" dirty="0">
                <a:solidFill>
                  <a:schemeClr val="bg1"/>
                </a:solidFill>
              </a:rPr>
            </a:br>
            <a:r>
              <a:rPr lang="en-GB" dirty="0">
                <a:solidFill>
                  <a:schemeClr val="bg1"/>
                </a:solidFill>
              </a:rPr>
              <a:t>by changing the colour of their fur coats to match their surroundings in winter conditions.</a:t>
            </a:r>
          </a:p>
        </p:txBody>
      </p:sp>
    </p:spTree>
    <p:extLst>
      <p:ext uri="{BB962C8B-B14F-4D97-AF65-F5344CB8AC3E}">
        <p14:creationId xmlns:p14="http://schemas.microsoft.com/office/powerpoint/2010/main" val="57790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4"/>
                  </p:tgtEl>
                </p:cond>
              </p:nextCondLst>
            </p:seq>
            <p:seq concurrent="1" nextAc="seek">
              <p:cTn id="21" restart="whenNotActive" fill="hold" evtFilter="cancelBubble" nodeType="interactiveSeq">
                <p:stCondLst>
                  <p:cond evt="onClick" delay="0">
                    <p:tgtEl>
                      <p:spTgt spid="5"/>
                    </p:tgtEl>
                  </p:cond>
                </p:stCondLst>
                <p:endSync evt="end" delay="0">
                  <p:rtn val="all"/>
                </p:endSync>
                <p:childTnLst>
                  <p:par>
                    <p:cTn id="22" fill="hold">
                      <p:stCondLst>
                        <p:cond delay="0"/>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nextCondLst>
                <p:cond evt="onClick" delay="0">
                  <p:tgtEl>
                    <p:spTgt spid="5"/>
                  </p:tgtEl>
                </p:cond>
              </p:nextCondLst>
            </p:seq>
            <p:seq concurrent="1" nextAc="seek">
              <p:cTn id="26" restart="whenNotActive" fill="hold" evtFilter="cancelBubble" nodeType="interactiveSeq">
                <p:stCondLst>
                  <p:cond evt="onClick" delay="0">
                    <p:tgtEl>
                      <p:spTgt spid="6"/>
                    </p:tgtEl>
                  </p:cond>
                </p:stCondLst>
                <p:endSync evt="end" delay="0">
                  <p:rtn val="all"/>
                </p:endSync>
                <p:childTnLst>
                  <p:par>
                    <p:cTn id="27" fill="hold">
                      <p:stCondLst>
                        <p:cond delay="0"/>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6"/>
                  </p:tgtEl>
                </p:cond>
              </p:nextCondLst>
            </p:seq>
          </p:childTnLst>
        </p:cTn>
      </p:par>
    </p:tnLst>
    <p:bldLst>
      <p:bldP spid="3" grpId="0" animBg="1"/>
      <p:bldP spid="7" grpId="0" animBg="1"/>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100</TotalTime>
  <Words>786</Words>
  <Application>Microsoft Office PowerPoint</Application>
  <PresentationFormat>On-screen Show (4:3)</PresentationFormat>
  <Paragraphs>126</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Twinkl</vt:lpstr>
      <vt:lpstr>Roboto</vt:lpstr>
      <vt:lpstr>Calibri</vt:lpstr>
      <vt:lpstr>Arial</vt:lpstr>
      <vt:lpstr>Twinkl SemiBold</vt:lpstr>
      <vt:lpstr>Office Theme</vt:lpstr>
      <vt:lpstr>Disclaimer/s</vt:lpstr>
      <vt:lpstr>PowerPoint Presentation</vt:lpstr>
      <vt:lpstr>Click on a different question  to take you to that page!</vt:lpstr>
      <vt:lpstr>What Is Winter?</vt:lpstr>
      <vt:lpstr>What Weather Will We See?</vt:lpstr>
      <vt:lpstr>What Does Winter Look Like?</vt:lpstr>
      <vt:lpstr>What Happens to the Days?</vt:lpstr>
      <vt:lpstr>What Happens to the Plants?</vt:lpstr>
      <vt:lpstr>What Do People Wear to Adapt?</vt:lpstr>
      <vt:lpstr>What Do People Do Differently?</vt:lpstr>
      <vt:lpstr>What Do We See Animals Do?</vt:lpstr>
      <vt:lpstr>What Do We See Animals Do?</vt:lpstr>
      <vt:lpstr>What Do We See Animals Do?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A5</dc:creator>
  <cp:lastModifiedBy>Twinkl Twinkl</cp:lastModifiedBy>
  <cp:revision>21</cp:revision>
  <dcterms:created xsi:type="dcterms:W3CDTF">2021-08-20T00:14:09Z</dcterms:created>
  <dcterms:modified xsi:type="dcterms:W3CDTF">2021-12-17T16:08:34Z</dcterms:modified>
</cp:coreProperties>
</file>