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13" r:id="rId17"/>
    <p:sldId id="314" r:id="rId18"/>
    <p:sldId id="315" r:id="rId19"/>
    <p:sldId id="301" r:id="rId20"/>
    <p:sldId id="304" r:id="rId21"/>
    <p:sldId id="316" r:id="rId22"/>
    <p:sldId id="318" r:id="rId23"/>
    <p:sldId id="308" r:id="rId24"/>
    <p:sldId id="307" r:id="rId25"/>
    <p:sldId id="319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7162" y="2511188"/>
            <a:ext cx="6742760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2s beginning at 0?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5s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10s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Are these groups equal or unequal 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287" y="4606401"/>
            <a:ext cx="1901922" cy="15245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66" y="4606401"/>
            <a:ext cx="1901922" cy="1524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2s beginning at 0?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5s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Can you count in 10s beginning at 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Are these groups equal or unequal 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47164" y="933023"/>
            <a:ext cx="4103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0, 2, 4, 6, 8, 10, 12, 14…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47164" y="2177244"/>
            <a:ext cx="42990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0, 5, 10, 15, 20, 25, 30…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47163" y="3470742"/>
            <a:ext cx="4544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0, 10, 20, 30, 40, 50, 60…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287" y="4606401"/>
            <a:ext cx="1901922" cy="15245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666" y="4606401"/>
            <a:ext cx="1901922" cy="1524597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5609230" y="4176215"/>
            <a:ext cx="1255594" cy="559766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974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351" y="1885950"/>
            <a:ext cx="1521757" cy="1416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574" y="1885950"/>
            <a:ext cx="1521757" cy="14168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96" y="1885950"/>
            <a:ext cx="1521757" cy="14168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3359" y="395702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          They each have      dots.  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52798" y="475248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40959" y="393707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90502" y="33552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14533" y="476681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68555" y="47657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805" y="3170382"/>
            <a:ext cx="751792" cy="85767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164174" y="548503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68557" y="54966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02391" y="3350134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</a:t>
            </a:r>
            <a:r>
              <a:rPr lang="en-GB" sz="2800" dirty="0">
                <a:latin typeface="Comic Sans MS" panose="030F0702030302020204" pitchFamily="66" charset="0"/>
              </a:rPr>
              <a:t> 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809199" y="3396157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855480" y="3968364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3481127" y="4798094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6539638" y="4798094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474502" y="5530641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14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351" y="1885950"/>
            <a:ext cx="1521757" cy="14168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574" y="1885950"/>
            <a:ext cx="1521757" cy="14168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796" y="1885950"/>
            <a:ext cx="1521757" cy="141680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6654" y="3336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41422" y="556002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51689" y="55820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412" y="3804683"/>
            <a:ext cx="1427798" cy="1703113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772974" y="4181285"/>
            <a:ext cx="2986700" cy="799927"/>
          </a:xfrm>
          <a:prstGeom prst="wedgeRoundRectCallout">
            <a:avLst>
              <a:gd name="adj1" fmla="val 82090"/>
              <a:gd name="adj2" fmla="val 171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82155" y="4236388"/>
            <a:ext cx="2800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count in 2s!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2, 4, 6!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6476604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266210" y="5605637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26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6" grpId="0"/>
      <p:bldP spid="18" grpId="0" animBg="1"/>
      <p:bldP spid="19" grpId="0"/>
      <p:bldP spid="20" grpId="0" animBg="1"/>
      <p:bldP spid="21" grpId="0" animBg="1"/>
      <p:bldP spid="2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48955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2047" y="5394058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251370" y="541605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1412" y="3804683"/>
            <a:ext cx="1427798" cy="1703113"/>
          </a:xfrm>
          <a:prstGeom prst="rect">
            <a:avLst/>
          </a:prstGeom>
        </p:spPr>
      </p:pic>
      <p:sp>
        <p:nvSpPr>
          <p:cNvPr id="18" name="Rounded Rectangular Callout 17"/>
          <p:cNvSpPr/>
          <p:nvPr/>
        </p:nvSpPr>
        <p:spPr>
          <a:xfrm>
            <a:off x="2772974" y="4181285"/>
            <a:ext cx="2986700" cy="799927"/>
          </a:xfrm>
          <a:prstGeom prst="wedgeRoundRectCallout">
            <a:avLst>
              <a:gd name="adj1" fmla="val 82090"/>
              <a:gd name="adj2" fmla="val 1718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82155" y="4236388"/>
            <a:ext cx="28004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count in 5s!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5</a:t>
            </a:r>
            <a:r>
              <a:rPr lang="en-GB" sz="2000" dirty="0" smtClean="0">
                <a:latin typeface="Comic Sans MS" panose="030F0702030302020204" pitchFamily="66" charset="0"/>
              </a:rPr>
              <a:t>, 10, 15, 20!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3" y="1641393"/>
            <a:ext cx="1574435" cy="14658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620" y="1641393"/>
            <a:ext cx="1574435" cy="14658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067" y="1641393"/>
            <a:ext cx="1574435" cy="14658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13" y="1641393"/>
            <a:ext cx="1574435" cy="1465853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569040" y="3409142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4324947" y="5443399"/>
            <a:ext cx="546522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97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6" grpId="0"/>
      <p:bldP spid="18" grpId="0" animBg="1"/>
      <p:bldP spid="19" grpId="0"/>
      <p:bldP spid="23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Adding equal groups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46699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41422" y="556002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dots.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10745" y="558202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2772974" y="4181285"/>
            <a:ext cx="2986700" cy="799927"/>
          </a:xfrm>
          <a:prstGeom prst="wedgeRoundRectCallout">
            <a:avLst>
              <a:gd name="adj1" fmla="val -69161"/>
              <a:gd name="adj2" fmla="val 23897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882155" y="4236388"/>
            <a:ext cx="28004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can write it like this:</a:t>
            </a:r>
          </a:p>
          <a:p>
            <a:pPr algn="ctr"/>
            <a:endParaRPr lang="en-GB" sz="2000" dirty="0" smtClean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173" y="1641393"/>
            <a:ext cx="1574435" cy="14658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29" y="1661824"/>
            <a:ext cx="1574435" cy="14658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921" y="1661824"/>
            <a:ext cx="1574435" cy="14658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6513" y="1661824"/>
            <a:ext cx="1574435" cy="1465853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943900" y="5003045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 smtClean="0">
                <a:latin typeface="Comic Sans MS" panose="030F0702030302020204" pitchFamily="66" charset="0"/>
              </a:rPr>
              <a:t> 5  </a:t>
            </a:r>
            <a:r>
              <a:rPr lang="en-GB" sz="28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 smtClean="0">
                <a:latin typeface="Comic Sans MS" panose="030F0702030302020204" pitchFamily="66" charset="0"/>
                <a:ea typeface="Cambria Math" panose="02040503050406030204" pitchFamily="18" charset="0"/>
              </a:rPr>
              <a:t>20</a:t>
            </a:r>
            <a:endParaRPr lang="en-GB" sz="2800" dirty="0" smtClean="0">
              <a:latin typeface="Comic Sans MS" panose="030F0702030302020204" pitchFamily="66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02" y="3958619"/>
            <a:ext cx="1405916" cy="1695926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4194321" y="5617567"/>
            <a:ext cx="546522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497341" y="3386713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7765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5" grpId="0"/>
      <p:bldP spid="16" grpId="0"/>
      <p:bldP spid="18" grpId="0" animBg="1"/>
      <p:bldP spid="19" grpId="0"/>
      <p:bldP spid="24" grpId="0"/>
      <p:bldP spid="17" grpId="0" animBg="1"/>
      <p:bldP spid="25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226234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4078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55336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6988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84438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0420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1703765"/>
            <a:ext cx="1486830" cy="13806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311" y="1703765"/>
            <a:ext cx="1486830" cy="13806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5110" y="1703765"/>
            <a:ext cx="1486830" cy="138062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909" y="1703765"/>
            <a:ext cx="1486830" cy="13806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08" y="1703765"/>
            <a:ext cx="1486830" cy="138062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46699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13063" y="5115610"/>
            <a:ext cx="455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1376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1480" y="5022007"/>
            <a:ext cx="864500" cy="7261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521" y="3249264"/>
            <a:ext cx="864500" cy="726180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1286756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2301307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31585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33040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534495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56110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747141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39869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3259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2532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5453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3384434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6492114" y="3381652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4534638" y="5146060"/>
            <a:ext cx="546521" cy="53676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1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2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12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10" grpId="0"/>
      <p:bldP spid="11" grpId="0"/>
      <p:bldP spid="12" grpId="0"/>
      <p:bldP spid="13" grpId="0"/>
      <p:bldP spid="14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8" grpId="0" animBg="1"/>
      <p:bldP spid="39" grpId="0" animBg="1"/>
      <p:bldP spid="4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Box 33"/>
          <p:cNvSpPr txBox="1"/>
          <p:nvPr/>
        </p:nvSpPr>
        <p:spPr>
          <a:xfrm>
            <a:off x="2384815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399366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413917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633682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  There are 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11866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08982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13063" y="5115610"/>
            <a:ext cx="455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1376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482" y="5022007"/>
            <a:ext cx="864500" cy="72618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262" y="3249264"/>
            <a:ext cx="864500" cy="726180"/>
          </a:xfrm>
          <a:prstGeom prst="rect">
            <a:avLst/>
          </a:prstGeom>
        </p:spPr>
      </p:pic>
      <p:sp>
        <p:nvSpPr>
          <p:cNvPr id="23" name="Rounded Rectangle 22"/>
          <p:cNvSpPr/>
          <p:nvPr/>
        </p:nvSpPr>
        <p:spPr>
          <a:xfrm>
            <a:off x="2445337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3459888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4474438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5690587" y="4238119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2862076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854804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984012" y="42465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447" y="1447103"/>
            <a:ext cx="2348476" cy="158221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4311" y="1447103"/>
            <a:ext cx="2348476" cy="1582218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1176" y="1447103"/>
            <a:ext cx="2348476" cy="1582218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3165265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6417261" y="3376185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le 31"/>
          <p:cNvSpPr/>
          <p:nvPr/>
        </p:nvSpPr>
        <p:spPr>
          <a:xfrm>
            <a:off x="4544875" y="5171804"/>
            <a:ext cx="529635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9985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10" grpId="0"/>
      <p:bldP spid="11" grpId="0"/>
      <p:bldP spid="12" grpId="0"/>
      <p:bldP spid="13" grpId="0"/>
      <p:bldP spid="14" grpId="0"/>
      <p:bldP spid="23" grpId="0" animBg="1"/>
      <p:bldP spid="24" grpId="0" animBg="1"/>
      <p:bldP spid="25" grpId="0" animBg="1"/>
      <p:bldP spid="26" grpId="0" animBg="1"/>
      <p:bldP spid="29" grpId="0"/>
      <p:bldP spid="30" grpId="0"/>
      <p:bldP spid="31" grpId="0"/>
      <p:bldP spid="27" grpId="0" animBg="1"/>
      <p:bldP spid="28" grpId="0" animBg="1"/>
      <p:bldP spid="3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912" y="1488168"/>
            <a:ext cx="1455686" cy="180150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518" y="1488168"/>
            <a:ext cx="1455686" cy="180150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124" y="1488168"/>
            <a:ext cx="1455686" cy="180150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7730" y="1488168"/>
            <a:ext cx="1455686" cy="180150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335" y="1488168"/>
            <a:ext cx="1455686" cy="180150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226234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24078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255336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26988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84438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0420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41422" y="333747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</a:t>
            </a:r>
            <a:r>
              <a:rPr lang="en-GB" sz="2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equal</a:t>
            </a:r>
            <a:r>
              <a:rPr lang="en-GB" sz="2800" dirty="0" smtClean="0">
                <a:latin typeface="Comic Sans MS" panose="030F0702030302020204" pitchFamily="66" charset="0"/>
              </a:rPr>
              <a:t> groups of 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27721" y="335180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57179" y="335074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13063" y="5115610"/>
            <a:ext cx="45531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1376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1286756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2301307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331585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433040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5344959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6561108" y="4266123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747141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39869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732597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725325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854533" y="427451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29" y="4987462"/>
            <a:ext cx="637129" cy="795269"/>
          </a:xfrm>
          <a:prstGeom prst="rect">
            <a:avLst/>
          </a:prstGeom>
        </p:spPr>
      </p:pic>
      <p:sp>
        <p:nvSpPr>
          <p:cNvPr id="45" name="Rounded Rectangle 44"/>
          <p:cNvSpPr/>
          <p:nvPr/>
        </p:nvSpPr>
        <p:spPr>
          <a:xfrm>
            <a:off x="3413462" y="3394079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6571262" y="3383080"/>
            <a:ext cx="432000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ounded Rectangle 46"/>
          <p:cNvSpPr/>
          <p:nvPr/>
        </p:nvSpPr>
        <p:spPr>
          <a:xfrm>
            <a:off x="4509325" y="5149719"/>
            <a:ext cx="548468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7667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10" grpId="0"/>
      <p:bldP spid="11" grpId="0"/>
      <p:bldP spid="12" grpId="0"/>
      <p:bldP spid="13" grpId="0"/>
      <p:bldP spid="14" grpId="0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45" grpId="0" animBg="1"/>
      <p:bldP spid="46" grpId="0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2,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26234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40785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55336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6988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284438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23338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826428" y="5497754"/>
            <a:ext cx="345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There are       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2386" y="551975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286756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01307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3315858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4330409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344959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7290292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1747141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739869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3259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725325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1434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264630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325151" y="3351707"/>
            <a:ext cx="540000" cy="540000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5705517" y="33600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ysClr val="windowText" lastClr="00000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1125837" y="1314980"/>
            <a:ext cx="977791" cy="1618523"/>
            <a:chOff x="1125837" y="2229396"/>
            <a:chExt cx="977791" cy="1618523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31" name="Rounded Rectangle 30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2104203" y="1314980"/>
            <a:ext cx="977791" cy="1618523"/>
            <a:chOff x="1125837" y="2229396"/>
            <a:chExt cx="977791" cy="1618523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36" name="Rounded Rectangle 35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3082569" y="1314980"/>
            <a:ext cx="977791" cy="1618523"/>
            <a:chOff x="1125837" y="2229396"/>
            <a:chExt cx="977791" cy="1618523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40" name="Rounded Rectangle 39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4060935" y="1314980"/>
            <a:ext cx="977791" cy="1618523"/>
            <a:chOff x="1125837" y="2229396"/>
            <a:chExt cx="977791" cy="1618523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44" name="Rounded Rectangle 43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039301" y="1314980"/>
            <a:ext cx="977791" cy="1618523"/>
            <a:chOff x="1125837" y="2229396"/>
            <a:chExt cx="977791" cy="1618523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48" name="Rounded Rectangle 47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6017667" y="1314980"/>
            <a:ext cx="977791" cy="1618523"/>
            <a:chOff x="1125837" y="2229396"/>
            <a:chExt cx="977791" cy="1618523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125837" y="2373297"/>
              <a:ext cx="775480" cy="87730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400029" flipH="1">
              <a:off x="1328148" y="2869956"/>
              <a:ext cx="775480" cy="877307"/>
            </a:xfrm>
            <a:prstGeom prst="rect">
              <a:avLst/>
            </a:prstGeom>
          </p:spPr>
        </p:pic>
        <p:sp>
          <p:nvSpPr>
            <p:cNvPr id="52" name="Rounded Rectangle 51"/>
            <p:cNvSpPr/>
            <p:nvPr/>
          </p:nvSpPr>
          <p:spPr>
            <a:xfrm>
              <a:off x="1136899" y="2229396"/>
              <a:ext cx="885703" cy="1618523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142" y="5354739"/>
            <a:ext cx="672752" cy="749469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2362076" y="4033792"/>
            <a:ext cx="2741042" cy="799927"/>
          </a:xfrm>
          <a:prstGeom prst="wedgeRoundRectCallout">
            <a:avLst>
              <a:gd name="adj1" fmla="val -64746"/>
              <a:gd name="adj2" fmla="val 42202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2201943" y="4039507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will build 6 groups of 2 using 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991" y="4591535"/>
            <a:ext cx="1324604" cy="929071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376" y="4334618"/>
            <a:ext cx="461238" cy="513835"/>
          </a:xfrm>
          <a:prstGeom prst="rect">
            <a:avLst/>
          </a:prstGeom>
        </p:spPr>
      </p:pic>
      <p:pic>
        <p:nvPicPr>
          <p:cNvPr id="58" name="Picture 57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250" y="4986540"/>
            <a:ext cx="1116010" cy="815063"/>
          </a:xfrm>
          <a:prstGeom prst="rect">
            <a:avLst/>
          </a:prstGeom>
        </p:spPr>
      </p:pic>
      <p:sp>
        <p:nvSpPr>
          <p:cNvPr id="59" name="Rounded Rectangular Callout 58"/>
          <p:cNvSpPr/>
          <p:nvPr/>
        </p:nvSpPr>
        <p:spPr>
          <a:xfrm>
            <a:off x="5205151" y="4022216"/>
            <a:ext cx="2741042" cy="799927"/>
          </a:xfrm>
          <a:prstGeom prst="wedgeRoundRectCallout">
            <a:avLst>
              <a:gd name="adj1" fmla="val 7841"/>
              <a:gd name="adj2" fmla="val 83612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5059747" y="4027931"/>
            <a:ext cx="2737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</a:rPr>
              <a:t>W</a:t>
            </a:r>
            <a:r>
              <a:rPr lang="en-GB" sz="2000" dirty="0" smtClean="0">
                <a:latin typeface="Comic Sans MS" panose="030F0702030302020204" pitchFamily="66" charset="0"/>
              </a:rPr>
              <a:t>e can count in 2s!</a:t>
            </a:r>
          </a:p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2, 4, 6, 8, 10, 12</a:t>
            </a:r>
          </a:p>
        </p:txBody>
      </p:sp>
      <p:sp>
        <p:nvSpPr>
          <p:cNvPr id="61" name="Rounded Rectangle 60"/>
          <p:cNvSpPr/>
          <p:nvPr/>
        </p:nvSpPr>
        <p:spPr>
          <a:xfrm>
            <a:off x="4532399" y="5519753"/>
            <a:ext cx="517964" cy="43200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" presetClass="emph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  <p:bldP spid="10" grpId="0"/>
      <p:bldP spid="10" grpId="1"/>
      <p:bldP spid="10" grpId="2"/>
      <p:bldP spid="11" grpId="0"/>
      <p:bldP spid="11" grpId="1"/>
      <p:bldP spid="11" grpId="2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7" grpId="0"/>
      <p:bldP spid="27" grpId="1"/>
      <p:bldP spid="27" grpId="2"/>
      <p:bldP spid="28" grpId="0" animBg="1"/>
      <p:bldP spid="29" grpId="0"/>
      <p:bldP spid="54" grpId="0" animBg="1"/>
      <p:bldP spid="55" grpId="0"/>
      <p:bldP spid="59" grpId="0" animBg="1"/>
      <p:bldP spid="60" grpId="0"/>
      <p:bldP spid="6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5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328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20.8|20.9|2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6.3|1.6|4.4|7.7|4.2|2.5|3|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5|2.1|12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6.8|14.4|2.3|8.7|1.2|1.2|1.3|1.7|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4.1|2.5|6.2|7.6|2.1|1.9|1.2|1.4|4.3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8.5|7.2|10.1|0.9|1.1|1.6|1.7|1.6|10.2|1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9|8.6|22.1|2.6|1.9|9.7|4.5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.5|4.7|20.1|1.1|2.9|1.6|1.5|1.9|11.5|1.2|1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|8.4|2.4|2.1|2.7|1.6|1.4|10|13.9|1.2|1.4|1.3|1.2|1.2|2.3|2.1|1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5946</TotalTime>
  <Words>381</Words>
  <Application>Microsoft Office PowerPoint</Application>
  <PresentationFormat>On-screen Show (4:3)</PresentationFormat>
  <Paragraphs>125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2, 3 and 4 on the worksheet</vt:lpstr>
      <vt:lpstr>PowerPoint Presentation</vt:lpstr>
      <vt:lpstr>Have a go at question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User</cp:lastModifiedBy>
  <cp:revision>240</cp:revision>
  <dcterms:created xsi:type="dcterms:W3CDTF">2019-07-05T11:02:13Z</dcterms:created>
  <dcterms:modified xsi:type="dcterms:W3CDTF">2021-03-25T17:09:18Z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