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306" r:id="rId5"/>
    <p:sldId id="308" r:id="rId6"/>
    <p:sldId id="311" r:id="rId7"/>
    <p:sldId id="312" r:id="rId8"/>
    <p:sldId id="315" r:id="rId9"/>
    <p:sldId id="317" r:id="rId10"/>
    <p:sldId id="322" r:id="rId11"/>
    <p:sldId id="326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Tuffy-TTF" panose="020B0603060100000000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  <p:embeddedFont>
      <p:font typeface="Twinkl SemiBold" charset="0"/>
      <p:bold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214"/>
    <a:srgbClr val="009541"/>
    <a:srgbClr val="7030A0"/>
    <a:srgbClr val="00A7E7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D78F587-6287-4342-A8D7-999BF361951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Tuffy-TTF" pitchFamily="34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2A0450-E46F-4DF7-9B63-74E6F7AEF0C0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Tuffy-TTF" pitchFamily="34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F7F9735-3286-465A-AE47-2FFF6100B7BD}" type="datetime1">
              <a:rPr lang="en-GB" kern="0"/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12/11/2020</a:t>
            </a:fld>
            <a:endParaRPr lang="en-GB" kern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6BFEEB-75C1-4AC3-8253-D5B33891C595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Tuffy-TTF" pitchFamily="34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227BAC3C-7B75-4971-9BE2-9135A5FAC7DB}"/>
              </a:ext>
            </a:extLst>
          </p:cNvPr>
          <p:cNvSpPr txBox="1"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fld id="{1DE5B797-8DB3-4990-A12D-5B3E84999A5F}" type="slidenum">
              <a:rPr lang="en-US" altLang="en-US"/>
              <a:pPr/>
              <a:t>‹#›</a:t>
            </a:fld>
            <a:endParaRPr lang="en-GB" altLang="en-US" sz="1200">
              <a:latin typeface="Tuffy-TTF" panose="020B0603060100000000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72BCF2-8C7C-4F5F-AC7B-31E9A72799C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Tuffy-TTF" pitchFamily="34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635CB5-BF90-4922-8B66-6E42B58CCA25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Tuffy-TTF" pitchFamily="34"/>
              </a:defRPr>
            </a:lvl1pPr>
          </a:lstStyle>
          <a:p>
            <a:pPr>
              <a:defRPr/>
            </a:pPr>
            <a:fld id="{108FF331-6F92-41CA-A90E-10AE68C61F25}" type="datetime1">
              <a:rPr lang="en-US"/>
              <a:pPr>
                <a:defRPr/>
              </a:pPr>
              <a:t>11/12/2020</a:t>
            </a:fld>
            <a:endParaRPr/>
          </a:p>
        </p:txBody>
      </p:sp>
      <p:sp>
        <p:nvSpPr>
          <p:cNvPr id="10244" name="Slide Image Placeholder 3">
            <a:extLst>
              <a:ext uri="{FF2B5EF4-FFF2-40B4-BE49-F238E27FC236}">
                <a16:creationId xmlns:a16="http://schemas.microsoft.com/office/drawing/2014/main" id="{565792A4-538A-4F15-AF8C-05086429960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E733A2C-1A6E-4DEA-AC8B-BB9A40C6BC8C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40203D-747E-4189-B5D3-9AC1CE01D2CF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Tuffy-TTF" pitchFamily="34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E417E3-6B18-4BB3-9C4E-2DA8585CBC6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Tuffy-TTF" pitchFamily="34"/>
              </a:defRPr>
            </a:lvl1pPr>
          </a:lstStyle>
          <a:p>
            <a:pPr>
              <a:defRPr/>
            </a:pPr>
            <a:fld id="{F985F47A-A89E-400E-95DF-763E5B000C4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Tuffy-TTF" pitchFamily="34"/>
      </a:defRPr>
    </a:lvl1pPr>
    <a:lvl2pPr marL="457200" lvl="1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Tuffy-TTF" pitchFamily="34"/>
      </a:defRPr>
    </a:lvl2pPr>
    <a:lvl3pPr marL="914400" lvl="2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Tuffy-TTF" pitchFamily="34"/>
      </a:defRPr>
    </a:lvl3pPr>
    <a:lvl4pPr marL="1371600" lvl="3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Tuffy-TTF" pitchFamily="34"/>
      </a:defRPr>
    </a:lvl4pPr>
    <a:lvl5pPr marL="1828800" lvl="4" algn="l" rtl="0" eaLnBrk="0" fontAlgn="base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Tuffy-TTF" pitchFamily="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C8345631-CD60-45D7-B054-9B75C7B739A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B8F7CF9F-8549-433A-8EDC-90095D10CED3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lang="en-GB" altLang="en-US">
              <a:latin typeface="Tuffy-TTF" panose="020B0603060100000000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AB57E-AC83-4D82-BE31-B083C3275E0E}"/>
              </a:ext>
            </a:extLst>
          </p:cNvPr>
          <p:cNvSpPr txBox="1"/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cap="flat">
            <a:noFill/>
          </a:ln>
        </p:spPr>
        <p:txBody>
          <a:bodyPr anchor="b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4CAE090-0327-4785-91AB-9B4B983ED122}" type="slidenum">
              <a:rPr kern="0">
                <a:solidFill>
                  <a:srgbClr val="000000"/>
                </a:solidFill>
                <a:latin typeface="+mn-lt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</a:t>
            </a:fld>
            <a:endParaRPr lang="en-GB" sz="1200">
              <a:solidFill>
                <a:srgbClr val="000000"/>
              </a:solidFill>
              <a:latin typeface="Tuffy-TTF" pitchFamily="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EBEAF9AB-3531-43A3-893C-3C89D12689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D1967E8A-9DCC-4A0D-828A-E53583DC64D7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lang="en-GB" altLang="en-US">
              <a:latin typeface="Tuffy-TTF" panose="020B0603060100000000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F38C26-04F9-4274-9866-A621E012634D}"/>
              </a:ext>
            </a:extLst>
          </p:cNvPr>
          <p:cNvSpPr txBox="1"/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cap="flat">
            <a:noFill/>
          </a:ln>
        </p:spPr>
        <p:txBody>
          <a:bodyPr anchor="b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C11690-27C0-4C63-807E-F10495F0EF72}" type="slidenum">
              <a:rPr kern="0">
                <a:solidFill>
                  <a:srgbClr val="000000"/>
                </a:solidFill>
                <a:latin typeface="+mn-lt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</a:t>
            </a:fld>
            <a:endParaRPr lang="en-GB" sz="1200">
              <a:solidFill>
                <a:srgbClr val="000000"/>
              </a:solidFill>
              <a:latin typeface="Tuffy-TTF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t Title Slide">
    <p:bg>
      <p:bgPr>
        <a:solidFill>
          <a:srgbClr val="31B7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93667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276933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7F4962F-D98C-4860-99EC-6BE9830CDE2A}"/>
              </a:ext>
            </a:extLst>
          </p:cNvPr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1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572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618C8A5-3B8A-4ED4-BEFD-EAC983BEC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0019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F5A45B6A-CC86-4880-9092-FBAA224C70DE}"/>
              </a:ext>
            </a:extLst>
          </p:cNvPr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1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572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78CFC33E-1158-49DB-A607-18E48F8EED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 b="0"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33256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02DA1BAB-3C69-4ED2-AF36-FDB060A09DD1}"/>
              </a:ext>
            </a:extLst>
          </p:cNvPr>
          <p:cNvSpPr/>
          <p:nvPr/>
        </p:nvSpPr>
        <p:spPr>
          <a:xfrm>
            <a:off x="503238" y="2930525"/>
            <a:ext cx="8137525" cy="3414713"/>
          </a:xfrm>
          <a:custGeom>
            <a:avLst>
              <a:gd name="f1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384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2E2C9619-3CDD-47D7-8FFE-28C8EB81FECA}"/>
              </a:ext>
            </a:extLst>
          </p:cNvPr>
          <p:cNvSpPr/>
          <p:nvPr/>
        </p:nvSpPr>
        <p:spPr>
          <a:xfrm>
            <a:off x="503238" y="512763"/>
            <a:ext cx="8137525" cy="2192337"/>
          </a:xfrm>
          <a:custGeom>
            <a:avLst>
              <a:gd name="f1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384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BFA5E47-05B8-4BBE-8C2A-8929FA93B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>
                <a:solidFill>
                  <a:srgbClr val="1C1C1C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F5F0BF-435E-440D-BB51-92EF94D7C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>
                <a:solidFill>
                  <a:srgbClr val="1C1C1C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8459145C-308E-481E-B38C-F5F19CAAD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79999" tIns="251999" rIns="251999" bIns="179999"/>
          <a:lstStyle>
            <a:lvl1pPr marL="2286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Statement 1 Lorem ipsum </a:t>
            </a:r>
            <a:r>
              <a:rPr lang="en-GB" altLang="en-US" dirty="0" err="1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dolor</a:t>
            </a: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 sit </a:t>
            </a:r>
            <a:r>
              <a:rPr lang="en-GB" altLang="en-US" dirty="0" err="1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amet</a:t>
            </a: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, </a:t>
            </a:r>
            <a:r>
              <a:rPr lang="en-GB" altLang="en-US" dirty="0" err="1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consectetur</a:t>
            </a: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 </a:t>
            </a:r>
            <a:r>
              <a:rPr lang="en-GB" altLang="en-US" dirty="0" err="1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adipiscing</a:t>
            </a: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 </a:t>
            </a:r>
            <a:r>
              <a:rPr lang="en-GB" altLang="en-US" dirty="0" err="1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elit</a:t>
            </a: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Statement 2</a:t>
            </a:r>
          </a:p>
          <a:p>
            <a:pPr lvl="1" eaLnBrk="1" hangingPunct="1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Sub statement</a:t>
            </a:r>
          </a:p>
        </p:txBody>
      </p: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9F6258C6-BF4F-496E-98A8-5BFF86769C0C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628650" y="112775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  <a:lvl2pPr>
              <a:lnSpc>
                <a:spcPct val="80000"/>
              </a:lnSpc>
              <a:defRPr sz="1500"/>
            </a:lvl2pPr>
            <a:lvl3pPr>
              <a:lnSpc>
                <a:spcPct val="80000"/>
              </a:lnSpc>
              <a:defRPr sz="1300"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465333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47AEDAF-9CE2-46AF-B0BD-2251C4749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80105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57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187577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0">
            <a:extLst>
              <a:ext uri="{FF2B5EF4-FFF2-40B4-BE49-F238E27FC236}">
                <a16:creationId xmlns:a16="http://schemas.microsoft.com/office/drawing/2014/main" id="{6ED0D1D4-16C1-4F04-AEDA-1631EE611A2D}"/>
              </a:ext>
            </a:extLst>
          </p:cNvPr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1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572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rgbClr val="FFF9E7">
              <a:alpha val="90000"/>
            </a:srgbClr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59775F4-94DC-4188-87AD-5712631905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6728" y="1122361"/>
            <a:ext cx="8201025" cy="2387598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4573154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2F8786A-206F-4D3B-A6D3-A824C802B985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E87ED45-75E3-4340-BB3A-122A10A3C8AC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66" r:id="rId7"/>
    <p:sldLayoutId id="2147483673" r:id="rId8"/>
    <p:sldLayoutId id="2147483674" r:id="rId9"/>
  </p:sldLayoutIdLst>
  <p:txStyles>
    <p:titleStyle>
      <a:lvl1pPr algn="l" rtl="0" eaLnBrk="0" fontAlgn="base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Tuffy-TTF" pitchFamily="34"/>
          <a:cs typeface="Tuffy-TTF" panose="020B0603060100000000" pitchFamily="34" charset="0"/>
        </a:defRPr>
      </a:lvl1pPr>
      <a:lvl2pPr marL="685800" lvl="1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Tuffy-TTF" pitchFamily="34"/>
          <a:cs typeface="Tuffy-TTF" panose="020B0603060100000000" pitchFamily="34" charset="0"/>
        </a:defRPr>
      </a:lvl2pPr>
      <a:lvl3pPr marL="1143000" lvl="2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Tuffy-TTF" pitchFamily="34"/>
          <a:cs typeface="Tuffy-TTF" panose="020B0603060100000000" pitchFamily="34" charset="0"/>
        </a:defRPr>
      </a:lvl3pPr>
      <a:lvl4pPr marL="1600200" lvl="3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Tuffy-TTF" pitchFamily="34"/>
          <a:cs typeface="Tuffy-TTF" panose="020B0603060100000000" pitchFamily="34" charset="0"/>
        </a:defRPr>
      </a:lvl4pPr>
      <a:lvl5pPr marL="2057400" lvl="4" indent="-228600" algn="l" rtl="0" eaLnBrk="0" fontAlgn="base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Tuffy-TTF" pitchFamily="34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tiff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tiff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tiff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tiff"/><Relationship Id="rId10" Type="http://schemas.openxmlformats.org/officeDocument/2006/relationships/image" Target="../media/image13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id="{1AD130B2-9D05-468C-BF9E-6C96F15EEE27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 dirty="0">
                <a:latin typeface="Twinkl SemiBold" pitchFamily="2" charset="0"/>
              </a:rPr>
              <a:t>The Big Questions </a:t>
            </a:r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130AA2C2-8C26-40AE-BDB2-6AC3FA159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588" y="485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hought Bubble: Cloud 1"/>
          <p:cNvSpPr/>
          <p:nvPr/>
        </p:nvSpPr>
        <p:spPr>
          <a:xfrm>
            <a:off x="2715345" y="1667813"/>
            <a:ext cx="3884757" cy="1897423"/>
          </a:xfrm>
          <a:prstGeom prst="cloudCallout">
            <a:avLst>
              <a:gd name="adj1" fmla="val -67434"/>
              <a:gd name="adj2" fmla="val 70109"/>
            </a:avLst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Will doing something risky or dangerous make others like or admire us?</a:t>
            </a:r>
          </a:p>
        </p:txBody>
      </p:sp>
      <p:sp>
        <p:nvSpPr>
          <p:cNvPr id="11" name="Thought Bubble: Cloud 10"/>
          <p:cNvSpPr/>
          <p:nvPr/>
        </p:nvSpPr>
        <p:spPr>
          <a:xfrm>
            <a:off x="2629621" y="3863831"/>
            <a:ext cx="3884757" cy="2149042"/>
          </a:xfrm>
          <a:prstGeom prst="cloudCallout">
            <a:avLst>
              <a:gd name="adj1" fmla="val 68326"/>
              <a:gd name="adj2" fmla="val -60999"/>
            </a:avLst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What can we do when we are under pressure to do something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that makes us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feel uncomfortable?</a:t>
            </a:r>
          </a:p>
        </p:txBody>
      </p:sp>
      <p:sp>
        <p:nvSpPr>
          <p:cNvPr id="12" name="Thought Bubble: Cloud 11"/>
          <p:cNvSpPr/>
          <p:nvPr/>
        </p:nvSpPr>
        <p:spPr>
          <a:xfrm>
            <a:off x="2715344" y="1630653"/>
            <a:ext cx="3884757" cy="1926069"/>
          </a:xfrm>
          <a:prstGeom prst="cloudCallout">
            <a:avLst>
              <a:gd name="adj1" fmla="val -67120"/>
              <a:gd name="adj2" fmla="val 70885"/>
            </a:avLst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In your groups, write down your initial thoughts on your Big Questions Poster.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1" grpId="0" animBg="1"/>
      <p:bldP spid="11" grpId="1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lowchart: Process 28">
            <a:extLst>
              <a:ext uri="{FF2B5EF4-FFF2-40B4-BE49-F238E27FC236}">
                <a16:creationId xmlns:a16="http://schemas.microsoft.com/office/drawing/2014/main" id="{060327CA-3D74-46AF-8DE1-24AC1693ACCF}"/>
              </a:ext>
            </a:extLst>
          </p:cNvPr>
          <p:cNvSpPr>
            <a:spLocks/>
          </p:cNvSpPr>
          <p:nvPr/>
        </p:nvSpPr>
        <p:spPr bwMode="auto">
          <a:xfrm>
            <a:off x="1630363" y="1614488"/>
            <a:ext cx="7058025" cy="1220787"/>
          </a:xfrm>
          <a:custGeom>
            <a:avLst/>
            <a:gdLst>
              <a:gd name="T0" fmla="*/ 3529273 w 1"/>
              <a:gd name="T1" fmla="*/ 0 h 1"/>
              <a:gd name="T2" fmla="*/ 7058546 w 1"/>
              <a:gd name="T3" fmla="*/ 610202 h 1"/>
              <a:gd name="T4" fmla="*/ 3529273 w 1"/>
              <a:gd name="T5" fmla="*/ 1220403 h 1"/>
              <a:gd name="T6" fmla="*/ 0 w 1"/>
              <a:gd name="T7" fmla="*/ 610202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anchor="ctr"/>
          <a:lstStyle>
            <a:lvl1pPr marL="19700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If you don’t do what your friends say,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they won’t like you.</a:t>
            </a:r>
          </a:p>
        </p:txBody>
      </p:sp>
      <p:sp>
        <p:nvSpPr>
          <p:cNvPr id="17411" name="Title 1">
            <a:extLst>
              <a:ext uri="{FF2B5EF4-FFF2-40B4-BE49-F238E27FC236}">
                <a16:creationId xmlns:a16="http://schemas.microsoft.com/office/drawing/2014/main" id="{F4735FE1-6EBA-46D2-9D03-3B0378C98DED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 dirty="0">
                <a:latin typeface="Twinkl SemiBold" pitchFamily="2" charset="0"/>
              </a:rPr>
              <a:t>You Decide</a:t>
            </a:r>
          </a:p>
        </p:txBody>
      </p:sp>
      <p:sp>
        <p:nvSpPr>
          <p:cNvPr id="5" name="Flowchart: Process 30">
            <a:extLst>
              <a:ext uri="{FF2B5EF4-FFF2-40B4-BE49-F238E27FC236}">
                <a16:creationId xmlns:a16="http://schemas.microsoft.com/office/drawing/2014/main" id="{2CCFBEA7-CF84-433A-B0AB-34F19ECF3424}"/>
              </a:ext>
            </a:extLst>
          </p:cNvPr>
          <p:cNvSpPr>
            <a:spLocks/>
          </p:cNvSpPr>
          <p:nvPr/>
        </p:nvSpPr>
        <p:spPr bwMode="auto">
          <a:xfrm>
            <a:off x="1914525" y="4767263"/>
            <a:ext cx="6773863" cy="1220787"/>
          </a:xfrm>
          <a:custGeom>
            <a:avLst/>
            <a:gdLst>
              <a:gd name="T0" fmla="*/ 3387271 w 1"/>
              <a:gd name="T1" fmla="*/ 0 h 1"/>
              <a:gd name="T2" fmla="*/ 6774542 w 1"/>
              <a:gd name="T3" fmla="*/ 610202 h 1"/>
              <a:gd name="T4" fmla="*/ 3387271 w 1"/>
              <a:gd name="T5" fmla="*/ 1220403 h 1"/>
              <a:gd name="T6" fmla="*/ 0 w 1"/>
              <a:gd name="T7" fmla="*/ 610202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A673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033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It takes courage to speak up when you don’t want to do a dare.</a:t>
            </a:r>
          </a:p>
        </p:txBody>
      </p:sp>
      <p:grpSp>
        <p:nvGrpSpPr>
          <p:cNvPr id="17414" name="Group 11">
            <a:extLst>
              <a:ext uri="{FF2B5EF4-FFF2-40B4-BE49-F238E27FC236}">
                <a16:creationId xmlns:a16="http://schemas.microsoft.com/office/drawing/2014/main" id="{12EE7435-7027-4199-B2B2-6E3BA11A92BF}"/>
              </a:ext>
            </a:extLst>
          </p:cNvPr>
          <p:cNvGrpSpPr>
            <a:grpSpLocks/>
          </p:cNvGrpSpPr>
          <p:nvPr/>
        </p:nvGrpSpPr>
        <p:grpSpPr bwMode="auto">
          <a:xfrm>
            <a:off x="719138" y="1365250"/>
            <a:ext cx="3770312" cy="2311400"/>
            <a:chOff x="719139" y="1365702"/>
            <a:chExt cx="3770180" cy="2310944"/>
          </a:xfrm>
        </p:grpSpPr>
        <p:pic>
          <p:nvPicPr>
            <p:cNvPr id="7" name="Picture 13">
              <a:extLst>
                <a:ext uri="{FF2B5EF4-FFF2-40B4-BE49-F238E27FC236}">
                  <a16:creationId xmlns:a16="http://schemas.microsoft.com/office/drawing/2014/main" id="{A1100D64-9AF8-4F0E-8B28-1FAFF9D4AE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-10630" t="-3327" r="46691" b="50348"/>
            <a:stretch>
              <a:fillRect/>
            </a:stretch>
          </p:blipFill>
          <p:spPr>
            <a:xfrm>
              <a:off x="719139" y="1365702"/>
              <a:ext cx="1692837" cy="1692837"/>
            </a:xfrm>
            <a:prstGeom prst="ellipse">
              <a:avLst/>
            </a:prstGeom>
            <a:solidFill>
              <a:srgbClr val="00B050"/>
            </a:solidFill>
            <a:ln w="28575" cap="flat">
              <a:solidFill>
                <a:srgbClr val="7030A0"/>
              </a:solidFill>
              <a:prstDash val="solid"/>
              <a:miter/>
            </a:ln>
          </p:spPr>
        </p:pic>
        <p:pic>
          <p:nvPicPr>
            <p:cNvPr id="17424" name="Picture 21">
              <a:extLst>
                <a:ext uri="{FF2B5EF4-FFF2-40B4-BE49-F238E27FC236}">
                  <a16:creationId xmlns:a16="http://schemas.microsoft.com/office/drawing/2014/main" id="{26AF46D3-FFC1-49FB-A191-19DEAE82BF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4776" t="1791" r="-31870" b="31252"/>
            <a:stretch>
              <a:fillRect/>
            </a:stretch>
          </p:blipFill>
          <p:spPr bwMode="auto">
            <a:xfrm>
              <a:off x="871532" y="1537152"/>
              <a:ext cx="3617787" cy="2139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Flowchart: Process 26">
            <a:extLst>
              <a:ext uri="{FF2B5EF4-FFF2-40B4-BE49-F238E27FC236}">
                <a16:creationId xmlns:a16="http://schemas.microsoft.com/office/drawing/2014/main" id="{2FBCB48B-AD54-46BF-91D7-FD28F6196F7F}"/>
              </a:ext>
            </a:extLst>
          </p:cNvPr>
          <p:cNvSpPr>
            <a:spLocks/>
          </p:cNvSpPr>
          <p:nvPr/>
        </p:nvSpPr>
        <p:spPr bwMode="auto">
          <a:xfrm>
            <a:off x="450850" y="3135313"/>
            <a:ext cx="5638800" cy="1219200"/>
          </a:xfrm>
          <a:custGeom>
            <a:avLst/>
            <a:gdLst>
              <a:gd name="T0" fmla="*/ 2819484 w 1"/>
              <a:gd name="T1" fmla="*/ 0 h 1"/>
              <a:gd name="T2" fmla="*/ 5638967 w 1"/>
              <a:gd name="T3" fmla="*/ 609598 h 1"/>
              <a:gd name="T4" fmla="*/ 2819484 w 1"/>
              <a:gd name="T5" fmla="*/ 1219196 h 1"/>
              <a:gd name="T6" fmla="*/ 0 w 1"/>
              <a:gd name="T7" fmla="*/ 609598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E9C5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62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You need to try challenges you see on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social media to be cool.</a:t>
            </a:r>
          </a:p>
        </p:txBody>
      </p:sp>
      <p:grpSp>
        <p:nvGrpSpPr>
          <p:cNvPr id="10" name="Group 2">
            <a:extLst>
              <a:ext uri="{FF2B5EF4-FFF2-40B4-BE49-F238E27FC236}">
                <a16:creationId xmlns:a16="http://schemas.microsoft.com/office/drawing/2014/main" id="{419AC5D5-5A5B-4DB5-8AF2-0CD293DB8807}"/>
              </a:ext>
            </a:extLst>
          </p:cNvPr>
          <p:cNvGrpSpPr>
            <a:grpSpLocks/>
          </p:cNvGrpSpPr>
          <p:nvPr/>
        </p:nvGrpSpPr>
        <p:grpSpPr bwMode="auto">
          <a:xfrm>
            <a:off x="4756150" y="2649538"/>
            <a:ext cx="3092450" cy="2192337"/>
            <a:chOff x="4756544" y="2649940"/>
            <a:chExt cx="3092134" cy="2191204"/>
          </a:xfrm>
        </p:grpSpPr>
        <p:pic>
          <p:nvPicPr>
            <p:cNvPr id="11" name="Picture 35">
              <a:extLst>
                <a:ext uri="{FF2B5EF4-FFF2-40B4-BE49-F238E27FC236}">
                  <a16:creationId xmlns:a16="http://schemas.microsoft.com/office/drawing/2014/main" id="{5DC9BF76-8B4E-4135-A525-B193FE7B1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-8312" t="7920" r="44330" b="11793"/>
            <a:stretch>
              <a:fillRect/>
            </a:stretch>
          </p:blipFill>
          <p:spPr>
            <a:xfrm>
              <a:off x="4756544" y="2877753"/>
              <a:ext cx="1692837" cy="1692837"/>
            </a:xfrm>
            <a:prstGeom prst="ellipse">
              <a:avLst/>
            </a:prstGeom>
            <a:solidFill>
              <a:srgbClr val="00A7E6"/>
            </a:solidFill>
            <a:ln w="28575" cap="flat">
              <a:solidFill>
                <a:srgbClr val="FFC000"/>
              </a:solidFill>
              <a:prstDash val="solid"/>
              <a:miter/>
            </a:ln>
          </p:spPr>
        </p:pic>
        <p:pic>
          <p:nvPicPr>
            <p:cNvPr id="17422" name="Picture 36">
              <a:extLst>
                <a:ext uri="{FF2B5EF4-FFF2-40B4-BE49-F238E27FC236}">
                  <a16:creationId xmlns:a16="http://schemas.microsoft.com/office/drawing/2014/main" id="{907C8A88-2C3D-4E31-830E-7E88FB840C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039" t="-3113" r="-8572" b="-810"/>
            <a:stretch>
              <a:fillRect/>
            </a:stretch>
          </p:blipFill>
          <p:spPr bwMode="auto">
            <a:xfrm>
              <a:off x="6247116" y="2649940"/>
              <a:ext cx="1601562" cy="2191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10">
            <a:extLst>
              <a:ext uri="{FF2B5EF4-FFF2-40B4-BE49-F238E27FC236}">
                <a16:creationId xmlns:a16="http://schemas.microsoft.com/office/drawing/2014/main" id="{55178770-74EE-4194-ADC1-BB107DFE7310}"/>
              </a:ext>
            </a:extLst>
          </p:cNvPr>
          <p:cNvGrpSpPr>
            <a:grpSpLocks/>
          </p:cNvGrpSpPr>
          <p:nvPr/>
        </p:nvGrpSpPr>
        <p:grpSpPr bwMode="auto">
          <a:xfrm>
            <a:off x="719138" y="4238625"/>
            <a:ext cx="3027362" cy="2168525"/>
            <a:chOff x="719139" y="4238509"/>
            <a:chExt cx="3027513" cy="2169349"/>
          </a:xfrm>
        </p:grpSpPr>
        <p:pic>
          <p:nvPicPr>
            <p:cNvPr id="14" name="Picture 16">
              <a:extLst>
                <a:ext uri="{FF2B5EF4-FFF2-40B4-BE49-F238E27FC236}">
                  <a16:creationId xmlns:a16="http://schemas.microsoft.com/office/drawing/2014/main" id="{AF4C9760-627D-416C-B3FA-AC576EC4B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530" t="27050" r="38491" b="12970"/>
            <a:stretch>
              <a:fillRect/>
            </a:stretch>
          </p:blipFill>
          <p:spPr>
            <a:xfrm>
              <a:off x="719139" y="4448940"/>
              <a:ext cx="1692837" cy="1691996"/>
            </a:xfrm>
            <a:prstGeom prst="ellipse">
              <a:avLst/>
            </a:prstGeom>
            <a:solidFill>
              <a:srgbClr val="00A7E6"/>
            </a:solidFill>
            <a:ln w="28575" cap="flat">
              <a:solidFill>
                <a:srgbClr val="A673AE"/>
              </a:solidFill>
              <a:prstDash val="solid"/>
              <a:miter/>
            </a:ln>
          </p:spPr>
        </p:pic>
        <p:pic>
          <p:nvPicPr>
            <p:cNvPr id="17419" name="Picture 6">
              <a:extLst>
                <a:ext uri="{FF2B5EF4-FFF2-40B4-BE49-F238E27FC236}">
                  <a16:creationId xmlns:a16="http://schemas.microsoft.com/office/drawing/2014/main" id="{A613163E-34B6-4A66-90C6-A6AF272F6D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0065" y="4509701"/>
              <a:ext cx="1331210" cy="914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0" name="Picture 8">
              <a:extLst>
                <a:ext uri="{FF2B5EF4-FFF2-40B4-BE49-F238E27FC236}">
                  <a16:creationId xmlns:a16="http://schemas.microsoft.com/office/drawing/2014/main" id="{3A0E3749-DF49-4798-B3E3-F7EA8143C4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2924" y="4238509"/>
              <a:ext cx="1653728" cy="2169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Group Work">
            <a:extLst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28">
            <a:extLst>
              <a:ext uri="{FF2B5EF4-FFF2-40B4-BE49-F238E27FC236}">
                <a16:creationId xmlns:a16="http://schemas.microsoft.com/office/drawing/2014/main" id="{0E9D8B35-748A-478C-99F4-FC7D206B07FC}"/>
              </a:ext>
            </a:extLst>
          </p:cNvPr>
          <p:cNvSpPr>
            <a:spLocks/>
          </p:cNvSpPr>
          <p:nvPr/>
        </p:nvSpPr>
        <p:spPr bwMode="auto">
          <a:xfrm>
            <a:off x="1630363" y="1614488"/>
            <a:ext cx="7058025" cy="1220787"/>
          </a:xfrm>
          <a:custGeom>
            <a:avLst/>
            <a:gdLst>
              <a:gd name="T0" fmla="*/ 3529273 w 1"/>
              <a:gd name="T1" fmla="*/ 0 h 1"/>
              <a:gd name="T2" fmla="*/ 7058546 w 1"/>
              <a:gd name="T3" fmla="*/ 610202 h 1"/>
              <a:gd name="T4" fmla="*/ 3529273 w 1"/>
              <a:gd name="T5" fmla="*/ 1220403 h 1"/>
              <a:gd name="T6" fmla="*/ 0 w 1"/>
              <a:gd name="T7" fmla="*/ 610202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anchor="ctr"/>
          <a:lstStyle>
            <a:lvl1pPr marL="21526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If you don’t do a dare then you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are a chicken.</a:t>
            </a: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id="{1C5003A5-7742-4D63-B2E0-6D0840C95FF4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 dirty="0">
                <a:latin typeface="Twinkl SemiBold" pitchFamily="2" charset="0"/>
              </a:rPr>
              <a:t>You Decide</a:t>
            </a:r>
          </a:p>
        </p:txBody>
      </p:sp>
      <p:sp>
        <p:nvSpPr>
          <p:cNvPr id="5" name="Flowchart: Process 30">
            <a:extLst>
              <a:ext uri="{FF2B5EF4-FFF2-40B4-BE49-F238E27FC236}">
                <a16:creationId xmlns:a16="http://schemas.microsoft.com/office/drawing/2014/main" id="{73B2A349-94BA-4655-89A3-765E66BF26E9}"/>
              </a:ext>
            </a:extLst>
          </p:cNvPr>
          <p:cNvSpPr>
            <a:spLocks/>
          </p:cNvSpPr>
          <p:nvPr/>
        </p:nvSpPr>
        <p:spPr bwMode="auto">
          <a:xfrm>
            <a:off x="1914525" y="4767263"/>
            <a:ext cx="6773863" cy="1220787"/>
          </a:xfrm>
          <a:custGeom>
            <a:avLst/>
            <a:gdLst>
              <a:gd name="T0" fmla="*/ 3387271 w 1"/>
              <a:gd name="T1" fmla="*/ 0 h 1"/>
              <a:gd name="T2" fmla="*/ 6774542 w 1"/>
              <a:gd name="T3" fmla="*/ 610202 h 1"/>
              <a:gd name="T4" fmla="*/ 3387271 w 1"/>
              <a:gd name="T5" fmla="*/ 1220403 h 1"/>
              <a:gd name="T6" fmla="*/ 0 w 1"/>
              <a:gd name="T7" fmla="*/ 610202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5240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If everyone else is doing something,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then it must be safe.</a:t>
            </a:r>
          </a:p>
        </p:txBody>
      </p:sp>
      <p:sp>
        <p:nvSpPr>
          <p:cNvPr id="6" name="Flowchart: Process 26">
            <a:extLst>
              <a:ext uri="{FF2B5EF4-FFF2-40B4-BE49-F238E27FC236}">
                <a16:creationId xmlns:a16="http://schemas.microsoft.com/office/drawing/2014/main" id="{6176469B-F5A0-4DA3-B337-E457B9AC60D6}"/>
              </a:ext>
            </a:extLst>
          </p:cNvPr>
          <p:cNvSpPr>
            <a:spLocks/>
          </p:cNvSpPr>
          <p:nvPr/>
        </p:nvSpPr>
        <p:spPr bwMode="auto">
          <a:xfrm>
            <a:off x="441325" y="3135313"/>
            <a:ext cx="6494463" cy="1219200"/>
          </a:xfrm>
          <a:custGeom>
            <a:avLst/>
            <a:gdLst>
              <a:gd name="T0" fmla="*/ 3246961 w 1"/>
              <a:gd name="T1" fmla="*/ 0 h 1"/>
              <a:gd name="T2" fmla="*/ 6493922 w 1"/>
              <a:gd name="T3" fmla="*/ 609598 h 1"/>
              <a:gd name="T4" fmla="*/ 3246961 w 1"/>
              <a:gd name="T5" fmla="*/ 1219196 h 1"/>
              <a:gd name="T6" fmla="*/ 0 w 1"/>
              <a:gd name="T7" fmla="*/ 609598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87B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62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It’s OK to tell a trusted adult if someone has dared you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to do something that makes you feel uncomfortable</a:t>
            </a:r>
          </a:p>
        </p:txBody>
      </p:sp>
      <p:grpSp>
        <p:nvGrpSpPr>
          <p:cNvPr id="19463" name="Group 5">
            <a:extLst>
              <a:ext uri="{FF2B5EF4-FFF2-40B4-BE49-F238E27FC236}">
                <a16:creationId xmlns:a16="http://schemas.microsoft.com/office/drawing/2014/main" id="{D6940A94-B719-4CB0-AF06-5763E5169B26}"/>
              </a:ext>
            </a:extLst>
          </p:cNvPr>
          <p:cNvGrpSpPr>
            <a:grpSpLocks/>
          </p:cNvGrpSpPr>
          <p:nvPr/>
        </p:nvGrpSpPr>
        <p:grpSpPr bwMode="auto">
          <a:xfrm>
            <a:off x="571500" y="1238250"/>
            <a:ext cx="1954213" cy="1701800"/>
            <a:chOff x="571500" y="1237512"/>
            <a:chExt cx="1954776" cy="1702255"/>
          </a:xfrm>
        </p:grpSpPr>
        <p:pic>
          <p:nvPicPr>
            <p:cNvPr id="8" name="Picture 13">
              <a:extLst>
                <a:ext uri="{FF2B5EF4-FFF2-40B4-BE49-F238E27FC236}">
                  <a16:creationId xmlns:a16="http://schemas.microsoft.com/office/drawing/2014/main" id="{9D51CC3F-C5C7-4678-A1A3-E8B25D96C7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151" t="-10687" r="-6151" b="-4212"/>
            <a:stretch>
              <a:fillRect/>
            </a:stretch>
          </p:blipFill>
          <p:spPr>
            <a:xfrm>
              <a:off x="833439" y="1247771"/>
              <a:ext cx="1692837" cy="1691996"/>
            </a:xfrm>
            <a:prstGeom prst="ellipse">
              <a:avLst/>
            </a:prstGeom>
            <a:solidFill>
              <a:srgbClr val="FFC000"/>
            </a:solidFill>
            <a:ln w="28575" cap="flat">
              <a:solidFill>
                <a:srgbClr val="0070C0"/>
              </a:solidFill>
              <a:prstDash val="solid"/>
              <a:miter/>
            </a:ln>
          </p:spPr>
        </p:pic>
        <p:pic>
          <p:nvPicPr>
            <p:cNvPr id="9" name="Picture 18">
              <a:extLst>
                <a:ext uri="{FF2B5EF4-FFF2-40B4-BE49-F238E27FC236}">
                  <a16:creationId xmlns:a16="http://schemas.microsoft.com/office/drawing/2014/main" id="{80037D96-D21E-45D6-A393-C348F0625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-9322" t="-10687" r="-6151" b="-4212"/>
            <a:stretch>
              <a:fillRect/>
            </a:stretch>
          </p:blipFill>
          <p:spPr>
            <a:xfrm>
              <a:off x="571500" y="1237512"/>
              <a:ext cx="1954776" cy="1691996"/>
            </a:xfrm>
            <a:prstGeom prst="ellipse">
              <a:avLst/>
            </a:prstGeom>
            <a:noFill/>
            <a:ln cap="flat">
              <a:noFill/>
            </a:ln>
          </p:spPr>
        </p:pic>
      </p:grpSp>
      <p:pic>
        <p:nvPicPr>
          <p:cNvPr id="10" name="Picture 4">
            <a:extLst>
              <a:ext uri="{FF2B5EF4-FFF2-40B4-BE49-F238E27FC236}">
                <a16:creationId xmlns:a16="http://schemas.microsoft.com/office/drawing/2014/main" id="{9AB6BBD5-C926-4862-BF1F-82E64403E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925" y="1296988"/>
            <a:ext cx="1273175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9">
            <a:extLst>
              <a:ext uri="{FF2B5EF4-FFF2-40B4-BE49-F238E27FC236}">
                <a16:creationId xmlns:a16="http://schemas.microsoft.com/office/drawing/2014/main" id="{159E162E-3EAC-4B6F-B8CC-A06E19ED1C1F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2417763"/>
            <a:ext cx="1692275" cy="2419350"/>
            <a:chOff x="6681356" y="2417170"/>
            <a:chExt cx="1691996" cy="2419401"/>
          </a:xfrm>
        </p:grpSpPr>
        <p:pic>
          <p:nvPicPr>
            <p:cNvPr id="12" name="Picture 35">
              <a:extLst>
                <a:ext uri="{FF2B5EF4-FFF2-40B4-BE49-F238E27FC236}">
                  <a16:creationId xmlns:a16="http://schemas.microsoft.com/office/drawing/2014/main" id="{4552318F-D660-4E76-92F0-4E38BB209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-7928" t="12587" r="-7723" b="9103"/>
            <a:stretch>
              <a:fillRect/>
            </a:stretch>
          </p:blipFill>
          <p:spPr>
            <a:xfrm>
              <a:off x="6681356" y="2835590"/>
              <a:ext cx="1691996" cy="1692837"/>
            </a:xfrm>
            <a:prstGeom prst="ellipse">
              <a:avLst/>
            </a:prstGeom>
            <a:solidFill>
              <a:srgbClr val="00A7E6"/>
            </a:solidFill>
            <a:ln w="28575" cap="flat">
              <a:solidFill>
                <a:srgbClr val="87BD31"/>
              </a:solidFill>
              <a:prstDash val="solid"/>
              <a:miter/>
            </a:ln>
          </p:spPr>
        </p:pic>
        <p:pic>
          <p:nvPicPr>
            <p:cNvPr id="19471" name="Picture 20">
              <a:extLst>
                <a:ext uri="{FF2B5EF4-FFF2-40B4-BE49-F238E27FC236}">
                  <a16:creationId xmlns:a16="http://schemas.microsoft.com/office/drawing/2014/main" id="{7F394601-6546-42CD-97AC-59EE3222DC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928" t="-5981" r="-7722" b="-5937"/>
            <a:stretch>
              <a:fillRect/>
            </a:stretch>
          </p:blipFill>
          <p:spPr bwMode="auto">
            <a:xfrm>
              <a:off x="6681356" y="2417170"/>
              <a:ext cx="1691996" cy="2419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2EAFBC51-4A97-443A-A24C-CE36472C5FF4}"/>
              </a:ext>
            </a:extLst>
          </p:cNvPr>
          <p:cNvGrpSpPr>
            <a:grpSpLocks/>
          </p:cNvGrpSpPr>
          <p:nvPr/>
        </p:nvGrpSpPr>
        <p:grpSpPr bwMode="auto">
          <a:xfrm>
            <a:off x="719138" y="4144963"/>
            <a:ext cx="2652712" cy="2100262"/>
            <a:chOff x="719139" y="4144207"/>
            <a:chExt cx="2652710" cy="2101803"/>
          </a:xfrm>
        </p:grpSpPr>
        <p:pic>
          <p:nvPicPr>
            <p:cNvPr id="15" name="Picture 16">
              <a:extLst>
                <a:ext uri="{FF2B5EF4-FFF2-40B4-BE49-F238E27FC236}">
                  <a16:creationId xmlns:a16="http://schemas.microsoft.com/office/drawing/2014/main" id="{21D1014A-04D6-434D-96F8-59DA54070E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58896" t="58896" r="1" b="1"/>
            <a:stretch>
              <a:fillRect/>
            </a:stretch>
          </p:blipFill>
          <p:spPr>
            <a:xfrm>
              <a:off x="719139" y="4467941"/>
              <a:ext cx="1692837" cy="1691996"/>
            </a:xfrm>
            <a:prstGeom prst="ellipse">
              <a:avLst/>
            </a:prstGeom>
            <a:solidFill>
              <a:srgbClr val="00A7E6"/>
            </a:solidFill>
            <a:ln w="28575" cap="flat">
              <a:solidFill>
                <a:srgbClr val="00B0F0"/>
              </a:solidFill>
              <a:prstDash val="solid"/>
              <a:miter/>
            </a:ln>
          </p:spPr>
        </p:pic>
        <p:pic>
          <p:nvPicPr>
            <p:cNvPr id="19468" name="Picture 14">
              <a:extLst>
                <a:ext uri="{FF2B5EF4-FFF2-40B4-BE49-F238E27FC236}">
                  <a16:creationId xmlns:a16="http://schemas.microsoft.com/office/drawing/2014/main" id="{77CD5F66-DAEA-4FC8-AA70-0B6E26E093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4530" y="4144207"/>
              <a:ext cx="1337319" cy="210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9" name="Picture 27">
              <a:extLst>
                <a:ext uri="{FF2B5EF4-FFF2-40B4-BE49-F238E27FC236}">
                  <a16:creationId xmlns:a16="http://schemas.microsoft.com/office/drawing/2014/main" id="{7C08F522-0DAD-4542-A13A-967ECD7DA5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80228" y="4148486"/>
              <a:ext cx="1337319" cy="1810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Group Work">
            <a:extLst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7D3B1A33-0B3F-4473-976D-592A56D41B95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>
                <a:latin typeface="Twinkl SemiBold" pitchFamily="2" charset="0"/>
              </a:rPr>
              <a:t>Under Pressure</a:t>
            </a:r>
          </a:p>
        </p:txBody>
      </p:sp>
      <p:sp>
        <p:nvSpPr>
          <p:cNvPr id="3" name="Flowchart: Process 30">
            <a:extLst>
              <a:ext uri="{FF2B5EF4-FFF2-40B4-BE49-F238E27FC236}">
                <a16:creationId xmlns:a16="http://schemas.microsoft.com/office/drawing/2014/main" id="{C6EAA0AA-2E42-4234-8674-7224DBD66EE5}"/>
              </a:ext>
            </a:extLst>
          </p:cNvPr>
          <p:cNvSpPr>
            <a:spLocks/>
          </p:cNvSpPr>
          <p:nvPr/>
        </p:nvSpPr>
        <p:spPr bwMode="auto">
          <a:xfrm>
            <a:off x="436563" y="2944813"/>
            <a:ext cx="8255000" cy="550862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275399 h 1"/>
              <a:gd name="T4" fmla="*/ 4127400 w 1"/>
              <a:gd name="T5" fmla="*/ 550797 h 1"/>
              <a:gd name="T6" fmla="*/ 0 w 1"/>
              <a:gd name="T7" fmla="*/ 275399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A673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62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Working with your partner, can you think of where pressure can come from?</a:t>
            </a:r>
          </a:p>
        </p:txBody>
      </p:sp>
      <p:sp>
        <p:nvSpPr>
          <p:cNvPr id="4" name="Flowchart: Process 32">
            <a:extLst>
              <a:ext uri="{FF2B5EF4-FFF2-40B4-BE49-F238E27FC236}">
                <a16:creationId xmlns:a16="http://schemas.microsoft.com/office/drawing/2014/main" id="{5F468C37-D7E9-4040-B626-A3EC8F85D28E}"/>
              </a:ext>
            </a:extLst>
          </p:cNvPr>
          <p:cNvSpPr>
            <a:spLocks/>
          </p:cNvSpPr>
          <p:nvPr/>
        </p:nvSpPr>
        <p:spPr bwMode="auto">
          <a:xfrm>
            <a:off x="1192645" y="3769736"/>
            <a:ext cx="1267520" cy="550862"/>
          </a:xfrm>
          <a:custGeom>
            <a:avLst/>
            <a:gdLst>
              <a:gd name="T0" fmla="*/ 723898 w 1"/>
              <a:gd name="T1" fmla="*/ 0 h 1"/>
              <a:gd name="T2" fmla="*/ 1447796 w 1"/>
              <a:gd name="T3" fmla="*/ 275399 h 1"/>
              <a:gd name="T4" fmla="*/ 723898 w 1"/>
              <a:gd name="T5" fmla="*/ 550797 h 1"/>
              <a:gd name="T6" fmla="*/ 0 w 1"/>
              <a:gd name="T7" fmla="*/ 275399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603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friends</a:t>
            </a:r>
          </a:p>
        </p:txBody>
      </p:sp>
      <p:sp>
        <p:nvSpPr>
          <p:cNvPr id="5" name="Flowchart: Process 33">
            <a:extLst>
              <a:ext uri="{FF2B5EF4-FFF2-40B4-BE49-F238E27FC236}">
                <a16:creationId xmlns:a16="http://schemas.microsoft.com/office/drawing/2014/main" id="{9B5B579E-ABF4-4773-A865-1518F3405CEA}"/>
              </a:ext>
            </a:extLst>
          </p:cNvPr>
          <p:cNvSpPr>
            <a:spLocks/>
          </p:cNvSpPr>
          <p:nvPr/>
        </p:nvSpPr>
        <p:spPr bwMode="auto">
          <a:xfrm>
            <a:off x="2180694" y="5086486"/>
            <a:ext cx="1702495" cy="669925"/>
          </a:xfrm>
          <a:custGeom>
            <a:avLst/>
            <a:gdLst>
              <a:gd name="T0" fmla="*/ 946061 w 1"/>
              <a:gd name="T1" fmla="*/ 0 h 1"/>
              <a:gd name="T2" fmla="*/ 1892122 w 1"/>
              <a:gd name="T3" fmla="*/ 335137 h 1"/>
              <a:gd name="T4" fmla="*/ 946061 w 1"/>
              <a:gd name="T5" fmla="*/ 670273 h 1"/>
              <a:gd name="T6" fmla="*/ 0 w 1"/>
              <a:gd name="T7" fmla="*/ 335137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62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92075"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social media</a:t>
            </a:r>
          </a:p>
        </p:txBody>
      </p:sp>
      <p:sp>
        <p:nvSpPr>
          <p:cNvPr id="23558" name="Flowchart: Process 37">
            <a:extLst>
              <a:ext uri="{FF2B5EF4-FFF2-40B4-BE49-F238E27FC236}">
                <a16:creationId xmlns:a16="http://schemas.microsoft.com/office/drawing/2014/main" id="{14B0996A-A91C-4E7B-9D1F-A7C46E855D16}"/>
              </a:ext>
            </a:extLst>
          </p:cNvPr>
          <p:cNvSpPr>
            <a:spLocks/>
          </p:cNvSpPr>
          <p:nvPr/>
        </p:nvSpPr>
        <p:spPr bwMode="auto">
          <a:xfrm>
            <a:off x="436563" y="1441450"/>
            <a:ext cx="8255000" cy="639763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320566 h 1"/>
              <a:gd name="T4" fmla="*/ 4127400 w 1"/>
              <a:gd name="T5" fmla="*/ 641131 h 1"/>
              <a:gd name="T6" fmla="*/ 0 w 1"/>
              <a:gd name="T7" fmla="*/ 320566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Take a moment to think about a time when you felt under pressure to do something you weren’t happy about doing.</a:t>
            </a:r>
          </a:p>
        </p:txBody>
      </p:sp>
      <p:sp>
        <p:nvSpPr>
          <p:cNvPr id="7" name="Flowchart: Process 38">
            <a:extLst>
              <a:ext uri="{FF2B5EF4-FFF2-40B4-BE49-F238E27FC236}">
                <a16:creationId xmlns:a16="http://schemas.microsoft.com/office/drawing/2014/main" id="{7D198223-9A4A-4F4A-A14C-75BDC5A81638}"/>
              </a:ext>
            </a:extLst>
          </p:cNvPr>
          <p:cNvSpPr>
            <a:spLocks/>
          </p:cNvSpPr>
          <p:nvPr/>
        </p:nvSpPr>
        <p:spPr bwMode="auto">
          <a:xfrm>
            <a:off x="436563" y="2192338"/>
            <a:ext cx="8255000" cy="641350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320566 h 1"/>
              <a:gd name="T4" fmla="*/ 4127400 w 1"/>
              <a:gd name="T5" fmla="*/ 641131 h 1"/>
              <a:gd name="T6" fmla="*/ 0 w 1"/>
              <a:gd name="T7" fmla="*/ 320566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87B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In different situations, the pressure to try something or do something comes from different sources.</a:t>
            </a:r>
          </a:p>
        </p:txBody>
      </p:sp>
      <p:sp>
        <p:nvSpPr>
          <p:cNvPr id="10" name="Flowchart: Process 34">
            <a:extLst>
              <a:ext uri="{FF2B5EF4-FFF2-40B4-BE49-F238E27FC236}">
                <a16:creationId xmlns:a16="http://schemas.microsoft.com/office/drawing/2014/main" id="{A26E9F74-99D9-4827-979D-DC584657C2F9}"/>
              </a:ext>
            </a:extLst>
          </p:cNvPr>
          <p:cNvSpPr>
            <a:spLocks/>
          </p:cNvSpPr>
          <p:nvPr/>
        </p:nvSpPr>
        <p:spPr bwMode="auto">
          <a:xfrm>
            <a:off x="3292454" y="3769736"/>
            <a:ext cx="1099590" cy="550862"/>
          </a:xfrm>
          <a:custGeom>
            <a:avLst/>
            <a:gdLst>
              <a:gd name="T0" fmla="*/ 685421 w 1"/>
              <a:gd name="T1" fmla="*/ 0 h 1"/>
              <a:gd name="T2" fmla="*/ 1370841 w 1"/>
              <a:gd name="T3" fmla="*/ 275399 h 1"/>
              <a:gd name="T4" fmla="*/ 685421 w 1"/>
              <a:gd name="T5" fmla="*/ 550797 h 1"/>
              <a:gd name="T6" fmla="*/ 0 w 1"/>
              <a:gd name="T7" fmla="*/ 275399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87B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78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adverts</a:t>
            </a:r>
          </a:p>
        </p:txBody>
      </p:sp>
      <p:pic>
        <p:nvPicPr>
          <p:cNvPr id="23564" name="Pairs">
            <a:extLst>
              <a:ext uri="{FF2B5EF4-FFF2-40B4-BE49-F238E27FC236}">
                <a16:creationId xmlns:a16="http://schemas.microsoft.com/office/drawing/2014/main" id="{5FA804FE-D7A1-43A9-99D9-A46850AEF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0" y="509588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owchart: Process 32">
            <a:extLst/>
          </p:cNvPr>
          <p:cNvSpPr>
            <a:spLocks/>
          </p:cNvSpPr>
          <p:nvPr/>
        </p:nvSpPr>
        <p:spPr bwMode="auto">
          <a:xfrm>
            <a:off x="5379501" y="3746493"/>
            <a:ext cx="1838325" cy="550862"/>
          </a:xfrm>
          <a:custGeom>
            <a:avLst/>
            <a:gdLst>
              <a:gd name="T0" fmla="*/ 919164 w 1"/>
              <a:gd name="T1" fmla="*/ 0 h 1"/>
              <a:gd name="T2" fmla="*/ 1838328 w 1"/>
              <a:gd name="T3" fmla="*/ 275399 h 1"/>
              <a:gd name="T4" fmla="*/ 919164 w 1"/>
              <a:gd name="T5" fmla="*/ 550797 h 1"/>
              <a:gd name="T6" fmla="*/ 0 w 1"/>
              <a:gd name="T7" fmla="*/ 275399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older children</a:t>
            </a:r>
          </a:p>
        </p:txBody>
      </p:sp>
      <p:sp>
        <p:nvSpPr>
          <p:cNvPr id="18" name="Flowchart: Process 33">
            <a:extLst/>
          </p:cNvPr>
          <p:cNvSpPr>
            <a:spLocks/>
          </p:cNvSpPr>
          <p:nvPr/>
        </p:nvSpPr>
        <p:spPr bwMode="auto">
          <a:xfrm>
            <a:off x="6051554" y="4543425"/>
            <a:ext cx="2132013" cy="669925"/>
          </a:xfrm>
          <a:custGeom>
            <a:avLst/>
            <a:gdLst>
              <a:gd name="T0" fmla="*/ 1066012 w 1"/>
              <a:gd name="T1" fmla="*/ 0 h 1"/>
              <a:gd name="T2" fmla="*/ 2132024 w 1"/>
              <a:gd name="T3" fmla="*/ 335137 h 1"/>
              <a:gd name="T4" fmla="*/ 1066012 w 1"/>
              <a:gd name="T5" fmla="*/ 670273 h 1"/>
              <a:gd name="T6" fmla="*/ 0 w 1"/>
              <a:gd name="T7" fmla="*/ 335137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62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92075"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other children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at school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2542098" y="3620366"/>
            <a:ext cx="892859" cy="1381125"/>
            <a:chOff x="2542098" y="3620366"/>
            <a:chExt cx="892859" cy="1381125"/>
          </a:xfrm>
        </p:grpSpPr>
        <p:pic>
          <p:nvPicPr>
            <p:cNvPr id="23565" name="Picture 18">
              <a:extLst>
                <a:ext uri="{FF2B5EF4-FFF2-40B4-BE49-F238E27FC236}">
                  <a16:creationId xmlns:a16="http://schemas.microsoft.com/office/drawing/2014/main" id="{CA6F0E7E-C4F1-48BC-ACD0-814A687F05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2098" y="3620366"/>
              <a:ext cx="892859" cy="1381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Freeform: Shape 5"/>
            <p:cNvSpPr/>
            <p:nvPr/>
          </p:nvSpPr>
          <p:spPr>
            <a:xfrm>
              <a:off x="2635045" y="3829665"/>
              <a:ext cx="683342" cy="806245"/>
            </a:xfrm>
            <a:custGeom>
              <a:avLst/>
              <a:gdLst>
                <a:gd name="connsiteX0" fmla="*/ 0 w 683342"/>
                <a:gd name="connsiteY0" fmla="*/ 806245 h 806245"/>
                <a:gd name="connsiteX1" fmla="*/ 93407 w 683342"/>
                <a:gd name="connsiteY1" fmla="*/ 39329 h 806245"/>
                <a:gd name="connsiteX2" fmla="*/ 683342 w 683342"/>
                <a:gd name="connsiteY2" fmla="*/ 0 h 806245"/>
                <a:gd name="connsiteX3" fmla="*/ 644013 w 683342"/>
                <a:gd name="connsiteY3" fmla="*/ 796412 h 806245"/>
                <a:gd name="connsiteX4" fmla="*/ 0 w 683342"/>
                <a:gd name="connsiteY4" fmla="*/ 806245 h 806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3342" h="806245">
                  <a:moveTo>
                    <a:pt x="0" y="806245"/>
                  </a:moveTo>
                  <a:lnTo>
                    <a:pt x="93407" y="39329"/>
                  </a:lnTo>
                  <a:lnTo>
                    <a:pt x="683342" y="0"/>
                  </a:lnTo>
                  <a:lnTo>
                    <a:pt x="644013" y="796412"/>
                  </a:lnTo>
                  <a:lnTo>
                    <a:pt x="0" y="806245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7434" y="3876331"/>
              <a:ext cx="371794" cy="57439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2430" y="3898753"/>
              <a:ext cx="383973" cy="51924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6814" y="4223771"/>
              <a:ext cx="521006" cy="392028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  <p:bldP spid="10" grpId="0" animBg="1"/>
      <p:bldP spid="15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139A009A-CA0C-410B-A5F8-0433D0C22C70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 dirty="0">
                <a:latin typeface="Twinkl SemiBold" pitchFamily="2" charset="0"/>
              </a:rPr>
              <a:t>Under Pressure</a:t>
            </a:r>
          </a:p>
        </p:txBody>
      </p:sp>
      <p:sp>
        <p:nvSpPr>
          <p:cNvPr id="25603" name="Flowchart: Process 37">
            <a:extLst>
              <a:ext uri="{FF2B5EF4-FFF2-40B4-BE49-F238E27FC236}">
                <a16:creationId xmlns:a16="http://schemas.microsoft.com/office/drawing/2014/main" id="{D820400B-8EFE-43BF-B357-2DA17A876452}"/>
              </a:ext>
            </a:extLst>
          </p:cNvPr>
          <p:cNvSpPr>
            <a:spLocks/>
          </p:cNvSpPr>
          <p:nvPr/>
        </p:nvSpPr>
        <p:spPr bwMode="auto">
          <a:xfrm>
            <a:off x="436563" y="1441450"/>
            <a:ext cx="8255000" cy="639763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320566 h 1"/>
              <a:gd name="T4" fmla="*/ 4127400 w 1"/>
              <a:gd name="T5" fmla="*/ 641131 h 1"/>
              <a:gd name="T6" fmla="*/ 0 w 1"/>
              <a:gd name="T7" fmla="*/ 320566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87B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Working with your partner, you are going to be looking at some different scenarios where someone is feeling under pressure to do something.</a:t>
            </a:r>
          </a:p>
        </p:txBody>
      </p:sp>
      <p:sp>
        <p:nvSpPr>
          <p:cNvPr id="4" name="Flowchart: Process 38">
            <a:extLst>
              <a:ext uri="{FF2B5EF4-FFF2-40B4-BE49-F238E27FC236}">
                <a16:creationId xmlns:a16="http://schemas.microsoft.com/office/drawing/2014/main" id="{685043F2-2A84-4364-80D1-83EA61610C98}"/>
              </a:ext>
            </a:extLst>
          </p:cNvPr>
          <p:cNvSpPr>
            <a:spLocks/>
          </p:cNvSpPr>
          <p:nvPr/>
        </p:nvSpPr>
        <p:spPr bwMode="auto">
          <a:xfrm>
            <a:off x="436563" y="2192338"/>
            <a:ext cx="8255000" cy="641350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320566 h 1"/>
              <a:gd name="T4" fmla="*/ 4127400 w 1"/>
              <a:gd name="T5" fmla="*/ 641131 h 1"/>
              <a:gd name="T6" fmla="*/ 0 w 1"/>
              <a:gd name="T7" fmla="*/ 320566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A673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Read the scenario and discuss with your partner where the pressure is coming from, then sort the cards accordingly.</a:t>
            </a:r>
          </a:p>
        </p:txBody>
      </p:sp>
      <p:pic>
        <p:nvPicPr>
          <p:cNvPr id="25608" name="Pairs">
            <a:extLst>
              <a:ext uri="{FF2B5EF4-FFF2-40B4-BE49-F238E27FC236}">
                <a16:creationId xmlns:a16="http://schemas.microsoft.com/office/drawing/2014/main" id="{D012800D-A23D-4768-9C2E-98C20D492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0" y="509588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9579A82-B98C-438C-B1BC-65FA1220D4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45" t="50866"/>
          <a:stretch/>
        </p:blipFill>
        <p:spPr>
          <a:xfrm>
            <a:off x="3096513" y="4679025"/>
            <a:ext cx="2265671" cy="15882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56C9140-92CA-4CC8-9307-F0BA27284E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15" r="50397"/>
          <a:stretch/>
        </p:blipFill>
        <p:spPr>
          <a:xfrm>
            <a:off x="712533" y="4679025"/>
            <a:ext cx="2267861" cy="1589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75DFF58-194E-488B-AA85-B38D86B29F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45" b="50933"/>
          <a:stretch/>
        </p:blipFill>
        <p:spPr>
          <a:xfrm>
            <a:off x="3096513" y="2993100"/>
            <a:ext cx="2265671" cy="15861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95267A-3F56-4CB9-993F-EA08CD77C3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97" b="50961"/>
          <a:stretch/>
        </p:blipFill>
        <p:spPr>
          <a:xfrm>
            <a:off x="712533" y="2993100"/>
            <a:ext cx="2267861" cy="1585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8A9BDF54-469D-4E59-88F3-65D184B24EA3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 dirty="0">
                <a:latin typeface="Twinkl SemiBold" pitchFamily="2" charset="0"/>
              </a:rPr>
              <a:t>What Would You Do?</a:t>
            </a:r>
          </a:p>
        </p:txBody>
      </p:sp>
      <p:sp>
        <p:nvSpPr>
          <p:cNvPr id="30723" name="Flowchart: Process 37">
            <a:extLst>
              <a:ext uri="{FF2B5EF4-FFF2-40B4-BE49-F238E27FC236}">
                <a16:creationId xmlns:a16="http://schemas.microsoft.com/office/drawing/2014/main" id="{E4CEF327-A4CD-4CBC-B607-28856D78112B}"/>
              </a:ext>
            </a:extLst>
          </p:cNvPr>
          <p:cNvSpPr>
            <a:spLocks/>
          </p:cNvSpPr>
          <p:nvPr/>
        </p:nvSpPr>
        <p:spPr bwMode="auto">
          <a:xfrm>
            <a:off x="439738" y="1441450"/>
            <a:ext cx="8255000" cy="1143000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571582 h 1"/>
              <a:gd name="T4" fmla="*/ 4127400 w 1"/>
              <a:gd name="T5" fmla="*/ 1143164 h 1"/>
              <a:gd name="T6" fmla="*/ 0 w 1"/>
              <a:gd name="T7" fmla="*/ 571582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87B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It’s time to look back at our Under Pressure Cards. Each pair needs to join another pair to form a small group. In your groups, you need to look back at the scenarios and discuss what you would do if you were in this situation.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4486E37-E3B5-43A3-BB35-D438D4DCF2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50" b="50738"/>
          <a:stretch/>
        </p:blipFill>
        <p:spPr>
          <a:xfrm>
            <a:off x="3740722" y="4517157"/>
            <a:ext cx="2630460" cy="18490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C7C6F5-4A72-4A54-B5FE-75F5CB58F9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68" b="50738"/>
          <a:stretch/>
        </p:blipFill>
        <p:spPr>
          <a:xfrm>
            <a:off x="1478134" y="3916793"/>
            <a:ext cx="2613577" cy="18490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3F293A-AB55-41EB-90B1-737C7760BB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12" b="50985"/>
          <a:stretch/>
        </p:blipFill>
        <p:spPr>
          <a:xfrm>
            <a:off x="612742" y="2685113"/>
            <a:ext cx="2611225" cy="1839753"/>
          </a:xfrm>
          <a:prstGeom prst="rect">
            <a:avLst/>
          </a:prstGeom>
        </p:spPr>
      </p:pic>
      <p:pic>
        <p:nvPicPr>
          <p:cNvPr id="18" name="Pairs">
            <a:extLst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0" y="509588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lowchart: Process 89">
            <a:extLst>
              <a:ext uri="{FF2B5EF4-FFF2-40B4-BE49-F238E27FC236}">
                <a16:creationId xmlns:a16="http://schemas.microsoft.com/office/drawing/2014/main" id="{3CE3A463-B7D1-4856-A567-BCBB83592EB8}"/>
              </a:ext>
            </a:extLst>
          </p:cNvPr>
          <p:cNvSpPr>
            <a:spLocks/>
          </p:cNvSpPr>
          <p:nvPr/>
        </p:nvSpPr>
        <p:spPr bwMode="auto">
          <a:xfrm>
            <a:off x="446088" y="1524000"/>
            <a:ext cx="8255000" cy="749300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374543 h 1"/>
              <a:gd name="T4" fmla="*/ 4127400 w 1"/>
              <a:gd name="T5" fmla="*/ 749085 h 1"/>
              <a:gd name="T6" fmla="*/ 0 w 1"/>
              <a:gd name="T7" fmla="*/ 374543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E84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35843" name="Title 1">
            <a:extLst>
              <a:ext uri="{FF2B5EF4-FFF2-40B4-BE49-F238E27FC236}">
                <a16:creationId xmlns:a16="http://schemas.microsoft.com/office/drawing/2014/main" id="{D93D3EA9-2CA6-4C94-BD2E-9166262E1C2A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/>
            <a:r>
              <a:rPr lang="en-GB" altLang="en-US" sz="3200" dirty="0">
                <a:latin typeface="Twinkl SemiBold" pitchFamily="2" charset="0"/>
              </a:rPr>
              <a:t>Stand up for Yourself!</a:t>
            </a:r>
          </a:p>
        </p:txBody>
      </p:sp>
      <p:sp>
        <p:nvSpPr>
          <p:cNvPr id="35844" name="Content Placeholder 2">
            <a:extLst>
              <a:ext uri="{FF2B5EF4-FFF2-40B4-BE49-F238E27FC236}">
                <a16:creationId xmlns:a16="http://schemas.microsoft.com/office/drawing/2014/main" id="{0E75CD79-610D-40D6-807E-3B0EE60E14C4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503238" y="1385888"/>
            <a:ext cx="7716837" cy="1196975"/>
          </a:xfrm>
        </p:spPr>
        <p:txBody>
          <a:bodyPr/>
          <a:lstStyle/>
          <a:p>
            <a:pPr marL="0" indent="0" eaLnBrk="1"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FFFFFF"/>
                </a:solidFill>
                <a:latin typeface="Twinkl" pitchFamily="2" charset="0"/>
                <a:ea typeface="Tuffy-TTF" panose="020B0603060100000000" pitchFamily="34" charset="0"/>
              </a:rPr>
              <a:t>It isn’t always easy to do the brave thing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  <a:ea typeface="Tuffy-TTF" panose="020B0603060100000000" pitchFamily="34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  <a:ea typeface="Tuffy-TTF" panose="020B0603060100000000" pitchFamily="34" charset="0"/>
              </a:rPr>
              <a:t>and say ‘No!’ to something. </a:t>
            </a:r>
          </a:p>
        </p:txBody>
      </p:sp>
      <p:sp>
        <p:nvSpPr>
          <p:cNvPr id="5" name="Flowchart: Process 28">
            <a:extLst>
              <a:ext uri="{FF2B5EF4-FFF2-40B4-BE49-F238E27FC236}">
                <a16:creationId xmlns:a16="http://schemas.microsoft.com/office/drawing/2014/main" id="{8407B260-69AC-46CF-BE48-5BCAF9331FDE}"/>
              </a:ext>
            </a:extLst>
          </p:cNvPr>
          <p:cNvSpPr>
            <a:spLocks/>
          </p:cNvSpPr>
          <p:nvPr/>
        </p:nvSpPr>
        <p:spPr bwMode="auto">
          <a:xfrm>
            <a:off x="446088" y="2413000"/>
            <a:ext cx="8255000" cy="1376363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688072 h 1"/>
              <a:gd name="T4" fmla="*/ 4127400 w 1"/>
              <a:gd name="T5" fmla="*/ 1376144 h 1"/>
              <a:gd name="T6" fmla="*/ 0 w 1"/>
              <a:gd name="T7" fmla="*/ 688072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0095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809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When others are putting pressure on us to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do something and we want to fit in or we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want them to like us, the easier choice is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to go along with things.</a:t>
            </a:r>
          </a:p>
        </p:txBody>
      </p:sp>
      <p:sp>
        <p:nvSpPr>
          <p:cNvPr id="6" name="Flowchart: Process 29">
            <a:extLst>
              <a:ext uri="{FF2B5EF4-FFF2-40B4-BE49-F238E27FC236}">
                <a16:creationId xmlns:a16="http://schemas.microsoft.com/office/drawing/2014/main" id="{3475D170-2DA6-4387-AB74-88F8BD43A8F6}"/>
              </a:ext>
            </a:extLst>
          </p:cNvPr>
          <p:cNvSpPr>
            <a:spLocks/>
          </p:cNvSpPr>
          <p:nvPr/>
        </p:nvSpPr>
        <p:spPr bwMode="auto">
          <a:xfrm>
            <a:off x="446088" y="3929063"/>
            <a:ext cx="8255000" cy="1566862"/>
          </a:xfrm>
          <a:custGeom>
            <a:avLst/>
            <a:gdLst>
              <a:gd name="T0" fmla="*/ 4127400 w 1"/>
              <a:gd name="T1" fmla="*/ 0 h 1"/>
              <a:gd name="T2" fmla="*/ 8254800 w 1"/>
              <a:gd name="T3" fmla="*/ 783746 h 1"/>
              <a:gd name="T4" fmla="*/ 4127400 w 1"/>
              <a:gd name="T5" fmla="*/ 1567491 h 1"/>
              <a:gd name="T6" fmla="*/ 0 w 1"/>
              <a:gd name="T7" fmla="*/ 783746 h 1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1"/>
              <a:gd name="T13" fmla="*/ 0 h 1"/>
              <a:gd name="T14" fmla="*/ 1 w 1"/>
              <a:gd name="T15" fmla="*/ 1 h 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" h="1">
                <a:moveTo>
                  <a:pt x="0" y="0"/>
                </a:moveTo>
                <a:lnTo>
                  <a:pt x="1" y="0"/>
                </a:lnTo>
                <a:lnTo>
                  <a:pt x="1" y="1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  <a:solidFill>
            <a:srgbClr val="A673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762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Today, we are going to make posters to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remind others to stand up for themselves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when they are dared or pressured into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doing something that makes them </a:t>
            </a:r>
            <a:br>
              <a:rPr lang="en-GB" altLang="en-US" dirty="0">
                <a:solidFill>
                  <a:srgbClr val="FFFFFF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FFFFFF"/>
                </a:solidFill>
                <a:latin typeface="Twinkl" pitchFamily="2" charset="0"/>
              </a:rPr>
              <a:t>uncomfortable or that is risky.</a:t>
            </a:r>
          </a:p>
        </p:txBody>
      </p:sp>
      <p:pic>
        <p:nvPicPr>
          <p:cNvPr id="35847" name="Picture 4">
            <a:extLst>
              <a:ext uri="{FF2B5EF4-FFF2-40B4-BE49-F238E27FC236}">
                <a16:creationId xmlns:a16="http://schemas.microsoft.com/office/drawing/2014/main" id="{4687ACB5-7877-4880-8493-C6C146FFD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24450" y="1460143"/>
            <a:ext cx="3300412" cy="466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Individual Work">
            <a:extLst>
              <a:ext uri="{FF2B5EF4-FFF2-40B4-BE49-F238E27FC236}">
                <a16:creationId xmlns:a16="http://schemas.microsoft.com/office/drawing/2014/main" id="{50930C94-FC2F-4215-9F6C-41EACE7CB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63" y="52228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>
            <a:extLst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31" b="33148"/>
          <a:stretch/>
        </p:blipFill>
        <p:spPr bwMode="auto">
          <a:xfrm>
            <a:off x="6956425" y="2273300"/>
            <a:ext cx="2187575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9B606B-49A0-4DFC-BD3E-BD86F498152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8A1617-8DEB-454F-9D8D-07D664825FB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B3FAA44-61A8-4120-9CB0-090E58E800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Lesson%20Presentation%20Template</Template>
  <TotalTime>262</TotalTime>
  <Words>417</Words>
  <Application>Microsoft Office PowerPoint</Application>
  <PresentationFormat>On-screen Show (4:3)</PresentationFormat>
  <Paragraphs>32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Arial</vt:lpstr>
      <vt:lpstr>Tuffy-TTF</vt:lpstr>
      <vt:lpstr>Twinkl SemiBold</vt:lpstr>
      <vt:lpstr>Sassoon Infant Rg</vt:lpstr>
      <vt:lpstr>Twinkl</vt:lpstr>
      <vt:lpstr>Office Theme</vt:lpstr>
      <vt:lpstr>PowerPoint Presentation</vt:lpstr>
      <vt:lpstr>The Big Questions </vt:lpstr>
      <vt:lpstr>You Decide</vt:lpstr>
      <vt:lpstr>You Decide</vt:lpstr>
      <vt:lpstr>Under Pressure</vt:lpstr>
      <vt:lpstr>Under Pressure</vt:lpstr>
      <vt:lpstr>What Would You Do?</vt:lpstr>
      <vt:lpstr>Stand up for Yourself!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Pinkney</dc:creator>
  <cp:lastModifiedBy>Joe Jacques</cp:lastModifiedBy>
  <cp:revision>32</cp:revision>
  <dcterms:created xsi:type="dcterms:W3CDTF">2019-02-28T15:26:32Z</dcterms:created>
  <dcterms:modified xsi:type="dcterms:W3CDTF">2020-11-12T15:35:55Z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