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9"/>
  </p:notesMasterIdLst>
  <p:handoutMasterIdLst>
    <p:handoutMasterId r:id="rId20"/>
  </p:handoutMasterIdLst>
  <p:sldIdLst>
    <p:sldId id="285" r:id="rId5"/>
    <p:sldId id="258" r:id="rId6"/>
    <p:sldId id="264" r:id="rId7"/>
    <p:sldId id="275" r:id="rId8"/>
    <p:sldId id="276" r:id="rId9"/>
    <p:sldId id="277" r:id="rId10"/>
    <p:sldId id="279" r:id="rId11"/>
    <p:sldId id="278" r:id="rId12"/>
    <p:sldId id="281" r:id="rId13"/>
    <p:sldId id="280" r:id="rId14"/>
    <p:sldId id="282" r:id="rId15"/>
    <p:sldId id="283" r:id="rId16"/>
    <p:sldId id="284"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Roboto" panose="020B0604020202020204" charset="0"/>
      <p:regular r:id="rId25"/>
      <p:bold r:id="rId26"/>
      <p:italic r:id="rId27"/>
      <p:boldItalic r:id="rId28"/>
    </p:embeddedFont>
    <p:embeddedFont>
      <p:font typeface="Twinkl" panose="02000000000000000000" pitchFamily="2"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1D9F1"/>
    <a:srgbClr val="8BADDB"/>
    <a:srgbClr val="FFE000"/>
    <a:srgbClr val="C0DFC3"/>
    <a:srgbClr val="F9B000"/>
    <a:srgbClr val="FFEDAA"/>
    <a:srgbClr val="F39CA2"/>
    <a:srgbClr val="8ACBC0"/>
    <a:srgbClr val="FAD4E4"/>
    <a:srgbClr val="25B7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78" d="100"/>
          <a:sy n="78" d="100"/>
        </p:scale>
        <p:origin x="1200"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1" d="100"/>
          <a:sy n="81" d="100"/>
        </p:scale>
        <p:origin x="304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3" Type="http://schemas.openxmlformats.org/officeDocument/2006/relationships/customXml" Target="../customXml/item3.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6.xml"/><Relationship Id="rId19" Type="http://schemas.openxmlformats.org/officeDocument/2006/relationships/notesMaster" Target="notesMasters/notesMaster1.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05/02/2022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literacy/writing-and-grammar/poetry"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literacy/writing-and-grammar/poet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tiff"/><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xv68954h5Uw" TargetMode="External"/><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UxyS8fs1nBg" TargetMode="External"/><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4D80F-ED94-424E-AF5E-D263CBC40BFE}"/>
              </a:ext>
            </a:extLst>
          </p:cNvPr>
          <p:cNvSpPr>
            <a:spLocks noGrp="1"/>
          </p:cNvSpPr>
          <p:nvPr>
            <p:ph type="title"/>
          </p:nvPr>
        </p:nvSpPr>
        <p:spPr>
          <a:xfrm>
            <a:off x="457198" y="478895"/>
            <a:ext cx="8220075" cy="3631192"/>
          </a:xfrm>
          <a:prstGeom prst="roundRect">
            <a:avLst>
              <a:gd name="adj" fmla="val 4380"/>
            </a:avLst>
          </a:prstGeom>
        </p:spPr>
        <p:txBody>
          <a:bodyPr/>
          <a:lstStyle/>
          <a:p>
            <a:r>
              <a:rPr lang="en-GB" sz="1400" b="0" dirty="0">
                <a:latin typeface="Roboto" panose="02000000000000000000" pitchFamily="2" charset="0"/>
                <a:ea typeface="Roboto" panose="02000000000000000000" pitchFamily="2" charset="0"/>
              </a:rPr>
              <a:t>We hope you find the information on our website and resources useful. </a:t>
            </a:r>
            <a:br>
              <a:rPr lang="en-GB" sz="1400" b="0" dirty="0">
                <a:latin typeface="Roboto" panose="02000000000000000000" pitchFamily="2" charset="0"/>
                <a:ea typeface="Roboto" panose="02000000000000000000" pitchFamily="2" charset="0"/>
              </a:rPr>
            </a:br>
            <a:br>
              <a:rPr lang="en-GB" sz="1400" b="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This resource contains links to external video websites.</a:t>
            </a:r>
            <a:r>
              <a:rPr lang="en-GB" sz="1400" b="0" dirty="0">
                <a:latin typeface="Roboto" panose="02000000000000000000" pitchFamily="2" charset="0"/>
                <a:ea typeface="Roboto" panose="02000000000000000000" pitchFamily="2" charset="0"/>
              </a:rPr>
              <a:t> </a:t>
            </a:r>
            <a:br>
              <a:rPr lang="en-GB" sz="1400" b="0" dirty="0">
                <a:latin typeface="Roboto" panose="02000000000000000000" pitchFamily="2" charset="0"/>
                <a:ea typeface="Roboto" panose="02000000000000000000" pitchFamily="2" charset="0"/>
              </a:rPr>
            </a:br>
            <a:r>
              <a:rPr lang="en-GB" sz="1400" b="0" dirty="0">
                <a:latin typeface="Roboto" panose="02000000000000000000" pitchFamily="2" charset="0"/>
                <a:ea typeface="Roboto" panose="02000000000000000000" pitchFamily="2" charset="0"/>
              </a:rPr>
              <a:t>These websites often have </a:t>
            </a:r>
            <a:r>
              <a:rPr lang="en-GB" sz="1400" b="0" dirty="0" err="1">
                <a:latin typeface="Roboto" panose="02000000000000000000" pitchFamily="2" charset="0"/>
                <a:ea typeface="Roboto" panose="02000000000000000000" pitchFamily="2" charset="0"/>
              </a:rPr>
              <a:t>autoplay</a:t>
            </a:r>
            <a:r>
              <a:rPr lang="en-GB" sz="1400" b="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b="0" dirty="0" err="1">
                <a:latin typeface="Roboto" panose="02000000000000000000" pitchFamily="2" charset="0"/>
                <a:ea typeface="Roboto" panose="02000000000000000000" pitchFamily="2" charset="0"/>
              </a:rPr>
              <a:t>Twinkl</a:t>
            </a:r>
            <a:r>
              <a:rPr lang="en-GB" sz="1400" b="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b="0" dirty="0" err="1">
                <a:latin typeface="Roboto" panose="02000000000000000000" pitchFamily="2" charset="0"/>
                <a:ea typeface="Roboto" panose="02000000000000000000" pitchFamily="2" charset="0"/>
              </a:rPr>
              <a:t>Twinkl</a:t>
            </a:r>
            <a:r>
              <a:rPr lang="en-GB" sz="1400" b="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b="0" dirty="0" err="1">
                <a:latin typeface="Roboto" panose="02000000000000000000" pitchFamily="2" charset="0"/>
                <a:ea typeface="Roboto" panose="02000000000000000000" pitchFamily="2" charset="0"/>
              </a:rPr>
              <a:t>TwinklCares</a:t>
            </a:r>
            <a:r>
              <a:rPr lang="en-GB" sz="1400" b="0" dirty="0">
                <a:latin typeface="Roboto" panose="02000000000000000000" pitchFamily="2" charset="0"/>
                <a:ea typeface="Roboto" panose="02000000000000000000" pitchFamily="2" charset="0"/>
              </a:rPr>
              <a:t> and we will try to fix it, although we can assume no responsibility if this is the case. </a:t>
            </a:r>
            <a:br>
              <a:rPr lang="en-GB" sz="1400" b="0" dirty="0">
                <a:latin typeface="Roboto" panose="02000000000000000000" pitchFamily="2" charset="0"/>
                <a:ea typeface="Roboto" panose="02000000000000000000" pitchFamily="2" charset="0"/>
              </a:rPr>
            </a:br>
            <a:br>
              <a:rPr lang="en-GB" sz="1400" b="0" dirty="0">
                <a:latin typeface="Roboto" panose="02000000000000000000" pitchFamily="2" charset="0"/>
                <a:ea typeface="Roboto" panose="02000000000000000000" pitchFamily="2" charset="0"/>
              </a:rPr>
            </a:br>
            <a:r>
              <a:rPr lang="en-GB" sz="1400" b="0" dirty="0">
                <a:latin typeface="Roboto" panose="02000000000000000000" pitchFamily="2" charset="0"/>
                <a:ea typeface="Roboto" panose="02000000000000000000" pitchFamily="2" charset="0"/>
              </a:rPr>
              <a:t>Please be aware, clicking these buttons will take you to an external video website:</a:t>
            </a:r>
            <a:endParaRPr lang="en-GB" sz="1400" dirty="0">
              <a:latin typeface="Roboto" panose="02000000000000000000" pitchFamily="2" charset="0"/>
              <a:ea typeface="Roboto" panose="02000000000000000000" pitchFamily="2" charset="0"/>
            </a:endParaRPr>
          </a:p>
        </p:txBody>
      </p:sp>
      <p:sp>
        <p:nvSpPr>
          <p:cNvPr id="3" name="Rectangle: Rounded Corners 2">
            <a:extLst>
              <a:ext uri="{FF2B5EF4-FFF2-40B4-BE49-F238E27FC236}">
                <a16:creationId xmlns:a16="http://schemas.microsoft.com/office/drawing/2014/main" id="{C706024D-0C41-4565-9399-A0EB15AA2955}"/>
              </a:ext>
            </a:extLst>
          </p:cNvPr>
          <p:cNvSpPr/>
          <p:nvPr/>
        </p:nvSpPr>
        <p:spPr>
          <a:xfrm>
            <a:off x="755650" y="3684856"/>
            <a:ext cx="1294646"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click here</a:t>
            </a:r>
          </a:p>
        </p:txBody>
      </p:sp>
    </p:spTree>
    <p:extLst>
      <p:ext uri="{BB962C8B-B14F-4D97-AF65-F5344CB8AC3E}">
        <p14:creationId xmlns:p14="http://schemas.microsoft.com/office/powerpoint/2010/main" val="3242904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1CDEA77-3F1A-4E89-9D4C-B903D03C6717}"/>
              </a:ext>
            </a:extLst>
          </p:cNvPr>
          <p:cNvSpPr/>
          <p:nvPr/>
        </p:nvSpPr>
        <p:spPr>
          <a:xfrm>
            <a:off x="755648" y="3015286"/>
            <a:ext cx="6740619" cy="1160713"/>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People choose to write poetry about many different </a:t>
            </a:r>
            <a:br>
              <a:rPr lang="en-US" dirty="0">
                <a:solidFill>
                  <a:schemeClr val="tx1"/>
                </a:solidFill>
              </a:rPr>
            </a:br>
            <a:r>
              <a:rPr lang="en-US" dirty="0">
                <a:solidFill>
                  <a:schemeClr val="tx1"/>
                </a:solidFill>
              </a:rPr>
              <a:t>things. It is a way to express thoughts and feelings </a:t>
            </a:r>
            <a:br>
              <a:rPr lang="en-US" dirty="0">
                <a:solidFill>
                  <a:schemeClr val="tx1"/>
                </a:solidFill>
              </a:rPr>
            </a:br>
            <a:r>
              <a:rPr lang="en-US" dirty="0">
                <a:solidFill>
                  <a:schemeClr val="tx1"/>
                </a:solidFill>
              </a:rPr>
              <a:t>about something in a creative way.</a:t>
            </a:r>
          </a:p>
        </p:txBody>
      </p:sp>
      <p:sp>
        <p:nvSpPr>
          <p:cNvPr id="3" name="Rectangle: Rounded Corners 2"/>
          <p:cNvSpPr/>
          <p:nvPr/>
        </p:nvSpPr>
        <p:spPr>
          <a:xfrm>
            <a:off x="755650" y="1473201"/>
            <a:ext cx="7039384"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Poetry is a style of reading and writing.</a:t>
            </a:r>
          </a:p>
        </p:txBody>
      </p:sp>
      <p:sp>
        <p:nvSpPr>
          <p:cNvPr id="21" name="Title 20"/>
          <p:cNvSpPr>
            <a:spLocks noGrp="1"/>
          </p:cNvSpPr>
          <p:nvPr>
            <p:ph type="title"/>
          </p:nvPr>
        </p:nvSpPr>
        <p:spPr/>
        <p:txBody>
          <a:bodyPr/>
          <a:lstStyle/>
          <a:p>
            <a:r>
              <a:rPr lang="en-GB" sz="3600" dirty="0"/>
              <a:t>What is Poetry?</a:t>
            </a:r>
            <a:endParaRPr lang="en-GB" sz="3600" dirty="0">
              <a:latin typeface="+mn-lt"/>
            </a:endParaRPr>
          </a:p>
        </p:txBody>
      </p:sp>
      <p:sp>
        <p:nvSpPr>
          <p:cNvPr id="7" name="Rectangle: Rounded Corners 6">
            <a:extLst>
              <a:ext uri="{FF2B5EF4-FFF2-40B4-BE49-F238E27FC236}">
                <a16:creationId xmlns:a16="http://schemas.microsoft.com/office/drawing/2014/main" id="{E4781525-AE78-47F3-BE2D-DBB6279FF4B4}"/>
              </a:ext>
            </a:extLst>
          </p:cNvPr>
          <p:cNvSpPr/>
          <p:nvPr/>
        </p:nvSpPr>
        <p:spPr>
          <a:xfrm>
            <a:off x="755650" y="2176425"/>
            <a:ext cx="6858314" cy="547779"/>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It is imaginative writing, written by anybody. </a:t>
            </a:r>
          </a:p>
        </p:txBody>
      </p:sp>
      <p:pic>
        <p:nvPicPr>
          <p:cNvPr id="10" name="Picture 9">
            <a:extLst>
              <a:ext uri="{FF2B5EF4-FFF2-40B4-BE49-F238E27FC236}">
                <a16:creationId xmlns:a16="http://schemas.microsoft.com/office/drawing/2014/main" id="{F7D9F993-AFBD-4235-8C71-353DB2F5510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4215" b="22236"/>
          <a:stretch/>
        </p:blipFill>
        <p:spPr>
          <a:xfrm>
            <a:off x="3846790" y="2625587"/>
            <a:ext cx="5297209" cy="423241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righ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1319968"/>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Poetry tries to connect with the reader so they understand the writer’s thoughts and feelings.</a:t>
            </a:r>
          </a:p>
        </p:txBody>
      </p:sp>
      <p:sp>
        <p:nvSpPr>
          <p:cNvPr id="21" name="Title 20"/>
          <p:cNvSpPr>
            <a:spLocks noGrp="1"/>
          </p:cNvSpPr>
          <p:nvPr>
            <p:ph type="title"/>
          </p:nvPr>
        </p:nvSpPr>
        <p:spPr/>
        <p:txBody>
          <a:bodyPr/>
          <a:lstStyle/>
          <a:p>
            <a:r>
              <a:rPr lang="en-GB" sz="3600" dirty="0"/>
              <a:t>What is Poetry?</a:t>
            </a:r>
            <a:endParaRPr lang="en-GB" sz="3600" dirty="0">
              <a:latin typeface="+mn-lt"/>
            </a:endParaRPr>
          </a:p>
        </p:txBody>
      </p:sp>
      <p:sp>
        <p:nvSpPr>
          <p:cNvPr id="7" name="Rectangle: Rounded Corners 6">
            <a:extLst>
              <a:ext uri="{FF2B5EF4-FFF2-40B4-BE49-F238E27FC236}">
                <a16:creationId xmlns:a16="http://schemas.microsoft.com/office/drawing/2014/main" id="{E4781525-AE78-47F3-BE2D-DBB6279FF4B4}"/>
              </a:ext>
            </a:extLst>
          </p:cNvPr>
          <p:cNvSpPr/>
          <p:nvPr/>
        </p:nvSpPr>
        <p:spPr>
          <a:xfrm>
            <a:off x="755650" y="2244775"/>
            <a:ext cx="5545562" cy="1467180"/>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Poems can be written in many different </a:t>
            </a:r>
          </a:p>
          <a:p>
            <a:pPr lvl="0"/>
            <a:r>
              <a:rPr lang="en-US" dirty="0">
                <a:solidFill>
                  <a:schemeClr val="tx1"/>
                </a:solidFill>
              </a:rPr>
              <a:t>ways - they can be short or long, sad or </a:t>
            </a:r>
          </a:p>
          <a:p>
            <a:pPr lvl="0"/>
            <a:r>
              <a:rPr lang="en-US" dirty="0">
                <a:solidFill>
                  <a:schemeClr val="tx1"/>
                </a:solidFill>
              </a:rPr>
              <a:t>fun, real or imagined, structured and unstructured, rhyming or not. </a:t>
            </a:r>
          </a:p>
        </p:txBody>
      </p:sp>
      <p:sp>
        <p:nvSpPr>
          <p:cNvPr id="8" name="Rectangle: Rounded Corners 7">
            <a:extLst>
              <a:ext uri="{FF2B5EF4-FFF2-40B4-BE49-F238E27FC236}">
                <a16:creationId xmlns:a16="http://schemas.microsoft.com/office/drawing/2014/main" id="{8C08B4E6-5762-4A05-8D4D-3D09103B8E84}"/>
              </a:ext>
            </a:extLst>
          </p:cNvPr>
          <p:cNvSpPr/>
          <p:nvPr/>
        </p:nvSpPr>
        <p:spPr>
          <a:xfrm>
            <a:off x="755650" y="3782517"/>
            <a:ext cx="4395772" cy="1467180"/>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The writer has the freedom to </a:t>
            </a:r>
          </a:p>
          <a:p>
            <a:pPr lvl="0"/>
            <a:r>
              <a:rPr lang="en-US" dirty="0">
                <a:solidFill>
                  <a:schemeClr val="tx1"/>
                </a:solidFill>
              </a:rPr>
              <a:t>write in any way they feel </a:t>
            </a:r>
          </a:p>
          <a:p>
            <a:pPr lvl="0"/>
            <a:r>
              <a:rPr lang="en-US" dirty="0">
                <a:solidFill>
                  <a:schemeClr val="tx1"/>
                </a:solidFill>
              </a:rPr>
              <a:t>will best express their </a:t>
            </a:r>
          </a:p>
          <a:p>
            <a:pPr lvl="0"/>
            <a:r>
              <a:rPr lang="en-US" dirty="0">
                <a:solidFill>
                  <a:schemeClr val="tx1"/>
                </a:solidFill>
              </a:rPr>
              <a:t>thoughts and feelings.</a:t>
            </a:r>
          </a:p>
        </p:txBody>
      </p:sp>
      <p:pic>
        <p:nvPicPr>
          <p:cNvPr id="12" name="Picture 11">
            <a:extLst>
              <a:ext uri="{FF2B5EF4-FFF2-40B4-BE49-F238E27FC236}">
                <a16:creationId xmlns:a16="http://schemas.microsoft.com/office/drawing/2014/main" id="{7485D563-5C62-493F-A2BA-5BB3D6F343B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8607" y="2228699"/>
            <a:ext cx="6469688" cy="4574816"/>
          </a:xfrm>
          <a:prstGeom prst="rect">
            <a:avLst/>
          </a:prstGeom>
        </p:spPr>
      </p:pic>
    </p:spTree>
    <p:extLst>
      <p:ext uri="{BB962C8B-B14F-4D97-AF65-F5344CB8AC3E}">
        <p14:creationId xmlns:p14="http://schemas.microsoft.com/office/powerpoint/2010/main" val="2505122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1473201"/>
            <a:ext cx="7632700" cy="547779"/>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GB" dirty="0">
                <a:solidFill>
                  <a:schemeClr val="tx1"/>
                </a:solidFill>
              </a:rPr>
              <a:t>Performance Poetry brings the </a:t>
            </a:r>
            <a:r>
              <a:rPr lang="en-US" dirty="0">
                <a:solidFill>
                  <a:schemeClr val="tx1"/>
                </a:solidFill>
              </a:rPr>
              <a:t>poetry words to life through actions.</a:t>
            </a:r>
          </a:p>
        </p:txBody>
      </p:sp>
      <p:sp>
        <p:nvSpPr>
          <p:cNvPr id="21" name="Title 20"/>
          <p:cNvSpPr>
            <a:spLocks noGrp="1"/>
          </p:cNvSpPr>
          <p:nvPr>
            <p:ph type="title"/>
          </p:nvPr>
        </p:nvSpPr>
        <p:spPr/>
        <p:txBody>
          <a:bodyPr/>
          <a:lstStyle/>
          <a:p>
            <a:r>
              <a:rPr lang="en-GB" sz="3600" dirty="0"/>
              <a:t>What is Performance Poetry?</a:t>
            </a:r>
            <a:endParaRPr lang="en-GB" sz="3600" dirty="0">
              <a:latin typeface="+mn-lt"/>
            </a:endParaRPr>
          </a:p>
        </p:txBody>
      </p:sp>
      <p:sp>
        <p:nvSpPr>
          <p:cNvPr id="7" name="Rectangle: Rounded Corners 6">
            <a:extLst>
              <a:ext uri="{FF2B5EF4-FFF2-40B4-BE49-F238E27FC236}">
                <a16:creationId xmlns:a16="http://schemas.microsoft.com/office/drawing/2014/main" id="{E4781525-AE78-47F3-BE2D-DBB6279FF4B4}"/>
              </a:ext>
            </a:extLst>
          </p:cNvPr>
          <p:cNvSpPr/>
          <p:nvPr/>
        </p:nvSpPr>
        <p:spPr>
          <a:xfrm>
            <a:off x="755650" y="2107272"/>
            <a:ext cx="7632700"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Poetry can be performed anywhere. Can you think of any places?</a:t>
            </a:r>
          </a:p>
        </p:txBody>
      </p:sp>
      <p:grpSp>
        <p:nvGrpSpPr>
          <p:cNvPr id="14" name="Group 13">
            <a:extLst>
              <a:ext uri="{FF2B5EF4-FFF2-40B4-BE49-F238E27FC236}">
                <a16:creationId xmlns:a16="http://schemas.microsoft.com/office/drawing/2014/main" id="{8EA404D3-AB01-4236-8153-F62489D8888F}"/>
              </a:ext>
            </a:extLst>
          </p:cNvPr>
          <p:cNvGrpSpPr/>
          <p:nvPr/>
        </p:nvGrpSpPr>
        <p:grpSpPr>
          <a:xfrm>
            <a:off x="755651" y="2741342"/>
            <a:ext cx="1808461" cy="2227355"/>
            <a:chOff x="755651" y="2741342"/>
            <a:chExt cx="1808461" cy="2227355"/>
          </a:xfrm>
        </p:grpSpPr>
        <p:sp>
          <p:nvSpPr>
            <p:cNvPr id="15" name="Rectangle: Rounded Corners 14">
              <a:extLst>
                <a:ext uri="{FF2B5EF4-FFF2-40B4-BE49-F238E27FC236}">
                  <a16:creationId xmlns:a16="http://schemas.microsoft.com/office/drawing/2014/main" id="{283D07EA-F3B7-4E22-BF51-60480CDF3AA0}"/>
                </a:ext>
              </a:extLst>
            </p:cNvPr>
            <p:cNvSpPr/>
            <p:nvPr/>
          </p:nvSpPr>
          <p:spPr>
            <a:xfrm>
              <a:off x="755651" y="4420918"/>
              <a:ext cx="1808461"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a bedroom</a:t>
              </a:r>
            </a:p>
          </p:txBody>
        </p:sp>
        <p:pic>
          <p:nvPicPr>
            <p:cNvPr id="4" name="Picture 3">
              <a:extLst>
                <a:ext uri="{FF2B5EF4-FFF2-40B4-BE49-F238E27FC236}">
                  <a16:creationId xmlns:a16="http://schemas.microsoft.com/office/drawing/2014/main" id="{7D18E1FC-23B6-4587-A146-3AF8ECE1ECB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767725" y="2741342"/>
              <a:ext cx="1784313" cy="1784313"/>
            </a:xfrm>
            <a:prstGeom prst="ellipse">
              <a:avLst/>
            </a:prstGeom>
            <a:ln w="28575">
              <a:solidFill>
                <a:srgbClr val="8BADDB"/>
              </a:solidFill>
            </a:ln>
          </p:spPr>
        </p:pic>
      </p:grpSp>
      <p:grpSp>
        <p:nvGrpSpPr>
          <p:cNvPr id="19" name="Group 18">
            <a:extLst>
              <a:ext uri="{FF2B5EF4-FFF2-40B4-BE49-F238E27FC236}">
                <a16:creationId xmlns:a16="http://schemas.microsoft.com/office/drawing/2014/main" id="{4BBE58CB-19D4-44B6-86F9-54F5B1DF47FF}"/>
              </a:ext>
            </a:extLst>
          </p:cNvPr>
          <p:cNvGrpSpPr/>
          <p:nvPr/>
        </p:nvGrpSpPr>
        <p:grpSpPr>
          <a:xfrm>
            <a:off x="2693039" y="3827350"/>
            <a:ext cx="1808461" cy="2265475"/>
            <a:chOff x="2701086" y="4311821"/>
            <a:chExt cx="1808461" cy="2265475"/>
          </a:xfrm>
        </p:grpSpPr>
        <p:sp>
          <p:nvSpPr>
            <p:cNvPr id="16" name="Rectangle: Rounded Corners 15">
              <a:extLst>
                <a:ext uri="{FF2B5EF4-FFF2-40B4-BE49-F238E27FC236}">
                  <a16:creationId xmlns:a16="http://schemas.microsoft.com/office/drawing/2014/main" id="{E0A1D9FC-3E68-4D89-B941-C666A43296D8}"/>
                </a:ext>
              </a:extLst>
            </p:cNvPr>
            <p:cNvSpPr/>
            <p:nvPr/>
          </p:nvSpPr>
          <p:spPr>
            <a:xfrm>
              <a:off x="2701086" y="6029517"/>
              <a:ext cx="1808461"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a playground</a:t>
              </a:r>
            </a:p>
          </p:txBody>
        </p:sp>
        <p:pic>
          <p:nvPicPr>
            <p:cNvPr id="9" name="Picture 8">
              <a:extLst>
                <a:ext uri="{FF2B5EF4-FFF2-40B4-BE49-F238E27FC236}">
                  <a16:creationId xmlns:a16="http://schemas.microsoft.com/office/drawing/2014/main" id="{6521E60E-8FBB-4CF1-8026-6D1609360C9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811" t="7693" r="25446" b="12063"/>
            <a:stretch/>
          </p:blipFill>
          <p:spPr>
            <a:xfrm>
              <a:off x="2713160" y="4311821"/>
              <a:ext cx="1784313" cy="1784313"/>
            </a:xfrm>
            <a:prstGeom prst="ellipse">
              <a:avLst/>
            </a:prstGeom>
            <a:ln w="28575">
              <a:solidFill>
                <a:srgbClr val="8BADDB"/>
              </a:solidFill>
            </a:ln>
          </p:spPr>
        </p:pic>
      </p:grpSp>
      <p:grpSp>
        <p:nvGrpSpPr>
          <p:cNvPr id="20" name="Group 19">
            <a:extLst>
              <a:ext uri="{FF2B5EF4-FFF2-40B4-BE49-F238E27FC236}">
                <a16:creationId xmlns:a16="http://schemas.microsoft.com/office/drawing/2014/main" id="{1E28ECA5-E864-4415-A950-D89660DCCF13}"/>
              </a:ext>
            </a:extLst>
          </p:cNvPr>
          <p:cNvGrpSpPr/>
          <p:nvPr/>
        </p:nvGrpSpPr>
        <p:grpSpPr>
          <a:xfrm>
            <a:off x="4630427" y="2741343"/>
            <a:ext cx="1808461" cy="2227353"/>
            <a:chOff x="4671712" y="2741343"/>
            <a:chExt cx="1808461" cy="2227353"/>
          </a:xfrm>
        </p:grpSpPr>
        <p:sp>
          <p:nvSpPr>
            <p:cNvPr id="17" name="Rectangle: Rounded Corners 16">
              <a:extLst>
                <a:ext uri="{FF2B5EF4-FFF2-40B4-BE49-F238E27FC236}">
                  <a16:creationId xmlns:a16="http://schemas.microsoft.com/office/drawing/2014/main" id="{3A7A066C-9878-4512-84BF-21B86DDFF23B}"/>
                </a:ext>
              </a:extLst>
            </p:cNvPr>
            <p:cNvSpPr/>
            <p:nvPr/>
          </p:nvSpPr>
          <p:spPr>
            <a:xfrm>
              <a:off x="4671712" y="4420917"/>
              <a:ext cx="1808461"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a stage</a:t>
              </a:r>
            </a:p>
          </p:txBody>
        </p:sp>
        <p:pic>
          <p:nvPicPr>
            <p:cNvPr id="11" name="Picture 10">
              <a:extLst>
                <a:ext uri="{FF2B5EF4-FFF2-40B4-BE49-F238E27FC236}">
                  <a16:creationId xmlns:a16="http://schemas.microsoft.com/office/drawing/2014/main" id="{96E38C07-E359-4454-AFC1-2F3E05308BE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62" r="28627"/>
            <a:stretch/>
          </p:blipFill>
          <p:spPr>
            <a:xfrm>
              <a:off x="4683785" y="2741343"/>
              <a:ext cx="1784314" cy="1784314"/>
            </a:xfrm>
            <a:prstGeom prst="ellipse">
              <a:avLst/>
            </a:prstGeom>
            <a:ln w="28575">
              <a:solidFill>
                <a:srgbClr val="8BADDB"/>
              </a:solidFill>
            </a:ln>
          </p:spPr>
        </p:pic>
      </p:grpSp>
      <p:grpSp>
        <p:nvGrpSpPr>
          <p:cNvPr id="22" name="Group 21">
            <a:extLst>
              <a:ext uri="{FF2B5EF4-FFF2-40B4-BE49-F238E27FC236}">
                <a16:creationId xmlns:a16="http://schemas.microsoft.com/office/drawing/2014/main" id="{83986D70-7E41-47E8-A1E3-CE31FD038651}"/>
              </a:ext>
            </a:extLst>
          </p:cNvPr>
          <p:cNvGrpSpPr/>
          <p:nvPr/>
        </p:nvGrpSpPr>
        <p:grpSpPr>
          <a:xfrm>
            <a:off x="6567814" y="3824040"/>
            <a:ext cx="1808461" cy="2268785"/>
            <a:chOff x="6555740" y="4308511"/>
            <a:chExt cx="1808461" cy="2268785"/>
          </a:xfrm>
        </p:grpSpPr>
        <p:sp>
          <p:nvSpPr>
            <p:cNvPr id="18" name="Rectangle: Rounded Corners 17">
              <a:extLst>
                <a:ext uri="{FF2B5EF4-FFF2-40B4-BE49-F238E27FC236}">
                  <a16:creationId xmlns:a16="http://schemas.microsoft.com/office/drawing/2014/main" id="{BF484554-E6C7-4C40-9944-A4C6B6E11BB0}"/>
                </a:ext>
              </a:extLst>
            </p:cNvPr>
            <p:cNvSpPr/>
            <p:nvPr/>
          </p:nvSpPr>
          <p:spPr>
            <a:xfrm>
              <a:off x="6555740" y="6029517"/>
              <a:ext cx="1808461"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a garden</a:t>
              </a:r>
            </a:p>
          </p:txBody>
        </p:sp>
        <p:pic>
          <p:nvPicPr>
            <p:cNvPr id="13" name="Picture 12">
              <a:extLst>
                <a:ext uri="{FF2B5EF4-FFF2-40B4-BE49-F238E27FC236}">
                  <a16:creationId xmlns:a16="http://schemas.microsoft.com/office/drawing/2014/main" id="{8120C5B1-90A7-480B-A5A7-16483CB07E5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4644" r="14644"/>
            <a:stretch/>
          </p:blipFill>
          <p:spPr>
            <a:xfrm>
              <a:off x="6567813" y="4308511"/>
              <a:ext cx="1784314" cy="1784314"/>
            </a:xfrm>
            <a:prstGeom prst="ellipse">
              <a:avLst/>
            </a:prstGeom>
            <a:ln w="28575">
              <a:solidFill>
                <a:srgbClr val="8BADDB"/>
              </a:solidFill>
            </a:ln>
          </p:spPr>
        </p:pic>
      </p:grpSp>
    </p:spTree>
    <p:extLst>
      <p:ext uri="{BB962C8B-B14F-4D97-AF65-F5344CB8AC3E}">
        <p14:creationId xmlns:p14="http://schemas.microsoft.com/office/powerpoint/2010/main" val="170812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1279328"/>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When performing poetry, the reader will play with the words. It’s fun to experiment with the different words and make the poem come to life:</a:t>
            </a:r>
          </a:p>
        </p:txBody>
      </p:sp>
      <p:sp>
        <p:nvSpPr>
          <p:cNvPr id="21" name="Title 20"/>
          <p:cNvSpPr>
            <a:spLocks noGrp="1"/>
          </p:cNvSpPr>
          <p:nvPr>
            <p:ph type="title"/>
          </p:nvPr>
        </p:nvSpPr>
        <p:spPr/>
        <p:txBody>
          <a:bodyPr/>
          <a:lstStyle/>
          <a:p>
            <a:r>
              <a:rPr lang="en-GB" sz="3600" dirty="0"/>
              <a:t>How Can You Perform Poetry?</a:t>
            </a:r>
            <a:endParaRPr lang="en-GB" sz="3600" dirty="0">
              <a:latin typeface="+mn-lt"/>
            </a:endParaRPr>
          </a:p>
        </p:txBody>
      </p:sp>
      <p:sp>
        <p:nvSpPr>
          <p:cNvPr id="7" name="Rectangle: Rounded Corners 6">
            <a:extLst>
              <a:ext uri="{FF2B5EF4-FFF2-40B4-BE49-F238E27FC236}">
                <a16:creationId xmlns:a16="http://schemas.microsoft.com/office/drawing/2014/main" id="{E4781525-AE78-47F3-BE2D-DBB6279FF4B4}"/>
              </a:ext>
            </a:extLst>
          </p:cNvPr>
          <p:cNvSpPr/>
          <p:nvPr/>
        </p:nvSpPr>
        <p:spPr>
          <a:xfrm>
            <a:off x="755650" y="2212551"/>
            <a:ext cx="7623170"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You may read some words </a:t>
            </a:r>
            <a:r>
              <a:rPr lang="en-US" b="1" dirty="0">
                <a:solidFill>
                  <a:schemeClr val="tx1"/>
                </a:solidFill>
              </a:rPr>
              <a:t>loudly</a:t>
            </a:r>
            <a:r>
              <a:rPr lang="en-US" dirty="0">
                <a:solidFill>
                  <a:schemeClr val="tx1"/>
                </a:solidFill>
              </a:rPr>
              <a:t> in a booming voice.</a:t>
            </a:r>
          </a:p>
        </p:txBody>
      </p:sp>
      <p:sp>
        <p:nvSpPr>
          <p:cNvPr id="8" name="Rectangle: Rounded Corners 7">
            <a:extLst>
              <a:ext uri="{FF2B5EF4-FFF2-40B4-BE49-F238E27FC236}">
                <a16:creationId xmlns:a16="http://schemas.microsoft.com/office/drawing/2014/main" id="{8C08B4E6-5762-4A05-8D4D-3D09103B8E84}"/>
              </a:ext>
            </a:extLst>
          </p:cNvPr>
          <p:cNvSpPr/>
          <p:nvPr/>
        </p:nvSpPr>
        <p:spPr>
          <a:xfrm>
            <a:off x="755650" y="2839307"/>
            <a:ext cx="6885475" cy="547779"/>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You could read some words </a:t>
            </a:r>
            <a:r>
              <a:rPr lang="en-US" b="1" dirty="0">
                <a:solidFill>
                  <a:schemeClr val="tx1"/>
                </a:solidFill>
              </a:rPr>
              <a:t>quietly</a:t>
            </a:r>
            <a:r>
              <a:rPr lang="en-US" dirty="0">
                <a:solidFill>
                  <a:schemeClr val="tx1"/>
                </a:solidFill>
              </a:rPr>
              <a:t>, whispering softly.</a:t>
            </a:r>
          </a:p>
        </p:txBody>
      </p:sp>
      <p:sp>
        <p:nvSpPr>
          <p:cNvPr id="9" name="Rectangle: Rounded Corners 8">
            <a:extLst>
              <a:ext uri="{FF2B5EF4-FFF2-40B4-BE49-F238E27FC236}">
                <a16:creationId xmlns:a16="http://schemas.microsoft.com/office/drawing/2014/main" id="{8CBB2F30-8710-4ADA-ACB1-B6DEBAC60970}"/>
              </a:ext>
            </a:extLst>
          </p:cNvPr>
          <p:cNvSpPr/>
          <p:nvPr/>
        </p:nvSpPr>
        <p:spPr>
          <a:xfrm>
            <a:off x="755650" y="3466063"/>
            <a:ext cx="6776833"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You may read a poem </a:t>
            </a:r>
            <a:r>
              <a:rPr lang="en-US" b="1" dirty="0">
                <a:solidFill>
                  <a:schemeClr val="tx1"/>
                </a:solidFill>
              </a:rPr>
              <a:t>quickly</a:t>
            </a:r>
            <a:r>
              <a:rPr lang="en-US" dirty="0">
                <a:solidFill>
                  <a:schemeClr val="tx1"/>
                </a:solidFill>
              </a:rPr>
              <a:t>, racing through </a:t>
            </a:r>
          </a:p>
          <a:p>
            <a:pPr lvl="0"/>
            <a:r>
              <a:rPr lang="en-US" dirty="0">
                <a:solidFill>
                  <a:schemeClr val="tx1"/>
                </a:solidFill>
              </a:rPr>
              <a:t>the words.</a:t>
            </a:r>
          </a:p>
        </p:txBody>
      </p:sp>
      <p:sp>
        <p:nvSpPr>
          <p:cNvPr id="10" name="Rectangle: Rounded Corners 9">
            <a:extLst>
              <a:ext uri="{FF2B5EF4-FFF2-40B4-BE49-F238E27FC236}">
                <a16:creationId xmlns:a16="http://schemas.microsoft.com/office/drawing/2014/main" id="{23A590B9-F71A-4694-868A-DB5D411D81DC}"/>
              </a:ext>
            </a:extLst>
          </p:cNvPr>
          <p:cNvSpPr/>
          <p:nvPr/>
        </p:nvSpPr>
        <p:spPr>
          <a:xfrm>
            <a:off x="746120" y="4399286"/>
            <a:ext cx="6786363"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You could read the poem </a:t>
            </a:r>
            <a:r>
              <a:rPr lang="en-US" b="1" dirty="0">
                <a:solidFill>
                  <a:schemeClr val="tx1"/>
                </a:solidFill>
              </a:rPr>
              <a:t>slowly</a:t>
            </a:r>
            <a:r>
              <a:rPr lang="en-US" dirty="0">
                <a:solidFill>
                  <a:schemeClr val="tx1"/>
                </a:solidFill>
              </a:rPr>
              <a:t>, taking your </a:t>
            </a:r>
          </a:p>
          <a:p>
            <a:pPr lvl="0"/>
            <a:r>
              <a:rPr lang="en-US" dirty="0">
                <a:solidFill>
                  <a:schemeClr val="tx1"/>
                </a:solidFill>
              </a:rPr>
              <a:t>time with every word.</a:t>
            </a:r>
          </a:p>
        </p:txBody>
      </p:sp>
      <p:sp>
        <p:nvSpPr>
          <p:cNvPr id="11" name="Rectangle: Rounded Corners 10">
            <a:extLst>
              <a:ext uri="{FF2B5EF4-FFF2-40B4-BE49-F238E27FC236}">
                <a16:creationId xmlns:a16="http://schemas.microsoft.com/office/drawing/2014/main" id="{CAC71164-E051-4CE0-A9E5-8FD36A65B58C}"/>
              </a:ext>
            </a:extLst>
          </p:cNvPr>
          <p:cNvSpPr/>
          <p:nvPr/>
        </p:nvSpPr>
        <p:spPr>
          <a:xfrm>
            <a:off x="746120" y="5332511"/>
            <a:ext cx="7632700"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What about mixing it up? The poet might </a:t>
            </a:r>
          </a:p>
          <a:p>
            <a:pPr lvl="0"/>
            <a:r>
              <a:rPr lang="en-US" dirty="0">
                <a:solidFill>
                  <a:schemeClr val="tx1"/>
                </a:solidFill>
              </a:rPr>
              <a:t>perform using all of these styles.</a:t>
            </a:r>
          </a:p>
        </p:txBody>
      </p:sp>
      <p:pic>
        <p:nvPicPr>
          <p:cNvPr id="4" name="Picture 3">
            <a:extLst>
              <a:ext uri="{FF2B5EF4-FFF2-40B4-BE49-F238E27FC236}">
                <a16:creationId xmlns:a16="http://schemas.microsoft.com/office/drawing/2014/main" id="{B87A090E-687B-4FC0-8B92-83BA3598D1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9919" y="2838947"/>
            <a:ext cx="2863012" cy="3756218"/>
          </a:xfrm>
          <a:prstGeom prst="rect">
            <a:avLst/>
          </a:prstGeom>
        </p:spPr>
      </p:pic>
    </p:spTree>
    <p:extLst>
      <p:ext uri="{BB962C8B-B14F-4D97-AF65-F5344CB8AC3E}">
        <p14:creationId xmlns:p14="http://schemas.microsoft.com/office/powerpoint/2010/main" val="1270144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right)">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right)">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Group 42">
            <a:extLst>
              <a:ext uri="{FF2B5EF4-FFF2-40B4-BE49-F238E27FC236}">
                <a16:creationId xmlns:a16="http://schemas.microsoft.com/office/drawing/2014/main" id="{34BB4B69-CDCE-496F-BF10-A704CE22178A}"/>
              </a:ext>
            </a:extLst>
          </p:cNvPr>
          <p:cNvGrpSpPr/>
          <p:nvPr/>
        </p:nvGrpSpPr>
        <p:grpSpPr>
          <a:xfrm>
            <a:off x="6304327" y="763856"/>
            <a:ext cx="2548196" cy="2504885"/>
            <a:chOff x="2594038" y="1191403"/>
            <a:chExt cx="2548196" cy="2504885"/>
          </a:xfrm>
        </p:grpSpPr>
        <p:sp>
          <p:nvSpPr>
            <p:cNvPr id="16" name="Rectangle: Rounded Corners 15">
              <a:extLst>
                <a:ext uri="{FF2B5EF4-FFF2-40B4-BE49-F238E27FC236}">
                  <a16:creationId xmlns:a16="http://schemas.microsoft.com/office/drawing/2014/main" id="{E0A1D9FC-3E68-4D89-B941-C666A43296D8}"/>
                </a:ext>
              </a:extLst>
            </p:cNvPr>
            <p:cNvSpPr/>
            <p:nvPr/>
          </p:nvSpPr>
          <p:spPr>
            <a:xfrm>
              <a:off x="2846113" y="2842042"/>
              <a:ext cx="1808461"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an angry poem?</a:t>
              </a:r>
            </a:p>
          </p:txBody>
        </p:sp>
        <p:pic>
          <p:nvPicPr>
            <p:cNvPr id="37" name="Picture 36">
              <a:extLst>
                <a:ext uri="{FF2B5EF4-FFF2-40B4-BE49-F238E27FC236}">
                  <a16:creationId xmlns:a16="http://schemas.microsoft.com/office/drawing/2014/main" id="{904B7901-9E09-4924-8E21-816512AE73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52944"/>
            <a:stretch/>
          </p:blipFill>
          <p:spPr>
            <a:xfrm>
              <a:off x="2594038" y="1191403"/>
              <a:ext cx="2548196" cy="1650639"/>
            </a:xfrm>
            <a:prstGeom prst="rect">
              <a:avLst/>
            </a:prstGeom>
          </p:spPr>
        </p:pic>
      </p:grpSp>
      <p:sp>
        <p:nvSpPr>
          <p:cNvPr id="3" name="Rectangle: Rounded Corners 2"/>
          <p:cNvSpPr/>
          <p:nvPr/>
        </p:nvSpPr>
        <p:spPr>
          <a:xfrm>
            <a:off x="755650" y="5458904"/>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GB" spc="-50" dirty="0">
                <a:solidFill>
                  <a:schemeClr val="tx1"/>
                </a:solidFill>
              </a:rPr>
              <a:t>When the emotion of the poem has been chosen, it will make the poem easier to be understood. </a:t>
            </a:r>
            <a:r>
              <a:rPr lang="en-GB" b="1" spc="-50" dirty="0">
                <a:solidFill>
                  <a:schemeClr val="tx1"/>
                </a:solidFill>
              </a:rPr>
              <a:t>It’s important that the tone of the poem is clear.</a:t>
            </a:r>
            <a:endParaRPr lang="en-US" b="1" spc="-50" dirty="0">
              <a:solidFill>
                <a:schemeClr val="tx1"/>
              </a:solidFill>
            </a:endParaRPr>
          </a:p>
        </p:txBody>
      </p:sp>
      <p:sp>
        <p:nvSpPr>
          <p:cNvPr id="21" name="Title 20"/>
          <p:cNvSpPr>
            <a:spLocks noGrp="1"/>
          </p:cNvSpPr>
          <p:nvPr>
            <p:ph type="title"/>
          </p:nvPr>
        </p:nvSpPr>
        <p:spPr>
          <a:xfrm>
            <a:off x="457198" y="365775"/>
            <a:ext cx="8220075" cy="994306"/>
          </a:xfrm>
        </p:spPr>
        <p:txBody>
          <a:bodyPr/>
          <a:lstStyle/>
          <a:p>
            <a:r>
              <a:rPr lang="en-GB" sz="3600" dirty="0"/>
              <a:t>The Tone of the Poem</a:t>
            </a:r>
            <a:endParaRPr lang="en-GB" sz="3600" dirty="0">
              <a:latin typeface="+mn-lt"/>
            </a:endParaRPr>
          </a:p>
        </p:txBody>
      </p:sp>
      <p:grpSp>
        <p:nvGrpSpPr>
          <p:cNvPr id="45" name="Group 44">
            <a:extLst>
              <a:ext uri="{FF2B5EF4-FFF2-40B4-BE49-F238E27FC236}">
                <a16:creationId xmlns:a16="http://schemas.microsoft.com/office/drawing/2014/main" id="{1B440E93-1431-48FA-89CF-2C5699AE55CC}"/>
              </a:ext>
            </a:extLst>
          </p:cNvPr>
          <p:cNvGrpSpPr/>
          <p:nvPr/>
        </p:nvGrpSpPr>
        <p:grpSpPr>
          <a:xfrm>
            <a:off x="6617339" y="3318363"/>
            <a:ext cx="1808461" cy="2078721"/>
            <a:chOff x="6820444" y="1636334"/>
            <a:chExt cx="1808461" cy="2078721"/>
          </a:xfrm>
        </p:grpSpPr>
        <p:sp>
          <p:nvSpPr>
            <p:cNvPr id="27" name="Rectangle: Rounded Corners 26">
              <a:extLst>
                <a:ext uri="{FF2B5EF4-FFF2-40B4-BE49-F238E27FC236}">
                  <a16:creationId xmlns:a16="http://schemas.microsoft.com/office/drawing/2014/main" id="{C95AA530-1E3F-4264-B3A2-AD85FACC8E31}"/>
                </a:ext>
              </a:extLst>
            </p:cNvPr>
            <p:cNvSpPr/>
            <p:nvPr/>
          </p:nvSpPr>
          <p:spPr>
            <a:xfrm>
              <a:off x="6820444" y="2860809"/>
              <a:ext cx="1808461"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an exciting poem?</a:t>
              </a:r>
            </a:p>
          </p:txBody>
        </p:sp>
        <p:pic>
          <p:nvPicPr>
            <p:cNvPr id="5" name="Picture 4">
              <a:extLst>
                <a:ext uri="{FF2B5EF4-FFF2-40B4-BE49-F238E27FC236}">
                  <a16:creationId xmlns:a16="http://schemas.microsoft.com/office/drawing/2014/main" id="{5993300A-D2A9-46A1-8579-9EE8E7FBD0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64869" y="1636334"/>
              <a:ext cx="1213928" cy="1224475"/>
            </a:xfrm>
            <a:prstGeom prst="rect">
              <a:avLst/>
            </a:prstGeom>
          </p:spPr>
        </p:pic>
      </p:grpSp>
      <p:grpSp>
        <p:nvGrpSpPr>
          <p:cNvPr id="44" name="Group 43">
            <a:extLst>
              <a:ext uri="{FF2B5EF4-FFF2-40B4-BE49-F238E27FC236}">
                <a16:creationId xmlns:a16="http://schemas.microsoft.com/office/drawing/2014/main" id="{58B9F1A2-D6FE-4EDF-A628-0BDEC9BA2CB9}"/>
              </a:ext>
            </a:extLst>
          </p:cNvPr>
          <p:cNvGrpSpPr/>
          <p:nvPr/>
        </p:nvGrpSpPr>
        <p:grpSpPr>
          <a:xfrm>
            <a:off x="3688605" y="3300607"/>
            <a:ext cx="1808462" cy="2096477"/>
            <a:chOff x="4851425" y="1599811"/>
            <a:chExt cx="1808462" cy="2096477"/>
          </a:xfrm>
        </p:grpSpPr>
        <p:sp>
          <p:nvSpPr>
            <p:cNvPr id="24" name="Rectangle: Rounded Corners 23">
              <a:extLst>
                <a:ext uri="{FF2B5EF4-FFF2-40B4-BE49-F238E27FC236}">
                  <a16:creationId xmlns:a16="http://schemas.microsoft.com/office/drawing/2014/main" id="{38C3BE96-B213-4E7A-B12B-3A475E926706}"/>
                </a:ext>
              </a:extLst>
            </p:cNvPr>
            <p:cNvSpPr/>
            <p:nvPr/>
          </p:nvSpPr>
          <p:spPr>
            <a:xfrm>
              <a:off x="4851425" y="2842042"/>
              <a:ext cx="1808462"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 tense poem?</a:t>
              </a:r>
            </a:p>
          </p:txBody>
        </p:sp>
        <p:pic>
          <p:nvPicPr>
            <p:cNvPr id="35" name="Picture 34">
              <a:extLst>
                <a:ext uri="{FF2B5EF4-FFF2-40B4-BE49-F238E27FC236}">
                  <a16:creationId xmlns:a16="http://schemas.microsoft.com/office/drawing/2014/main" id="{07D56CA5-67CC-4668-87C8-57300E3D2BF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56704"/>
            <a:stretch/>
          </p:blipFill>
          <p:spPr>
            <a:xfrm>
              <a:off x="5223590" y="1599811"/>
              <a:ext cx="1022459" cy="1242231"/>
            </a:xfrm>
            <a:prstGeom prst="rect">
              <a:avLst/>
            </a:prstGeom>
          </p:spPr>
        </p:pic>
      </p:grpSp>
      <p:grpSp>
        <p:nvGrpSpPr>
          <p:cNvPr id="40" name="Group 39">
            <a:extLst>
              <a:ext uri="{FF2B5EF4-FFF2-40B4-BE49-F238E27FC236}">
                <a16:creationId xmlns:a16="http://schemas.microsoft.com/office/drawing/2014/main" id="{D5F0E37F-40E2-46D2-B097-C4AE9E43F8F3}"/>
              </a:ext>
            </a:extLst>
          </p:cNvPr>
          <p:cNvGrpSpPr/>
          <p:nvPr/>
        </p:nvGrpSpPr>
        <p:grpSpPr>
          <a:xfrm>
            <a:off x="3721731" y="1140398"/>
            <a:ext cx="1808461" cy="2128343"/>
            <a:chOff x="2783269" y="3893107"/>
            <a:chExt cx="1808461" cy="2128343"/>
          </a:xfrm>
        </p:grpSpPr>
        <p:sp>
          <p:nvSpPr>
            <p:cNvPr id="18" name="Rectangle: Rounded Corners 17">
              <a:extLst>
                <a:ext uri="{FF2B5EF4-FFF2-40B4-BE49-F238E27FC236}">
                  <a16:creationId xmlns:a16="http://schemas.microsoft.com/office/drawing/2014/main" id="{BF484554-E6C7-4C40-9944-A4C6B6E11BB0}"/>
                </a:ext>
              </a:extLst>
            </p:cNvPr>
            <p:cNvSpPr/>
            <p:nvPr/>
          </p:nvSpPr>
          <p:spPr>
            <a:xfrm>
              <a:off x="2783269" y="5167204"/>
              <a:ext cx="1808461"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 sad poem?</a:t>
              </a:r>
            </a:p>
          </p:txBody>
        </p:sp>
        <p:pic>
          <p:nvPicPr>
            <p:cNvPr id="39" name="Picture 38">
              <a:extLst>
                <a:ext uri="{FF2B5EF4-FFF2-40B4-BE49-F238E27FC236}">
                  <a16:creationId xmlns:a16="http://schemas.microsoft.com/office/drawing/2014/main" id="{CE8FD2F2-F0AE-4010-ADFA-67F6BA2098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38259" y="3893107"/>
              <a:ext cx="971738" cy="1288236"/>
            </a:xfrm>
            <a:prstGeom prst="rect">
              <a:avLst/>
            </a:prstGeom>
          </p:spPr>
        </p:pic>
      </p:grpSp>
      <p:grpSp>
        <p:nvGrpSpPr>
          <p:cNvPr id="6" name="Group 5">
            <a:extLst>
              <a:ext uri="{FF2B5EF4-FFF2-40B4-BE49-F238E27FC236}">
                <a16:creationId xmlns:a16="http://schemas.microsoft.com/office/drawing/2014/main" id="{4CF36A76-F342-4D16-85DF-790B241F41E4}"/>
              </a:ext>
            </a:extLst>
          </p:cNvPr>
          <p:cNvGrpSpPr/>
          <p:nvPr/>
        </p:nvGrpSpPr>
        <p:grpSpPr>
          <a:xfrm>
            <a:off x="355183" y="1161460"/>
            <a:ext cx="2878888" cy="2107281"/>
            <a:chOff x="355183" y="1161460"/>
            <a:chExt cx="2878888" cy="2107281"/>
          </a:xfrm>
        </p:grpSpPr>
        <p:sp>
          <p:nvSpPr>
            <p:cNvPr id="15" name="Rectangle: Rounded Corners 14">
              <a:extLst>
                <a:ext uri="{FF2B5EF4-FFF2-40B4-BE49-F238E27FC236}">
                  <a16:creationId xmlns:a16="http://schemas.microsoft.com/office/drawing/2014/main" id="{283D07EA-F3B7-4E22-BF51-60480CDF3AA0}"/>
                </a:ext>
              </a:extLst>
            </p:cNvPr>
            <p:cNvSpPr/>
            <p:nvPr/>
          </p:nvSpPr>
          <p:spPr>
            <a:xfrm>
              <a:off x="950614" y="2414495"/>
              <a:ext cx="1808461"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dirty="0">
                  <a:solidFill>
                    <a:schemeClr val="tx1"/>
                  </a:solidFill>
                </a:rPr>
                <a:t>Is it a happy poem?</a:t>
              </a:r>
            </a:p>
          </p:txBody>
        </p:sp>
        <p:pic>
          <p:nvPicPr>
            <p:cNvPr id="4" name="Picture 3">
              <a:extLst>
                <a:ext uri="{FF2B5EF4-FFF2-40B4-BE49-F238E27FC236}">
                  <a16:creationId xmlns:a16="http://schemas.microsoft.com/office/drawing/2014/main" id="{C42844B2-0444-4EA0-8E9A-F4ED174B160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64999"/>
            <a:stretch/>
          </p:blipFill>
          <p:spPr>
            <a:xfrm>
              <a:off x="355183" y="1161460"/>
              <a:ext cx="2878888" cy="1253035"/>
            </a:xfrm>
            <a:prstGeom prst="rect">
              <a:avLst/>
            </a:prstGeom>
          </p:spPr>
        </p:pic>
      </p:grpSp>
      <p:grpSp>
        <p:nvGrpSpPr>
          <p:cNvPr id="2" name="Group 1">
            <a:extLst>
              <a:ext uri="{FF2B5EF4-FFF2-40B4-BE49-F238E27FC236}">
                <a16:creationId xmlns:a16="http://schemas.microsoft.com/office/drawing/2014/main" id="{2636F4D1-49DD-4798-BC04-243758348E5F}"/>
              </a:ext>
            </a:extLst>
          </p:cNvPr>
          <p:cNvGrpSpPr/>
          <p:nvPr/>
        </p:nvGrpSpPr>
        <p:grpSpPr>
          <a:xfrm>
            <a:off x="718200" y="3341185"/>
            <a:ext cx="2165363" cy="2055899"/>
            <a:chOff x="718200" y="3341185"/>
            <a:chExt cx="2165363" cy="2055899"/>
          </a:xfrm>
        </p:grpSpPr>
        <p:sp>
          <p:nvSpPr>
            <p:cNvPr id="17" name="Rectangle: Rounded Corners 16">
              <a:extLst>
                <a:ext uri="{FF2B5EF4-FFF2-40B4-BE49-F238E27FC236}">
                  <a16:creationId xmlns:a16="http://schemas.microsoft.com/office/drawing/2014/main" id="{3A7A066C-9878-4512-84BF-21B86DDFF23B}"/>
                </a:ext>
              </a:extLst>
            </p:cNvPr>
            <p:cNvSpPr/>
            <p:nvPr/>
          </p:nvSpPr>
          <p:spPr>
            <a:xfrm>
              <a:off x="718200" y="4542838"/>
              <a:ext cx="2165363"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Is it a confusing poem?</a:t>
              </a:r>
            </a:p>
          </p:txBody>
        </p:sp>
        <p:pic>
          <p:nvPicPr>
            <p:cNvPr id="8" name="Picture 7">
              <a:extLst>
                <a:ext uri="{FF2B5EF4-FFF2-40B4-BE49-F238E27FC236}">
                  <a16:creationId xmlns:a16="http://schemas.microsoft.com/office/drawing/2014/main" id="{1AB7907D-708D-47C4-92CD-FA41340B822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b="58915"/>
            <a:stretch/>
          </p:blipFill>
          <p:spPr>
            <a:xfrm>
              <a:off x="1296302" y="3341185"/>
              <a:ext cx="921233" cy="1201653"/>
            </a:xfrm>
            <a:prstGeom prst="rect">
              <a:avLst/>
            </a:prstGeom>
          </p:spPr>
        </p:pic>
      </p:grpSp>
    </p:spTree>
    <p:extLst>
      <p:ext uri="{BB962C8B-B14F-4D97-AF65-F5344CB8AC3E}">
        <p14:creationId xmlns:p14="http://schemas.microsoft.com/office/powerpoint/2010/main" val="4205615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500"/>
                                        <p:tgtEl>
                                          <p:spTgt spid="4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left)">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1319968"/>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Some poems are read as a character. How would that character sound using your voice?</a:t>
            </a:r>
          </a:p>
        </p:txBody>
      </p:sp>
      <p:sp>
        <p:nvSpPr>
          <p:cNvPr id="21" name="Title 20"/>
          <p:cNvSpPr>
            <a:spLocks noGrp="1"/>
          </p:cNvSpPr>
          <p:nvPr>
            <p:ph type="title"/>
          </p:nvPr>
        </p:nvSpPr>
        <p:spPr/>
        <p:txBody>
          <a:bodyPr/>
          <a:lstStyle/>
          <a:p>
            <a:r>
              <a:rPr lang="en-GB" sz="3600" dirty="0"/>
              <a:t>Characters in the Poem</a:t>
            </a:r>
            <a:endParaRPr lang="en-GB" sz="3600" dirty="0">
              <a:latin typeface="+mn-lt"/>
            </a:endParaRPr>
          </a:p>
        </p:txBody>
      </p:sp>
      <p:pic>
        <p:nvPicPr>
          <p:cNvPr id="4" name="Picture 3">
            <a:extLst>
              <a:ext uri="{FF2B5EF4-FFF2-40B4-BE49-F238E27FC236}">
                <a16:creationId xmlns:a16="http://schemas.microsoft.com/office/drawing/2014/main" id="{3A271296-7AEC-4462-B956-C5F50DA79C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2856" y="2755596"/>
            <a:ext cx="2416927" cy="3856382"/>
          </a:xfrm>
          <a:prstGeom prst="rect">
            <a:avLst/>
          </a:prstGeom>
        </p:spPr>
      </p:pic>
      <p:grpSp>
        <p:nvGrpSpPr>
          <p:cNvPr id="16" name="Group 15">
            <a:extLst>
              <a:ext uri="{FF2B5EF4-FFF2-40B4-BE49-F238E27FC236}">
                <a16:creationId xmlns:a16="http://schemas.microsoft.com/office/drawing/2014/main" id="{8375C22C-99FA-46DF-B756-77C8C75E1F7A}"/>
              </a:ext>
            </a:extLst>
          </p:cNvPr>
          <p:cNvGrpSpPr/>
          <p:nvPr/>
        </p:nvGrpSpPr>
        <p:grpSpPr>
          <a:xfrm>
            <a:off x="2927892" y="1862078"/>
            <a:ext cx="3285663" cy="2306418"/>
            <a:chOff x="3241622" y="2174214"/>
            <a:chExt cx="3285663" cy="2306418"/>
          </a:xfrm>
        </p:grpSpPr>
        <p:pic>
          <p:nvPicPr>
            <p:cNvPr id="15" name="Picture 14">
              <a:extLst>
                <a:ext uri="{FF2B5EF4-FFF2-40B4-BE49-F238E27FC236}">
                  <a16:creationId xmlns:a16="http://schemas.microsoft.com/office/drawing/2014/main" id="{618F4D21-3241-4B72-8FD6-3998BE10E9E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41622" y="2174214"/>
              <a:ext cx="3285663" cy="2306418"/>
            </a:xfrm>
            <a:prstGeom prst="rect">
              <a:avLst/>
            </a:prstGeom>
          </p:spPr>
        </p:pic>
        <p:sp>
          <p:nvSpPr>
            <p:cNvPr id="7" name="Rectangle: Rounded Corners 6">
              <a:extLst>
                <a:ext uri="{FF2B5EF4-FFF2-40B4-BE49-F238E27FC236}">
                  <a16:creationId xmlns:a16="http://schemas.microsoft.com/office/drawing/2014/main" id="{E4781525-AE78-47F3-BE2D-DBB6279FF4B4}"/>
                </a:ext>
              </a:extLst>
            </p:cNvPr>
            <p:cNvSpPr/>
            <p:nvPr/>
          </p:nvSpPr>
          <p:spPr>
            <a:xfrm>
              <a:off x="3430648" y="2706304"/>
              <a:ext cx="2900633" cy="11607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The character might be a fairy - how would </a:t>
              </a:r>
              <a:br>
                <a:rPr lang="en-US" dirty="0">
                  <a:solidFill>
                    <a:schemeClr val="tx1"/>
                  </a:solidFill>
                </a:rPr>
              </a:br>
              <a:r>
                <a:rPr lang="en-US" dirty="0">
                  <a:solidFill>
                    <a:schemeClr val="tx1"/>
                  </a:solidFill>
                </a:rPr>
                <a:t>the fairy sound?</a:t>
              </a:r>
            </a:p>
          </p:txBody>
        </p:sp>
      </p:grpSp>
      <p:pic>
        <p:nvPicPr>
          <p:cNvPr id="13" name="Picture 12">
            <a:extLst>
              <a:ext uri="{FF2B5EF4-FFF2-40B4-BE49-F238E27FC236}">
                <a16:creationId xmlns:a16="http://schemas.microsoft.com/office/drawing/2014/main" id="{38A6061F-D9B4-481B-B922-DCFDB43748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537379"/>
            <a:ext cx="3531968" cy="4151069"/>
          </a:xfrm>
          <a:prstGeom prst="rect">
            <a:avLst/>
          </a:prstGeom>
        </p:spPr>
      </p:pic>
      <p:grpSp>
        <p:nvGrpSpPr>
          <p:cNvPr id="20" name="Group 19">
            <a:extLst>
              <a:ext uri="{FF2B5EF4-FFF2-40B4-BE49-F238E27FC236}">
                <a16:creationId xmlns:a16="http://schemas.microsoft.com/office/drawing/2014/main" id="{AB38B7C0-4032-47A4-B0A3-74732A17242C}"/>
              </a:ext>
            </a:extLst>
          </p:cNvPr>
          <p:cNvGrpSpPr/>
          <p:nvPr/>
        </p:nvGrpSpPr>
        <p:grpSpPr>
          <a:xfrm>
            <a:off x="2929168" y="1836366"/>
            <a:ext cx="3285663" cy="2306418"/>
            <a:chOff x="3241622" y="2174214"/>
            <a:chExt cx="3285663" cy="2306418"/>
          </a:xfrm>
        </p:grpSpPr>
        <p:pic>
          <p:nvPicPr>
            <p:cNvPr id="22" name="Picture 21">
              <a:extLst>
                <a:ext uri="{FF2B5EF4-FFF2-40B4-BE49-F238E27FC236}">
                  <a16:creationId xmlns:a16="http://schemas.microsoft.com/office/drawing/2014/main" id="{83F4789E-BE57-4AAF-8EB3-972CEDA135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241622" y="2174214"/>
              <a:ext cx="3285663" cy="2306418"/>
            </a:xfrm>
            <a:prstGeom prst="rect">
              <a:avLst/>
            </a:prstGeom>
          </p:spPr>
        </p:pic>
        <p:sp>
          <p:nvSpPr>
            <p:cNvPr id="23" name="Rectangle: Rounded Corners 22">
              <a:extLst>
                <a:ext uri="{FF2B5EF4-FFF2-40B4-BE49-F238E27FC236}">
                  <a16:creationId xmlns:a16="http://schemas.microsoft.com/office/drawing/2014/main" id="{EB87629B-7FE2-4666-911C-394C23CCFEE8}"/>
                </a:ext>
              </a:extLst>
            </p:cNvPr>
            <p:cNvSpPr/>
            <p:nvPr/>
          </p:nvSpPr>
          <p:spPr>
            <a:xfrm>
              <a:off x="3430648" y="2706304"/>
              <a:ext cx="2900633" cy="116071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ctr"/>
              <a:r>
                <a:rPr lang="en-US" dirty="0">
                  <a:solidFill>
                    <a:schemeClr val="tx1"/>
                  </a:solidFill>
                </a:rPr>
                <a:t>The character might be a monster - how would the monster sound?</a:t>
              </a:r>
            </a:p>
          </p:txBody>
        </p:sp>
      </p:grpSp>
    </p:spTree>
    <p:extLst>
      <p:ext uri="{BB962C8B-B14F-4D97-AF65-F5344CB8AC3E}">
        <p14:creationId xmlns:p14="http://schemas.microsoft.com/office/powerpoint/2010/main" val="211919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xit" presetSubtype="0" fill="hold" nodeType="clickEffect">
                                  <p:stCondLst>
                                    <p:cond delay="0"/>
                                  </p:stCondLst>
                                  <p:childTnLst>
                                    <p:animEffect transition="out" filter="fade">
                                      <p:cBhvr>
                                        <p:cTn id="20" dur="500"/>
                                        <p:tgtEl>
                                          <p:spTgt spid="20"/>
                                        </p:tgtEl>
                                      </p:cBhvr>
                                    </p:animEffect>
                                    <p:set>
                                      <p:cBhvr>
                                        <p:cTn id="21" dur="1" fill="hold">
                                          <p:stCondLst>
                                            <p:cond delay="499"/>
                                          </p:stCondLst>
                                        </p:cTn>
                                        <p:tgtEl>
                                          <p:spTgt spid="20"/>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4"/>
                                        </p:tgtEl>
                                      </p:cBhvr>
                                    </p:animEffect>
                                    <p:set>
                                      <p:cBhvr>
                                        <p:cTn id="24" dur="1" fill="hold">
                                          <p:stCondLst>
                                            <p:cond delay="499"/>
                                          </p:stCondLst>
                                        </p:cTn>
                                        <p:tgtEl>
                                          <p:spTgt spid="4"/>
                                        </p:tgtEl>
                                        <p:attrNameLst>
                                          <p:attrName>style.visibility</p:attrName>
                                        </p:attrNameLst>
                                      </p:cBhvr>
                                      <p:to>
                                        <p:strVal val="hidden"/>
                                      </p:to>
                                    </p:se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2B23FEDA-486F-46FA-89CB-5D7B21E9ED13}"/>
              </a:ext>
            </a:extLst>
          </p:cNvPr>
          <p:cNvSpPr/>
          <p:nvPr/>
        </p:nvSpPr>
        <p:spPr>
          <a:xfrm>
            <a:off x="755650" y="2707142"/>
            <a:ext cx="6300932"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b="1" dirty="0">
                <a:solidFill>
                  <a:schemeClr val="tx1"/>
                </a:solidFill>
              </a:rPr>
              <a:t>standing</a:t>
            </a:r>
            <a:r>
              <a:rPr lang="en-US" dirty="0">
                <a:solidFill>
                  <a:schemeClr val="tx1"/>
                </a:solidFill>
              </a:rPr>
              <a:t> - you could be in a huge park, </a:t>
            </a:r>
          </a:p>
          <a:p>
            <a:pPr lvl="0"/>
            <a:r>
              <a:rPr lang="en-US" dirty="0">
                <a:solidFill>
                  <a:schemeClr val="tx1"/>
                </a:solidFill>
              </a:rPr>
              <a:t>in space or in a tight space; </a:t>
            </a:r>
          </a:p>
        </p:txBody>
      </p:sp>
      <p:sp>
        <p:nvSpPr>
          <p:cNvPr id="17" name="Rectangle: Rounded Corners 16">
            <a:extLst>
              <a:ext uri="{FF2B5EF4-FFF2-40B4-BE49-F238E27FC236}">
                <a16:creationId xmlns:a16="http://schemas.microsoft.com/office/drawing/2014/main" id="{1644F39F-CC93-44B0-B0C6-65FFEEEB0A84}"/>
              </a:ext>
            </a:extLst>
          </p:cNvPr>
          <p:cNvSpPr/>
          <p:nvPr/>
        </p:nvSpPr>
        <p:spPr>
          <a:xfrm>
            <a:off x="755650" y="3720634"/>
            <a:ext cx="6300932"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b="1" dirty="0">
                <a:solidFill>
                  <a:schemeClr val="tx1"/>
                </a:solidFill>
              </a:rPr>
              <a:t>sitting</a:t>
            </a:r>
            <a:r>
              <a:rPr lang="en-US" dirty="0">
                <a:solidFill>
                  <a:schemeClr val="tx1"/>
                </a:solidFill>
              </a:rPr>
              <a:t> - you could be sat on a very tall chair, on a dinosaur or on a rollercoaster; </a:t>
            </a:r>
          </a:p>
        </p:txBody>
      </p:sp>
      <p:sp>
        <p:nvSpPr>
          <p:cNvPr id="18" name="Rectangle: Rounded Corners 17">
            <a:extLst>
              <a:ext uri="{FF2B5EF4-FFF2-40B4-BE49-F238E27FC236}">
                <a16:creationId xmlns:a16="http://schemas.microsoft.com/office/drawing/2014/main" id="{96E73AAC-CCB5-4620-A189-B140A5F14740}"/>
              </a:ext>
            </a:extLst>
          </p:cNvPr>
          <p:cNvSpPr/>
          <p:nvPr/>
        </p:nvSpPr>
        <p:spPr>
          <a:xfrm>
            <a:off x="755650" y="4734126"/>
            <a:ext cx="5580495"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b="1" dirty="0">
                <a:solidFill>
                  <a:schemeClr val="tx1"/>
                </a:solidFill>
              </a:rPr>
              <a:t>laying down </a:t>
            </a:r>
            <a:r>
              <a:rPr lang="en-US" dirty="0">
                <a:solidFill>
                  <a:schemeClr val="tx1"/>
                </a:solidFill>
              </a:rPr>
              <a:t>- you could be looking up at </a:t>
            </a:r>
          </a:p>
          <a:p>
            <a:pPr lvl="0"/>
            <a:r>
              <a:rPr lang="en-US" dirty="0">
                <a:solidFill>
                  <a:schemeClr val="tx1"/>
                </a:solidFill>
              </a:rPr>
              <a:t>the stars or clouds in the sky.</a:t>
            </a:r>
          </a:p>
        </p:txBody>
      </p:sp>
      <p:sp>
        <p:nvSpPr>
          <p:cNvPr id="3" name="Rectangle: Rounded Corners 2"/>
          <p:cNvSpPr/>
          <p:nvPr/>
        </p:nvSpPr>
        <p:spPr>
          <a:xfrm>
            <a:off x="755650" y="1473201"/>
            <a:ext cx="7632700" cy="547779"/>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lvl="0"/>
            <a:r>
              <a:rPr lang="en-US" dirty="0">
                <a:solidFill>
                  <a:schemeClr val="tx1"/>
                </a:solidFill>
              </a:rPr>
              <a:t>You can even use your body to perform poems: </a:t>
            </a:r>
          </a:p>
        </p:txBody>
      </p:sp>
      <p:sp>
        <p:nvSpPr>
          <p:cNvPr id="21" name="Title 20"/>
          <p:cNvSpPr>
            <a:spLocks noGrp="1"/>
          </p:cNvSpPr>
          <p:nvPr>
            <p:ph type="title"/>
          </p:nvPr>
        </p:nvSpPr>
        <p:spPr/>
        <p:txBody>
          <a:bodyPr/>
          <a:lstStyle/>
          <a:p>
            <a:r>
              <a:rPr lang="en-GB" sz="3600" dirty="0"/>
              <a:t>Actions</a:t>
            </a:r>
            <a:endParaRPr lang="en-GB" sz="3600" dirty="0">
              <a:latin typeface="+mn-lt"/>
            </a:endParaRPr>
          </a:p>
        </p:txBody>
      </p:sp>
      <p:pic>
        <p:nvPicPr>
          <p:cNvPr id="5" name="Picture 4">
            <a:extLst>
              <a:ext uri="{FF2B5EF4-FFF2-40B4-BE49-F238E27FC236}">
                <a16:creationId xmlns:a16="http://schemas.microsoft.com/office/drawing/2014/main" id="{69A09743-C973-49F2-95E4-05FB530879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5909" y="1666543"/>
            <a:ext cx="2882441" cy="4712562"/>
          </a:xfrm>
          <a:prstGeom prst="rect">
            <a:avLst/>
          </a:prstGeom>
        </p:spPr>
      </p:pic>
    </p:spTree>
    <p:extLst>
      <p:ext uri="{BB962C8B-B14F-4D97-AF65-F5344CB8AC3E}">
        <p14:creationId xmlns:p14="http://schemas.microsoft.com/office/powerpoint/2010/main" val="254640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right)">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wipe(right)">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18"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2B23FEDA-486F-46FA-89CB-5D7B21E9ED13}"/>
              </a:ext>
            </a:extLst>
          </p:cNvPr>
          <p:cNvSpPr/>
          <p:nvPr/>
        </p:nvSpPr>
        <p:spPr>
          <a:xfrm>
            <a:off x="755650" y="3429000"/>
            <a:ext cx="5398262" cy="1467180"/>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Just using simple actions, such as whisking </a:t>
            </a:r>
          </a:p>
          <a:p>
            <a:pPr lvl="0"/>
            <a:r>
              <a:rPr lang="en-US" dirty="0">
                <a:solidFill>
                  <a:schemeClr val="tx1"/>
                </a:solidFill>
              </a:rPr>
              <a:t>a huge cake mix, is exciting to see when </a:t>
            </a:r>
          </a:p>
          <a:p>
            <a:pPr lvl="0"/>
            <a:r>
              <a:rPr lang="en-US" dirty="0">
                <a:solidFill>
                  <a:schemeClr val="tx1"/>
                </a:solidFill>
              </a:rPr>
              <a:t>you’re reading a poem about how you </a:t>
            </a:r>
          </a:p>
          <a:p>
            <a:pPr lvl="0"/>
            <a:r>
              <a:rPr lang="en-US" dirty="0">
                <a:solidFill>
                  <a:schemeClr val="tx1"/>
                </a:solidFill>
              </a:rPr>
              <a:t>made the biggest cake in the world.</a:t>
            </a:r>
          </a:p>
        </p:txBody>
      </p:sp>
      <p:sp>
        <p:nvSpPr>
          <p:cNvPr id="3" name="Rectangle: Rounded Corners 2"/>
          <p:cNvSpPr/>
          <p:nvPr/>
        </p:nvSpPr>
        <p:spPr>
          <a:xfrm>
            <a:off x="755650" y="2135999"/>
            <a:ext cx="5489702" cy="1160713"/>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Using your body to tell the poem helps the </a:t>
            </a:r>
          </a:p>
          <a:p>
            <a:pPr lvl="0"/>
            <a:r>
              <a:rPr lang="en-US" dirty="0">
                <a:solidFill>
                  <a:schemeClr val="tx1"/>
                </a:solidFill>
              </a:rPr>
              <a:t>listener to see the world you are creating </a:t>
            </a:r>
          </a:p>
          <a:p>
            <a:pPr lvl="0"/>
            <a:r>
              <a:rPr lang="en-US" dirty="0">
                <a:solidFill>
                  <a:schemeClr val="tx1"/>
                </a:solidFill>
              </a:rPr>
              <a:t>in your poem.</a:t>
            </a:r>
          </a:p>
        </p:txBody>
      </p:sp>
      <p:sp>
        <p:nvSpPr>
          <p:cNvPr id="21" name="Title 20"/>
          <p:cNvSpPr>
            <a:spLocks noGrp="1"/>
          </p:cNvSpPr>
          <p:nvPr>
            <p:ph type="title"/>
          </p:nvPr>
        </p:nvSpPr>
        <p:spPr/>
        <p:txBody>
          <a:bodyPr/>
          <a:lstStyle/>
          <a:p>
            <a:r>
              <a:rPr lang="en-GB" sz="3600" dirty="0"/>
              <a:t>Actions</a:t>
            </a:r>
            <a:endParaRPr lang="en-GB" sz="3600" dirty="0">
              <a:latin typeface="+mn-lt"/>
            </a:endParaRPr>
          </a:p>
        </p:txBody>
      </p:sp>
      <p:pic>
        <p:nvPicPr>
          <p:cNvPr id="8" name="Picture 7">
            <a:extLst>
              <a:ext uri="{FF2B5EF4-FFF2-40B4-BE49-F238E27FC236}">
                <a16:creationId xmlns:a16="http://schemas.microsoft.com/office/drawing/2014/main" id="{EBF24E1D-5661-478F-9FD1-76E13006945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1920" y="1244920"/>
            <a:ext cx="4889814" cy="5336413"/>
          </a:xfrm>
          <a:prstGeom prst="rect">
            <a:avLst/>
          </a:prstGeom>
        </p:spPr>
      </p:pic>
    </p:spTree>
    <p:extLst>
      <p:ext uri="{BB962C8B-B14F-4D97-AF65-F5344CB8AC3E}">
        <p14:creationId xmlns:p14="http://schemas.microsoft.com/office/powerpoint/2010/main" val="712319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5AFE4293-382D-49FE-B901-F78F30D85274}"/>
              </a:ext>
            </a:extLst>
          </p:cNvPr>
          <p:cNvSpPr/>
          <p:nvPr/>
        </p:nvSpPr>
        <p:spPr>
          <a:xfrm>
            <a:off x="5857827" y="5211053"/>
            <a:ext cx="2632562"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r"/>
            <a:r>
              <a:rPr lang="en-US" dirty="0">
                <a:solidFill>
                  <a:schemeClr val="tx1"/>
                </a:solidFill>
              </a:rPr>
              <a:t>Crept past the </a:t>
            </a:r>
          </a:p>
          <a:p>
            <a:pPr lvl="0" algn="r"/>
            <a:r>
              <a:rPr lang="en-US" dirty="0">
                <a:solidFill>
                  <a:schemeClr val="tx1"/>
                </a:solidFill>
              </a:rPr>
              <a:t>hungry wolf</a:t>
            </a:r>
          </a:p>
        </p:txBody>
      </p:sp>
      <p:sp>
        <p:nvSpPr>
          <p:cNvPr id="17" name="Rectangle: Rounded Corners 16">
            <a:extLst>
              <a:ext uri="{FF2B5EF4-FFF2-40B4-BE49-F238E27FC236}">
                <a16:creationId xmlns:a16="http://schemas.microsoft.com/office/drawing/2014/main" id="{14CDB220-A164-48B9-80F5-A2B0FDC4241B}"/>
              </a:ext>
            </a:extLst>
          </p:cNvPr>
          <p:cNvSpPr/>
          <p:nvPr/>
        </p:nvSpPr>
        <p:spPr>
          <a:xfrm>
            <a:off x="5021642" y="3234457"/>
            <a:ext cx="2632562" cy="1160713"/>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r"/>
            <a:r>
              <a:rPr lang="en-US" dirty="0">
                <a:solidFill>
                  <a:schemeClr val="tx1"/>
                </a:solidFill>
              </a:rPr>
              <a:t>Licked the thick chocolate off the spoon</a:t>
            </a:r>
          </a:p>
        </p:txBody>
      </p:sp>
      <p:sp>
        <p:nvSpPr>
          <p:cNvPr id="16" name="Rectangle: Rounded Corners 15">
            <a:extLst>
              <a:ext uri="{FF2B5EF4-FFF2-40B4-BE49-F238E27FC236}">
                <a16:creationId xmlns:a16="http://schemas.microsoft.com/office/drawing/2014/main" id="{9138DEFF-F7A6-4775-805F-D7CC4973E53B}"/>
              </a:ext>
            </a:extLst>
          </p:cNvPr>
          <p:cNvSpPr/>
          <p:nvPr/>
        </p:nvSpPr>
        <p:spPr>
          <a:xfrm>
            <a:off x="1854512" y="4906926"/>
            <a:ext cx="2341529" cy="1160713"/>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Sniffed the bone buried in the ground</a:t>
            </a:r>
          </a:p>
        </p:txBody>
      </p:sp>
      <p:sp>
        <p:nvSpPr>
          <p:cNvPr id="15" name="Rectangle: Rounded Corners 14">
            <a:extLst>
              <a:ext uri="{FF2B5EF4-FFF2-40B4-BE49-F238E27FC236}">
                <a16:creationId xmlns:a16="http://schemas.microsoft.com/office/drawing/2014/main" id="{BD0FE9FA-4F5C-4B6A-911E-2FE1D10D5772}"/>
              </a:ext>
            </a:extLst>
          </p:cNvPr>
          <p:cNvSpPr/>
          <p:nvPr/>
        </p:nvSpPr>
        <p:spPr>
          <a:xfrm>
            <a:off x="1339203" y="3565667"/>
            <a:ext cx="1943493"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lgn="r"/>
            <a:r>
              <a:rPr lang="en-US" dirty="0">
                <a:solidFill>
                  <a:schemeClr val="tx1"/>
                </a:solidFill>
              </a:rPr>
              <a:t>Leapt over the huge rock</a:t>
            </a:r>
          </a:p>
        </p:txBody>
      </p:sp>
      <p:sp>
        <p:nvSpPr>
          <p:cNvPr id="14" name="Rectangle: Rounded Corners 13">
            <a:extLst>
              <a:ext uri="{FF2B5EF4-FFF2-40B4-BE49-F238E27FC236}">
                <a16:creationId xmlns:a16="http://schemas.microsoft.com/office/drawing/2014/main" id="{2B23FEDA-486F-46FA-89CB-5D7B21E9ED13}"/>
              </a:ext>
            </a:extLst>
          </p:cNvPr>
          <p:cNvSpPr/>
          <p:nvPr/>
        </p:nvSpPr>
        <p:spPr>
          <a:xfrm>
            <a:off x="755650" y="2170367"/>
            <a:ext cx="7632700" cy="854246"/>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Imagine acting out some of these actions as part of your Poetry Performance.</a:t>
            </a:r>
          </a:p>
        </p:txBody>
      </p:sp>
      <p:sp>
        <p:nvSpPr>
          <p:cNvPr id="3" name="Rectangle: Rounded Corners 2"/>
          <p:cNvSpPr/>
          <p:nvPr/>
        </p:nvSpPr>
        <p:spPr>
          <a:xfrm>
            <a:off x="755650" y="1265286"/>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tx1"/>
                </a:solidFill>
              </a:rPr>
              <a:t>Actions can be as simple as small gestures. This could be pointing to objects, gentle flicks of the wrist or miming with your hands.</a:t>
            </a:r>
            <a:endParaRPr lang="en-US" dirty="0">
              <a:solidFill>
                <a:schemeClr val="tx1"/>
              </a:solidFill>
            </a:endParaRPr>
          </a:p>
        </p:txBody>
      </p:sp>
      <p:sp>
        <p:nvSpPr>
          <p:cNvPr id="21" name="Title 20"/>
          <p:cNvSpPr>
            <a:spLocks noGrp="1"/>
          </p:cNvSpPr>
          <p:nvPr>
            <p:ph type="title"/>
          </p:nvPr>
        </p:nvSpPr>
        <p:spPr/>
        <p:txBody>
          <a:bodyPr/>
          <a:lstStyle/>
          <a:p>
            <a:r>
              <a:rPr lang="en-GB" sz="3600" dirty="0"/>
              <a:t>Actions</a:t>
            </a:r>
            <a:endParaRPr lang="en-GB" sz="3600" dirty="0">
              <a:latin typeface="+mn-lt"/>
            </a:endParaRPr>
          </a:p>
        </p:txBody>
      </p:sp>
      <p:pic>
        <p:nvPicPr>
          <p:cNvPr id="4" name="Picture 3">
            <a:extLst>
              <a:ext uri="{FF2B5EF4-FFF2-40B4-BE49-F238E27FC236}">
                <a16:creationId xmlns:a16="http://schemas.microsoft.com/office/drawing/2014/main" id="{C44ED15D-C3D2-46C2-84CA-23C1F1DA9F4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46288" y="4679418"/>
            <a:ext cx="2477156" cy="1612896"/>
          </a:xfrm>
          <a:prstGeom prst="rect">
            <a:avLst/>
          </a:prstGeom>
        </p:spPr>
      </p:pic>
      <p:pic>
        <p:nvPicPr>
          <p:cNvPr id="6" name="Picture 5">
            <a:extLst>
              <a:ext uri="{FF2B5EF4-FFF2-40B4-BE49-F238E27FC236}">
                <a16:creationId xmlns:a16="http://schemas.microsoft.com/office/drawing/2014/main" id="{6A43B75D-3273-418B-AB80-B26C7355FE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6041" y="3018001"/>
            <a:ext cx="2765041" cy="1623108"/>
          </a:xfrm>
          <a:prstGeom prst="rect">
            <a:avLst/>
          </a:prstGeom>
        </p:spPr>
      </p:pic>
      <p:pic>
        <p:nvPicPr>
          <p:cNvPr id="9" name="Picture 8">
            <a:extLst>
              <a:ext uri="{FF2B5EF4-FFF2-40B4-BE49-F238E27FC236}">
                <a16:creationId xmlns:a16="http://schemas.microsoft.com/office/drawing/2014/main" id="{2DB19CF9-9DEF-4E92-950A-F2C13EAEA49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91064">
            <a:off x="2611351" y="5235819"/>
            <a:ext cx="1968496" cy="966003"/>
          </a:xfrm>
          <a:prstGeom prst="rect">
            <a:avLst/>
          </a:prstGeom>
        </p:spPr>
      </p:pic>
      <p:pic>
        <p:nvPicPr>
          <p:cNvPr id="11" name="Picture 10">
            <a:extLst>
              <a:ext uri="{FF2B5EF4-FFF2-40B4-BE49-F238E27FC236}">
                <a16:creationId xmlns:a16="http://schemas.microsoft.com/office/drawing/2014/main" id="{9A16CEFE-9C0A-43F1-AD7A-A2BB7F7E737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7694" y="2886182"/>
            <a:ext cx="1737108" cy="2318747"/>
          </a:xfrm>
          <a:prstGeom prst="rect">
            <a:avLst/>
          </a:prstGeom>
        </p:spPr>
      </p:pic>
    </p:spTree>
    <p:extLst>
      <p:ext uri="{BB962C8B-B14F-4D97-AF65-F5344CB8AC3E}">
        <p14:creationId xmlns:p14="http://schemas.microsoft.com/office/powerpoint/2010/main" val="3000070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par>
                          <p:cTn id="27" fill="hold">
                            <p:stCondLst>
                              <p:cond delay="500"/>
                            </p:stCondLst>
                            <p:childTnLst>
                              <p:par>
                                <p:cTn id="28" presetID="22" presetClass="entr" presetSubtype="2"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right)">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500"/>
                            </p:stCondLst>
                            <p:childTnLst>
                              <p:par>
                                <p:cTn id="37" presetID="22" presetClass="entr" presetSubtype="8"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left)">
                                      <p:cBhvr>
                                        <p:cTn id="39" dur="5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par>
                          <p:cTn id="45" fill="hold">
                            <p:stCondLst>
                              <p:cond delay="500"/>
                            </p:stCondLst>
                            <p:childTnLst>
                              <p:par>
                                <p:cTn id="46" presetID="22" presetClass="entr" presetSubtype="8"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wipe(left)">
                                      <p:cBhvr>
                                        <p:cTn id="4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7" grpId="0" animBg="1"/>
      <p:bldP spid="16" grpId="0" animBg="1"/>
      <p:bldP spid="15" grpId="0" animBg="1"/>
      <p:bldP spid="14"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A6C00B7-D82E-4FFF-A516-23114305BC8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309490"/>
            <a:ext cx="7632700" cy="3855063"/>
          </a:xfrm>
          <a:prstGeom prst="rect">
            <a:avLst/>
          </a:prstGeom>
        </p:spPr>
      </p:pic>
      <p:sp>
        <p:nvSpPr>
          <p:cNvPr id="3" name="Rectangle: Rounded Corners 2"/>
          <p:cNvSpPr/>
          <p:nvPr/>
        </p:nvSpPr>
        <p:spPr>
          <a:xfrm>
            <a:off x="755650" y="1365779"/>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Watch this poem by Joseph Coelho and see if you can </a:t>
            </a:r>
            <a:r>
              <a:rPr lang="en-US" dirty="0" err="1">
                <a:solidFill>
                  <a:schemeClr val="tx1"/>
                </a:solidFill>
              </a:rPr>
              <a:t>recognise</a:t>
            </a:r>
            <a:r>
              <a:rPr lang="en-US" dirty="0">
                <a:solidFill>
                  <a:schemeClr val="tx1"/>
                </a:solidFill>
              </a:rPr>
              <a:t> any of the features you have learnt.</a:t>
            </a:r>
          </a:p>
        </p:txBody>
      </p:sp>
      <p:sp>
        <p:nvSpPr>
          <p:cNvPr id="21" name="Title 20"/>
          <p:cNvSpPr>
            <a:spLocks noGrp="1"/>
          </p:cNvSpPr>
          <p:nvPr>
            <p:ph type="title"/>
          </p:nvPr>
        </p:nvSpPr>
        <p:spPr/>
        <p:txBody>
          <a:bodyPr/>
          <a:lstStyle/>
          <a:p>
            <a:r>
              <a:rPr lang="en-GB" sz="3600" dirty="0"/>
              <a:t>Performance Poetry</a:t>
            </a:r>
            <a:endParaRPr lang="en-GB" sz="3600" dirty="0">
              <a:latin typeface="+mn-lt"/>
            </a:endParaRPr>
          </a:p>
        </p:txBody>
      </p:sp>
      <p:grpSp>
        <p:nvGrpSpPr>
          <p:cNvPr id="5" name="Group 4">
            <a:extLst>
              <a:ext uri="{FF2B5EF4-FFF2-40B4-BE49-F238E27FC236}">
                <a16:creationId xmlns:a16="http://schemas.microsoft.com/office/drawing/2014/main" id="{ECE1ED9C-1AE8-4CE3-B17B-97019D465387}"/>
              </a:ext>
            </a:extLst>
          </p:cNvPr>
          <p:cNvGrpSpPr/>
          <p:nvPr/>
        </p:nvGrpSpPr>
        <p:grpSpPr>
          <a:xfrm>
            <a:off x="3924677" y="3106909"/>
            <a:ext cx="1294646" cy="1294646"/>
            <a:chOff x="3313568" y="3775295"/>
            <a:chExt cx="1294646" cy="1294646"/>
          </a:xfrm>
        </p:grpSpPr>
        <p:sp>
          <p:nvSpPr>
            <p:cNvPr id="2" name="Oval 1">
              <a:extLst>
                <a:ext uri="{FF2B5EF4-FFF2-40B4-BE49-F238E27FC236}">
                  <a16:creationId xmlns:a16="http://schemas.microsoft.com/office/drawing/2014/main" id="{DE38BC09-89C8-4B81-BC6A-D19F9971FFA2}"/>
                </a:ext>
              </a:extLst>
            </p:cNvPr>
            <p:cNvSpPr/>
            <p:nvPr/>
          </p:nvSpPr>
          <p:spPr>
            <a:xfrm>
              <a:off x="3313568" y="3775295"/>
              <a:ext cx="1294646" cy="1294646"/>
            </a:xfrm>
            <a:prstGeom prst="ellipse">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Isosceles Triangle 3">
              <a:extLst>
                <a:ext uri="{FF2B5EF4-FFF2-40B4-BE49-F238E27FC236}">
                  <a16:creationId xmlns:a16="http://schemas.microsoft.com/office/drawing/2014/main" id="{7E73BA72-1861-461B-9143-6AE397904260}"/>
                </a:ext>
              </a:extLst>
            </p:cNvPr>
            <p:cNvSpPr/>
            <p:nvPr/>
          </p:nvSpPr>
          <p:spPr>
            <a:xfrm rot="5400000">
              <a:off x="3621386" y="4101220"/>
              <a:ext cx="878186" cy="642796"/>
            </a:xfrm>
            <a:prstGeom prst="triangle">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1" name="Rectangle: Rounded Corners 10">
            <a:hlinkClick r:id="rId3"/>
            <a:extLst>
              <a:ext uri="{FF2B5EF4-FFF2-40B4-BE49-F238E27FC236}">
                <a16:creationId xmlns:a16="http://schemas.microsoft.com/office/drawing/2014/main" id="{16FB934D-1964-4E11-9BDE-8E17CA644A10}"/>
              </a:ext>
            </a:extLst>
          </p:cNvPr>
          <p:cNvSpPr/>
          <p:nvPr/>
        </p:nvSpPr>
        <p:spPr>
          <a:xfrm>
            <a:off x="3924677" y="4491020"/>
            <a:ext cx="1294646"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click here</a:t>
            </a:r>
          </a:p>
        </p:txBody>
      </p:sp>
    </p:spTree>
    <p:extLst>
      <p:ext uri="{BB962C8B-B14F-4D97-AF65-F5344CB8AC3E}">
        <p14:creationId xmlns:p14="http://schemas.microsoft.com/office/powerpoint/2010/main" val="444935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349F089-3A30-42BF-B5EA-3A7D2A631E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53742" y="2338777"/>
            <a:ext cx="5343351" cy="3754047"/>
          </a:xfrm>
          <a:prstGeom prst="rect">
            <a:avLst/>
          </a:prstGeom>
        </p:spPr>
      </p:pic>
      <p:sp>
        <p:nvSpPr>
          <p:cNvPr id="3" name="Rectangle: Rounded Corners 2"/>
          <p:cNvSpPr/>
          <p:nvPr/>
        </p:nvSpPr>
        <p:spPr>
          <a:xfrm>
            <a:off x="755650" y="1365779"/>
            <a:ext cx="7632700" cy="854246"/>
          </a:xfrm>
          <a:prstGeom prst="roundRect">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GB" dirty="0">
                <a:solidFill>
                  <a:schemeClr val="tx1"/>
                </a:solidFill>
              </a:rPr>
              <a:t>Watch this poem by Benjamin Zephaniah and see if you can recognise any of the </a:t>
            </a:r>
            <a:r>
              <a:rPr lang="en-US" dirty="0">
                <a:solidFill>
                  <a:schemeClr val="tx1"/>
                </a:solidFill>
              </a:rPr>
              <a:t>features you have learnt.</a:t>
            </a:r>
          </a:p>
        </p:txBody>
      </p:sp>
      <p:sp>
        <p:nvSpPr>
          <p:cNvPr id="21" name="Title 20"/>
          <p:cNvSpPr>
            <a:spLocks noGrp="1"/>
          </p:cNvSpPr>
          <p:nvPr>
            <p:ph type="title"/>
          </p:nvPr>
        </p:nvSpPr>
        <p:spPr/>
        <p:txBody>
          <a:bodyPr/>
          <a:lstStyle/>
          <a:p>
            <a:r>
              <a:rPr lang="en-GB" sz="3600" dirty="0"/>
              <a:t>Performance Poetry</a:t>
            </a:r>
            <a:endParaRPr lang="en-GB" sz="3600" dirty="0">
              <a:latin typeface="+mn-lt"/>
            </a:endParaRPr>
          </a:p>
        </p:txBody>
      </p:sp>
      <p:grpSp>
        <p:nvGrpSpPr>
          <p:cNvPr id="5" name="Group 4">
            <a:extLst>
              <a:ext uri="{FF2B5EF4-FFF2-40B4-BE49-F238E27FC236}">
                <a16:creationId xmlns:a16="http://schemas.microsoft.com/office/drawing/2014/main" id="{ECE1ED9C-1AE8-4CE3-B17B-97019D465387}"/>
              </a:ext>
            </a:extLst>
          </p:cNvPr>
          <p:cNvGrpSpPr/>
          <p:nvPr/>
        </p:nvGrpSpPr>
        <p:grpSpPr>
          <a:xfrm>
            <a:off x="3924677" y="2942376"/>
            <a:ext cx="1294646" cy="1294646"/>
            <a:chOff x="3313568" y="3775295"/>
            <a:chExt cx="1294646" cy="1294646"/>
          </a:xfrm>
        </p:grpSpPr>
        <p:sp>
          <p:nvSpPr>
            <p:cNvPr id="2" name="Oval 1">
              <a:extLst>
                <a:ext uri="{FF2B5EF4-FFF2-40B4-BE49-F238E27FC236}">
                  <a16:creationId xmlns:a16="http://schemas.microsoft.com/office/drawing/2014/main" id="{DE38BC09-89C8-4B81-BC6A-D19F9971FFA2}"/>
                </a:ext>
              </a:extLst>
            </p:cNvPr>
            <p:cNvSpPr/>
            <p:nvPr/>
          </p:nvSpPr>
          <p:spPr>
            <a:xfrm>
              <a:off x="3313568" y="3775295"/>
              <a:ext cx="1294646" cy="1294646"/>
            </a:xfrm>
            <a:prstGeom prst="ellipse">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Isosceles Triangle 3">
              <a:extLst>
                <a:ext uri="{FF2B5EF4-FFF2-40B4-BE49-F238E27FC236}">
                  <a16:creationId xmlns:a16="http://schemas.microsoft.com/office/drawing/2014/main" id="{7E73BA72-1861-461B-9143-6AE397904260}"/>
                </a:ext>
              </a:extLst>
            </p:cNvPr>
            <p:cNvSpPr/>
            <p:nvPr/>
          </p:nvSpPr>
          <p:spPr>
            <a:xfrm rot="5400000">
              <a:off x="3621386" y="4101220"/>
              <a:ext cx="878186" cy="642796"/>
            </a:xfrm>
            <a:prstGeom prst="triangle">
              <a:avLst/>
            </a:prstGeom>
            <a:solidFill>
              <a:srgbClr val="8BAD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7" name="Rectangle: Rounded Corners 6">
            <a:hlinkClick r:id="rId3"/>
            <a:extLst>
              <a:ext uri="{FF2B5EF4-FFF2-40B4-BE49-F238E27FC236}">
                <a16:creationId xmlns:a16="http://schemas.microsoft.com/office/drawing/2014/main" id="{6555B031-5513-4E82-B0C7-F6AF46E99B5F}"/>
              </a:ext>
            </a:extLst>
          </p:cNvPr>
          <p:cNvSpPr/>
          <p:nvPr/>
        </p:nvSpPr>
        <p:spPr>
          <a:xfrm>
            <a:off x="3919912" y="4411594"/>
            <a:ext cx="1294646" cy="547779"/>
          </a:xfrm>
          <a:prstGeom prst="roundRect">
            <a:avLst/>
          </a:prstGeom>
          <a:solidFill>
            <a:srgbClr val="C1D9F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lvl="0"/>
            <a:r>
              <a:rPr lang="en-US" dirty="0">
                <a:solidFill>
                  <a:schemeClr val="tx1"/>
                </a:solidFill>
              </a:rPr>
              <a:t>click here</a:t>
            </a:r>
          </a:p>
        </p:txBody>
      </p:sp>
    </p:spTree>
    <p:extLst>
      <p:ext uri="{BB962C8B-B14F-4D97-AF65-F5344CB8AC3E}">
        <p14:creationId xmlns:p14="http://schemas.microsoft.com/office/powerpoint/2010/main" val="46838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9240142-2865-4CD1-AB61-B4F45C0E53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90DA6DE-6BAA-4657-B43B-1E0BB21DBDD8}">
  <ds:schemaRefs>
    <ds:schemaRef ds:uri="http://schemas.microsoft.com/sharepoint/v3/contenttype/forms"/>
  </ds:schemaRefs>
</ds:datastoreItem>
</file>

<file path=customXml/itemProps3.xml><?xml version="1.0" encoding="utf-8"?>
<ds:datastoreItem xmlns:ds="http://schemas.openxmlformats.org/officeDocument/2006/customXml" ds:itemID="{0512D66B-868B-4F57-9D27-711F00F75EF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0c7fa71-570b-4d2e-a005-0d34dc952117"/>
    <ds:schemaRef ds:uri="http://purl.org/dc/elements/1.1/"/>
    <ds:schemaRef ds:uri="http://schemas.microsoft.com/office/2006/metadata/properties"/>
    <ds:schemaRef ds:uri="b561d3cc-3f8f-4588-a568-be861ce1308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396</TotalTime>
  <Words>780</Words>
  <Application>Microsoft Office PowerPoint</Application>
  <PresentationFormat>On-screen Show (4:3)</PresentationFormat>
  <Paragraphs>73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Roboto</vt:lpstr>
      <vt:lpstr>Calibri</vt:lpstr>
      <vt:lpstr>Arial</vt:lpstr>
      <vt:lpstr>Twinkl</vt:lpstr>
      <vt:lpstr>Office Theme</vt:lpstr>
      <vt:lpstr>We hope you find the information on our website and resources useful.   This resource contains links to external video websites.  These websites often have autoplay features meaning that other videos will play after the video you are watching finishes. You should disable this feature before using the video in any classroom or similar setting. Twinkl assumes no responsibility for the contents of linked websites. The inclusion of any link in this resource should not be taken as an endorsement of any kind by Twinkl of the linked website or any association with its operators. We have no control over the availability of the linked pages. If the link is not working, please let us know by contacting TwinklCares and we will try to fix it, although we can assume no responsibility if this is the case.   Please be aware, clicking these buttons will take you to an external video website:</vt:lpstr>
      <vt:lpstr>PowerPoint Presentation</vt:lpstr>
      <vt:lpstr>What is Poetry?</vt:lpstr>
      <vt:lpstr>What is Poetry?</vt:lpstr>
      <vt:lpstr>What is Performance Poetry?</vt:lpstr>
      <vt:lpstr>How Can You Perform Poetry?</vt:lpstr>
      <vt:lpstr>The Tone of the Poem</vt:lpstr>
      <vt:lpstr>Characters in the Poem</vt:lpstr>
      <vt:lpstr>Actions</vt:lpstr>
      <vt:lpstr>Actions</vt:lpstr>
      <vt:lpstr>Actions</vt:lpstr>
      <vt:lpstr>Performance Poetry</vt:lpstr>
      <vt:lpstr>Performance Poetry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Simone Wouters</dc:creator>
  <cp:lastModifiedBy>Laura MacRae</cp:lastModifiedBy>
  <cp:revision>30</cp:revision>
  <dcterms:created xsi:type="dcterms:W3CDTF">2020-07-27T10:57:29Z</dcterms:created>
  <dcterms:modified xsi:type="dcterms:W3CDTF">2022-02-05T17:45:55Z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