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771" r:id="rId5"/>
    <p:sldId id="773" r:id="rId6"/>
    <p:sldId id="772" r:id="rId7"/>
    <p:sldId id="774" r:id="rId8"/>
    <p:sldId id="776" r:id="rId9"/>
    <p:sldId id="775" r:id="rId10"/>
    <p:sldId id="78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4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90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269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644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925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924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714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943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434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74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870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603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958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BsaDKAtoGF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1F69E-D777-4592-B6F4-2172B8B3C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C2FE9E-31AF-46F3-971C-B739074B1C4E}"/>
              </a:ext>
            </a:extLst>
          </p:cNvPr>
          <p:cNvSpPr/>
          <p:nvPr/>
        </p:nvSpPr>
        <p:spPr>
          <a:xfrm>
            <a:off x="3266046" y="767642"/>
            <a:ext cx="6586408" cy="1690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15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What is the importance of light in religion?</a:t>
            </a:r>
            <a:endParaRPr lang="en-GB" sz="66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>
              <a:lnSpc>
                <a:spcPct val="115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 To understand why light is used as a symbol at Christmas</a:t>
            </a:r>
            <a:endParaRPr lang="en-GB" sz="66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>
              <a:lnSpc>
                <a:spcPct val="115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 To know how Christians might interpret the symbolism of a Christingle</a:t>
            </a:r>
            <a:endParaRPr lang="en-GB" sz="66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>
              <a:lnSpc>
                <a:spcPct val="115000"/>
              </a:lnSpc>
              <a:defRPr/>
            </a:pPr>
            <a:r>
              <a:rPr lang="en-US" sz="1100" dirty="0">
                <a:solidFill>
                  <a:prstClr val="black"/>
                </a:solidFill>
                <a:latin typeface="Calibri" panose="020F0502020204030204"/>
              </a:rPr>
              <a:t> </a:t>
            </a:r>
            <a:endParaRPr lang="en-GB" sz="2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46A843-4006-47EE-BA5B-939374985272}"/>
              </a:ext>
            </a:extLst>
          </p:cNvPr>
          <p:cNvSpPr/>
          <p:nvPr/>
        </p:nvSpPr>
        <p:spPr>
          <a:xfrm>
            <a:off x="951471" y="2686323"/>
            <a:ext cx="9629390" cy="577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15000"/>
              </a:lnSpc>
              <a:defRPr/>
            </a:pPr>
            <a:r>
              <a:rPr lang="en-US" sz="1400" dirty="0">
                <a:solidFill>
                  <a:prstClr val="black"/>
                </a:solidFill>
                <a:latin typeface="Twinkl Cursive Looped" panose="02000000000000000000" pitchFamily="2" charset="0"/>
              </a:rPr>
              <a:t>Jesus’ as ‘Light of the World’ belongs to the first years of Christianity. John’s Gospel (Chapter 8 verse 12), Jesus himself declares: ‘I am the light of the world. No follower of mine shall wander in the dark; he shall have the light of life’.  </a:t>
            </a:r>
            <a:endParaRPr lang="en-GB" sz="48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47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F92E737-1816-40D2-B5E9-7243F944C0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95333" y="605482"/>
            <a:ext cx="4316312" cy="53119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CC0F1C7-CAA7-4D95-8EC2-6783FB41D88E}"/>
              </a:ext>
            </a:extLst>
          </p:cNvPr>
          <p:cNvSpPr/>
          <p:nvPr/>
        </p:nvSpPr>
        <p:spPr>
          <a:xfrm>
            <a:off x="1734066" y="605482"/>
            <a:ext cx="33486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en-GB" dirty="0">
                <a:solidFill>
                  <a:prstClr val="black"/>
                </a:solidFill>
                <a:latin typeface="Calibri" panose="020F0502020204030204"/>
              </a:rPr>
              <a:t>What do they notice first in the picture? For me it was the light shining from within it ..</a:t>
            </a:r>
          </a:p>
        </p:txBody>
      </p:sp>
    </p:spTree>
    <p:extLst>
      <p:ext uri="{BB962C8B-B14F-4D97-AF65-F5344CB8AC3E}">
        <p14:creationId xmlns:p14="http://schemas.microsoft.com/office/powerpoint/2010/main" val="223325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76CE8-0911-40BD-9F1D-4855160A9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857158-2C6B-4C1A-958E-8AC909AEF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https://www.youtube.com/watch?v=BsaDKAtoGFA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3B3345-086A-4802-B4F4-5668DAAB8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3232" y="2330450"/>
            <a:ext cx="6649069" cy="4162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50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24756-2E9D-4BAD-9084-A1F09FEEB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500063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Today we will be thinking of ways in which light is used at Christmas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2992D-D34F-4BCF-B791-4D46710C0D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Write ‘Light at Christmas’ in the middle of your piece of paper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Then, around outside, write the different ways light is used at Christmas with possible reasons for their use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095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2979C-E0B5-44E0-A899-78230BA6E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450" y="-126721"/>
            <a:ext cx="7886700" cy="1325563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Light at Christmas examples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1BB4D3-EFCE-43A3-9B55-25DA9FD23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4040"/>
          <a:stretch/>
        </p:blipFill>
        <p:spPr>
          <a:xfrm>
            <a:off x="705855" y="2746175"/>
            <a:ext cx="2412978" cy="18348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D4A5AD-B5E5-4C72-B538-DF5CFB1609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5132" y="307106"/>
            <a:ext cx="2390775" cy="1914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6E80AF-7D15-4913-9F6D-2E6CC1DC2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9143" y="4581054"/>
            <a:ext cx="2143125" cy="2143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A740F0-CA0C-48F5-B095-8B5DBE3F70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123" y="1009233"/>
            <a:ext cx="2857500" cy="160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BCE51A-5C45-4C6E-9051-17577C1228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5052" y="3563622"/>
            <a:ext cx="2881828" cy="28818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C97DEF3-34B4-464E-87E3-B71F234D64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3853" y="2416870"/>
            <a:ext cx="2990127" cy="19897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41F919-CFA8-4F2A-A85A-A95141C62A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9395" y="1151254"/>
            <a:ext cx="3438686" cy="21431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73BBF8-E3EE-4EA3-B4E0-66DB954700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0577" y="4652491"/>
            <a:ext cx="22860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83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D645D-668A-4625-AD4C-4CC885588D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622" y="311705"/>
            <a:ext cx="9359728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200" dirty="0">
                <a:latin typeface="Twinkl Cursive Looped" panose="02000000000000000000" pitchFamily="2" charset="0"/>
              </a:rPr>
              <a:t>Light is used all over the world to express feelings and beliefs, when something is used like this it is known as a symbol. </a:t>
            </a: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892819-D507-45F4-B522-C5D00EA6FDE7}"/>
              </a:ext>
            </a:extLst>
          </p:cNvPr>
          <p:cNvSpPr/>
          <p:nvPr/>
        </p:nvSpPr>
        <p:spPr>
          <a:xfrm>
            <a:off x="2544577" y="5818618"/>
            <a:ext cx="62872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Do you have or use any symbols?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7040C9-BC74-49AC-8272-D9AD2487C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977" y="1914803"/>
            <a:ext cx="47625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5280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78200-311C-4BDE-9631-37B23B7F8A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Cursive Looped" panose="02000000000000000000" pitchFamily="2" charset="0"/>
              </a:rPr>
              <a:t>How do you feel in the darkness?</a:t>
            </a: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>
                <a:latin typeface="Twinkl Cursive Looped" panose="02000000000000000000" pitchFamily="2" charset="0"/>
              </a:rPr>
              <a:t>When </a:t>
            </a:r>
            <a:r>
              <a:rPr lang="en-GB" dirty="0">
                <a:latin typeface="Twinkl Cursive Looped" panose="02000000000000000000" pitchFamily="2" charset="0"/>
              </a:rPr>
              <a:t>light is added-how do you feel?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275C95-7158-4E52-B9AB-1BB6864445C8}"/>
              </a:ext>
            </a:extLst>
          </p:cNvPr>
          <p:cNvSpPr txBox="1"/>
          <p:nvPr/>
        </p:nvSpPr>
        <p:spPr>
          <a:xfrm>
            <a:off x="939113" y="865018"/>
            <a:ext cx="4213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Twinkl Cursive Looped" panose="02000000000000000000" pitchFamily="2" charset="0"/>
              </a:rPr>
              <a:t>Reflection:</a:t>
            </a:r>
          </a:p>
        </p:txBody>
      </p:sp>
    </p:spTree>
    <p:extLst>
      <p:ext uri="{BB962C8B-B14F-4D97-AF65-F5344CB8AC3E}">
        <p14:creationId xmlns:p14="http://schemas.microsoft.com/office/powerpoint/2010/main" val="87190411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17AEA62-1E6E-4EEE-AD2A-4D23801725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255BB3-AB98-46C4-9FF0-871A709D2EC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34EAD2-1504-4441-B9CF-9395FF15CBC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0c7fa71-570b-4d2e-a005-0d34dc952117"/>
    <ds:schemaRef ds:uri="http://schemas.microsoft.com/office/2006/documentManagement/typ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230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Twinkl Cursive Looped</vt:lpstr>
      <vt:lpstr>1_Office Theme</vt:lpstr>
      <vt:lpstr>RE</vt:lpstr>
      <vt:lpstr>PowerPoint Presentation</vt:lpstr>
      <vt:lpstr>PowerPoint Presentation</vt:lpstr>
      <vt:lpstr>Today we will be thinking of ways in which light is used at Christmas </vt:lpstr>
      <vt:lpstr>Light at Christmas examples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</dc:title>
  <dc:creator>Laura MacRae</dc:creator>
  <cp:lastModifiedBy>Laura MacRae</cp:lastModifiedBy>
  <cp:revision>1</cp:revision>
  <dcterms:created xsi:type="dcterms:W3CDTF">2021-07-09T13:35:11Z</dcterms:created>
  <dcterms:modified xsi:type="dcterms:W3CDTF">2021-07-09T13:41:02Z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