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297" r:id="rId12"/>
    <p:sldId id="298" r:id="rId13"/>
    <p:sldId id="312" r:id="rId14"/>
    <p:sldId id="299" r:id="rId15"/>
    <p:sldId id="300" r:id="rId16"/>
    <p:sldId id="311" r:id="rId17"/>
    <p:sldId id="301" r:id="rId18"/>
    <p:sldId id="304" r:id="rId19"/>
    <p:sldId id="307" r:id="rId20"/>
    <p:sldId id="313" r:id="rId21"/>
    <p:sldId id="314" r:id="rId22"/>
    <p:sldId id="315" r:id="rId23"/>
    <p:sldId id="308" r:id="rId24"/>
    <p:sldId id="317" r:id="rId25"/>
    <p:sldId id="316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01/02/2021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01/02/2021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microsoft.com/office/2007/relationships/hdphoto" Target="../media/hdphoto2.wdp"/><Relationship Id="rId5" Type="http://schemas.openxmlformats.org/officeDocument/2006/relationships/image" Target="../media/image17.png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9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1188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How many socks?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How many?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What is missing? 12, 10, 8, ___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What is missing?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9216" y="4894223"/>
            <a:ext cx="6270141" cy="999745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3016155" y="5418161"/>
            <a:ext cx="327546" cy="3275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5011154" y="5421390"/>
            <a:ext cx="327546" cy="3275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0888" y="334775"/>
            <a:ext cx="706410" cy="92225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0963" y="334776"/>
            <a:ext cx="706410" cy="92225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1722" y="334776"/>
            <a:ext cx="706410" cy="92225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6614" y="323323"/>
            <a:ext cx="706410" cy="92225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6155" y="1438442"/>
            <a:ext cx="961314" cy="89501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9665" y="1438442"/>
            <a:ext cx="961314" cy="89501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3175" y="1438442"/>
            <a:ext cx="961314" cy="89501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6685" y="1438442"/>
            <a:ext cx="961314" cy="89501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0195" y="1438442"/>
            <a:ext cx="961314" cy="89501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3705" y="1438440"/>
            <a:ext cx="961314" cy="89501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7215" y="1438442"/>
            <a:ext cx="961314" cy="895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How many socks?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How many?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What is missing? 12, 10, 8, ___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What is missing?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92653" y="36338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8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9216" y="4894223"/>
            <a:ext cx="6270141" cy="999745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3016155" y="5418161"/>
            <a:ext cx="327546" cy="3275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5011154" y="5421390"/>
            <a:ext cx="327546" cy="3275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0888" y="334775"/>
            <a:ext cx="706410" cy="92225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0963" y="334776"/>
            <a:ext cx="706410" cy="92225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1722" y="334776"/>
            <a:ext cx="706410" cy="92225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6614" y="323323"/>
            <a:ext cx="706410" cy="92225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2886" y="1438442"/>
            <a:ext cx="961314" cy="89501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6396" y="1438442"/>
            <a:ext cx="961314" cy="89501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9906" y="1438442"/>
            <a:ext cx="961314" cy="89501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3416" y="1438442"/>
            <a:ext cx="961314" cy="89501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6926" y="1438442"/>
            <a:ext cx="961314" cy="89501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0436" y="1438440"/>
            <a:ext cx="961314" cy="89501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3946" y="1438442"/>
            <a:ext cx="961314" cy="895016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2957570" y="162814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14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672743" y="289443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33283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 animBg="1"/>
      <p:bldP spid="8" grpId="0" animBg="1"/>
      <p:bldP spid="20" grpId="0"/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74916" y="53180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How many counters?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6308" y="2317960"/>
            <a:ext cx="2055098" cy="90407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9332" y="1388725"/>
            <a:ext cx="2022074" cy="88954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6308" y="3280945"/>
            <a:ext cx="2055098" cy="90407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86582" y="3288209"/>
            <a:ext cx="2022074" cy="88954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332" y="4213139"/>
            <a:ext cx="2055098" cy="90407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3558" y="4213139"/>
            <a:ext cx="2055098" cy="90407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332" y="5114887"/>
            <a:ext cx="2055098" cy="90407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3558" y="5114887"/>
            <a:ext cx="2055098" cy="90407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51784" y="5142245"/>
            <a:ext cx="2022074" cy="889548"/>
          </a:xfrm>
          <a:prstGeom prst="rect">
            <a:avLst/>
          </a:prstGeom>
        </p:spPr>
      </p:pic>
      <p:cxnSp>
        <p:nvCxnSpPr>
          <p:cNvPr id="14" name="Straight Connector 13"/>
          <p:cNvCxnSpPr/>
          <p:nvPr/>
        </p:nvCxnSpPr>
        <p:spPr>
          <a:xfrm>
            <a:off x="667512" y="2305569"/>
            <a:ext cx="752551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667512" y="3241373"/>
            <a:ext cx="752551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667512" y="4199491"/>
            <a:ext cx="752551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667512" y="5114887"/>
            <a:ext cx="752551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7335607" y="162814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335607" y="2557184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335607" y="3515301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15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346349" y="4403945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20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346349" y="531934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25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18656" y="2710336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How many ducks?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140772" y="489429"/>
            <a:ext cx="442652" cy="45912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18656" y="1020136"/>
            <a:ext cx="442652" cy="45912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362098" y="991669"/>
            <a:ext cx="442652" cy="45912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17876" y="546849"/>
            <a:ext cx="442652" cy="45912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86094" y="1162952"/>
            <a:ext cx="442652" cy="45912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698120" y="1698188"/>
            <a:ext cx="442652" cy="45912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85914" y="2186971"/>
            <a:ext cx="442652" cy="45912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19446" y="2200428"/>
            <a:ext cx="442652" cy="45912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75224" y="1755608"/>
            <a:ext cx="442652" cy="45912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43442" y="2371711"/>
            <a:ext cx="442652" cy="45912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057113" y="358672"/>
            <a:ext cx="442652" cy="45912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34997" y="889379"/>
            <a:ext cx="442652" cy="45912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278439" y="860912"/>
            <a:ext cx="442652" cy="45912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434217" y="416092"/>
            <a:ext cx="442652" cy="45912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502435" y="1032195"/>
            <a:ext cx="442652" cy="45912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810473" y="1580513"/>
            <a:ext cx="442652" cy="45912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688357" y="2111220"/>
            <a:ext cx="442652" cy="45912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031799" y="2082753"/>
            <a:ext cx="442652" cy="45912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187577" y="1637933"/>
            <a:ext cx="442652" cy="45912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255795" y="2254036"/>
            <a:ext cx="442652" cy="45912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838840" y="1332160"/>
            <a:ext cx="442652" cy="45912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716724" y="1862867"/>
            <a:ext cx="442652" cy="45912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060166" y="1834400"/>
            <a:ext cx="442652" cy="45912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215944" y="1430524"/>
            <a:ext cx="442652" cy="459123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284162" y="2005683"/>
            <a:ext cx="442652" cy="45912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857046" y="3665770"/>
            <a:ext cx="1340029" cy="3451592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963021" y="2290427"/>
            <a:ext cx="1340029" cy="3451592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762538" y="2214442"/>
            <a:ext cx="1340029" cy="3451592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4799" y="1505733"/>
            <a:ext cx="1375243" cy="1695927"/>
          </a:xfrm>
          <a:prstGeom prst="rect">
            <a:avLst/>
          </a:prstGeom>
        </p:spPr>
      </p:pic>
      <p:sp>
        <p:nvSpPr>
          <p:cNvPr id="39" name="Rounded Rectangular Callout 38"/>
          <p:cNvSpPr/>
          <p:nvPr/>
        </p:nvSpPr>
        <p:spPr>
          <a:xfrm>
            <a:off x="4938050" y="382068"/>
            <a:ext cx="2577012" cy="988567"/>
          </a:xfrm>
          <a:prstGeom prst="wedgeRoundRectCallout">
            <a:avLst>
              <a:gd name="adj1" fmla="val 26816"/>
              <a:gd name="adj2" fmla="val 89355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Box 39"/>
          <p:cNvSpPr txBox="1"/>
          <p:nvPr/>
        </p:nvSpPr>
        <p:spPr>
          <a:xfrm>
            <a:off x="4844850" y="423087"/>
            <a:ext cx="273714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I am going to count by 5s!</a:t>
            </a:r>
          </a:p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5, 10, 15, 20, 25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1169188" y="212064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There are 25 ducks.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11111E-6 L 0.10087 0.441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35" y="2208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25 4.07407E-6 L 0.00764 0.3625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18125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7.40741E-7 L 0.14548 0.3687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74" y="18426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44444E-6 L 0.02431 0.4314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5" y="21574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7.40741E-7 L 0.08698 0.3423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40" y="17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48148E-6 L 0.15086 0.3493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35" y="17454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4.81481E-6 L 0.0441 0.2745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5" y="13727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33333E-6 L 0.19861 0.27569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931" y="13773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85185E-6 L 0.07257 0.34074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28" y="17037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3.33333E-6 L 0.14445 0.25092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22" y="125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85185E-6 L 0.30625 0.44838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13" y="22407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69 -2.96296E-6 L 0.21719 0.37315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094" y="1865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2.22222E-6 L 0.35625 0.37315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812" y="18657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69 -1.48148E-6 L 0.23282 0.44213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06" y="22106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3.7037E-6 L 0.29601 0.34814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92" y="174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11111E-6 L 0.33229 0.35139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615" y="17569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3.7037E-6 L 0.24097 0.26968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049" y="13472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25 2.96296E-6 L 0.37969 0.27801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88" y="13889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2.22222E-6 L 0.25677 0.33889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830" y="16944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2.96296E-6 L 0.3309 0.25301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45" y="12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0.0125 L -0.09566 0.51875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92" y="25301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2.59259E-6 L -0.19132 0.44167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566" y="22083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0.00416 L -0.04844 0.44375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1" y="21968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85185E-6 L -0.17639 0.51273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819" y="25625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07407E-6 L -0.1092 0.42291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69" y="21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0" grpId="0"/>
      <p:bldP spid="4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1 &amp; 2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36450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479912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3091" y="1316270"/>
            <a:ext cx="5182049" cy="521862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933421" y="1312771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793993" y="3920458"/>
            <a:ext cx="5298825" cy="261443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6509182" y="1323355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3933421" y="1837715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6499536" y="183771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3933421" y="2352879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505082" y="2331252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3933421" y="2863557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6505082" y="2859468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3933421" y="3375692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1654341" y="4157947"/>
            <a:ext cx="53894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5 pears in each bag.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782" y="2517099"/>
            <a:ext cx="752730" cy="91561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556" y="1400529"/>
            <a:ext cx="752730" cy="91561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262" y="434606"/>
            <a:ext cx="752730" cy="91561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8405" y="364505"/>
            <a:ext cx="752730" cy="91561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1228" y="360864"/>
            <a:ext cx="752730" cy="91561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5373" y="350989"/>
            <a:ext cx="752730" cy="91561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3586" y="420295"/>
            <a:ext cx="752730" cy="91561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16880">
            <a:off x="7167494" y="1233148"/>
            <a:ext cx="752730" cy="915616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6305" y="2251611"/>
            <a:ext cx="752730" cy="915616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2438655" y="4677885"/>
            <a:ext cx="38208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</a:t>
            </a:r>
            <a:r>
              <a:rPr lang="en-GB" sz="2800" dirty="0">
                <a:latin typeface="Comic Sans MS" panose="030F0702030302020204" pitchFamily="66" charset="0"/>
              </a:rPr>
              <a:t>9</a:t>
            </a:r>
            <a:r>
              <a:rPr lang="en-GB" sz="2800" dirty="0" smtClean="0">
                <a:latin typeface="Comic Sans MS" panose="030F0702030302020204" pitchFamily="66" charset="0"/>
              </a:rPr>
              <a:t> bags.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819614" y="5339929"/>
            <a:ext cx="701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45 pears.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4389324" y="5354991"/>
            <a:ext cx="540355" cy="488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1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/>
      <p:bldP spid="27" grpId="0"/>
      <p:bldP spid="28" grpId="0"/>
      <p:bldP spid="2" grpId="0" animBg="1"/>
      <p:bldP spid="2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886" y="4651725"/>
            <a:ext cx="7244600" cy="115511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9597" y="2544747"/>
            <a:ext cx="1043516" cy="9715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7470" y="2544747"/>
            <a:ext cx="1043516" cy="9715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5343" y="2544747"/>
            <a:ext cx="1043516" cy="9715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3217" y="2544747"/>
            <a:ext cx="1043516" cy="9715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598" y="3580646"/>
            <a:ext cx="1043516" cy="971550"/>
          </a:xfrm>
          <a:prstGeom prst="rect">
            <a:avLst/>
          </a:prstGeom>
        </p:spPr>
      </p:pic>
      <p:sp>
        <p:nvSpPr>
          <p:cNvPr id="12" name="Oval 11"/>
          <p:cNvSpPr/>
          <p:nvPr/>
        </p:nvSpPr>
        <p:spPr>
          <a:xfrm>
            <a:off x="3377548" y="5200008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3950867" y="5200008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5363" y="3580646"/>
            <a:ext cx="1043516" cy="971550"/>
          </a:xfrm>
          <a:prstGeom prst="rect">
            <a:avLst/>
          </a:prstGeom>
        </p:spPr>
      </p:pic>
      <p:sp>
        <p:nvSpPr>
          <p:cNvPr id="15" name="Oval 14"/>
          <p:cNvSpPr/>
          <p:nvPr/>
        </p:nvSpPr>
        <p:spPr>
          <a:xfrm>
            <a:off x="4524186" y="5200008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8128" y="3580646"/>
            <a:ext cx="1043516" cy="971550"/>
          </a:xfrm>
          <a:prstGeom prst="rect">
            <a:avLst/>
          </a:prstGeom>
        </p:spPr>
      </p:pic>
      <p:sp>
        <p:nvSpPr>
          <p:cNvPr id="17" name="Oval 16"/>
          <p:cNvSpPr/>
          <p:nvPr/>
        </p:nvSpPr>
        <p:spPr>
          <a:xfrm>
            <a:off x="5111793" y="5214296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0893" y="3580646"/>
            <a:ext cx="1043516" cy="971550"/>
          </a:xfrm>
          <a:prstGeom prst="rect">
            <a:avLst/>
          </a:prstGeom>
        </p:spPr>
      </p:pic>
      <p:sp>
        <p:nvSpPr>
          <p:cNvPr id="19" name="Oval 18"/>
          <p:cNvSpPr/>
          <p:nvPr/>
        </p:nvSpPr>
        <p:spPr>
          <a:xfrm>
            <a:off x="5670824" y="5214296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658" y="3580646"/>
            <a:ext cx="1043516" cy="971550"/>
          </a:xfrm>
          <a:prstGeom prst="rect">
            <a:avLst/>
          </a:prstGeom>
        </p:spPr>
      </p:pic>
      <p:sp>
        <p:nvSpPr>
          <p:cNvPr id="21" name="Oval 20"/>
          <p:cNvSpPr/>
          <p:nvPr/>
        </p:nvSpPr>
        <p:spPr>
          <a:xfrm>
            <a:off x="6244143" y="5214296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6424" y="3580646"/>
            <a:ext cx="1043516" cy="971550"/>
          </a:xfrm>
          <a:prstGeom prst="rect">
            <a:avLst/>
          </a:prstGeom>
        </p:spPr>
      </p:pic>
      <p:sp>
        <p:nvSpPr>
          <p:cNvPr id="23" name="Oval 22"/>
          <p:cNvSpPr/>
          <p:nvPr/>
        </p:nvSpPr>
        <p:spPr>
          <a:xfrm>
            <a:off x="6831751" y="5214296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1087469" y="1458342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Can you count on in 5s,</a:t>
            </a: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starting at 20?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cxnSp>
        <p:nvCxnSpPr>
          <p:cNvPr id="25" name="Straight Connector 24"/>
          <p:cNvCxnSpPr/>
          <p:nvPr/>
        </p:nvCxnSpPr>
        <p:spPr>
          <a:xfrm>
            <a:off x="667512" y="3481117"/>
            <a:ext cx="7525512" cy="3518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482969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5" grpId="0" animBg="1"/>
      <p:bldP spid="17" grpId="0" animBg="1"/>
      <p:bldP spid="19" grpId="0" animBg="1"/>
      <p:bldP spid="21" grpId="0" animBg="1"/>
      <p:bldP spid="2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079" y="2277453"/>
            <a:ext cx="7244600" cy="115511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054" y="1124584"/>
            <a:ext cx="1063283" cy="115499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7173" y="1124584"/>
            <a:ext cx="1063283" cy="115499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8292" y="1124584"/>
            <a:ext cx="1063283" cy="115499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9411" y="1124584"/>
            <a:ext cx="1063283" cy="115499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0530" y="1124584"/>
            <a:ext cx="1063283" cy="115499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1649" y="1124584"/>
            <a:ext cx="1063283" cy="115499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3818" y="3828020"/>
            <a:ext cx="3302831" cy="2316678"/>
          </a:xfrm>
          <a:prstGeom prst="rect">
            <a:avLst/>
          </a:prstGeom>
        </p:spPr>
      </p:pic>
      <p:sp>
        <p:nvSpPr>
          <p:cNvPr id="10" name="Minus 9"/>
          <p:cNvSpPr/>
          <p:nvPr/>
        </p:nvSpPr>
        <p:spPr>
          <a:xfrm>
            <a:off x="2787132" y="5409839"/>
            <a:ext cx="2925469" cy="181499"/>
          </a:xfrm>
          <a:prstGeom prst="mathMinus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Minus 10"/>
          <p:cNvSpPr/>
          <p:nvPr/>
        </p:nvSpPr>
        <p:spPr>
          <a:xfrm>
            <a:off x="2812028" y="5118947"/>
            <a:ext cx="2925469" cy="181499"/>
          </a:xfrm>
          <a:prstGeom prst="mathMinus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Minus 11"/>
          <p:cNvSpPr/>
          <p:nvPr/>
        </p:nvSpPr>
        <p:spPr>
          <a:xfrm>
            <a:off x="2812028" y="4899354"/>
            <a:ext cx="2925469" cy="181499"/>
          </a:xfrm>
          <a:prstGeom prst="mathMinus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Minus 12"/>
          <p:cNvSpPr/>
          <p:nvPr/>
        </p:nvSpPr>
        <p:spPr>
          <a:xfrm>
            <a:off x="2839926" y="4688768"/>
            <a:ext cx="2925469" cy="181499"/>
          </a:xfrm>
          <a:prstGeom prst="mathMinus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1188386" y="34180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How many pencils?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41120" y="3407569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How many chocolates?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332938" y="378405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332937" y="347262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20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12874" y="4292183"/>
            <a:ext cx="747045" cy="74704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5475393" y="4434872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89905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5" grpId="0"/>
      <p:bldP spid="16" grpId="0"/>
      <p:bldP spid="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703" y="1406871"/>
            <a:ext cx="5182049" cy="521862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91605" y="4014787"/>
            <a:ext cx="5298825" cy="25821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3822112" y="142762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6402694" y="142762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3837365" y="1939940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6413195" y="1933501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195" y="4417681"/>
            <a:ext cx="2838154" cy="145691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0530" y="4392805"/>
            <a:ext cx="2838154" cy="1456919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 flipH="1">
            <a:off x="4423377" y="4745023"/>
            <a:ext cx="304898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H="1">
            <a:off x="4423378" y="5005601"/>
            <a:ext cx="304898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1025704" y="4745023"/>
            <a:ext cx="304898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1025703" y="5051615"/>
            <a:ext cx="304898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1255300" y="353379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How many juice boxes did the children drink?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88088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703" y="1406871"/>
            <a:ext cx="5182049" cy="521862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91605" y="4014787"/>
            <a:ext cx="5298825" cy="25821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3837438" y="1938032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6413195" y="1933501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3835477" y="2437284"/>
            <a:ext cx="505151" cy="51891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6412214" y="2437284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3835471" y="2949935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6408427" y="2943159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3825010" y="3475313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415712" y="3468009"/>
            <a:ext cx="505151" cy="51891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5990752"/>
              </p:ext>
            </p:extLst>
          </p:nvPr>
        </p:nvGraphicFramePr>
        <p:xfrm>
          <a:off x="1760703" y="4950222"/>
          <a:ext cx="5134576" cy="579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1822">
                  <a:extLst>
                    <a:ext uri="{9D8B030D-6E8A-4147-A177-3AD203B41FA5}">
                      <a16:colId xmlns:a16="http://schemas.microsoft.com/office/drawing/2014/main" val="292207331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76412928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1252832007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952061380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3686423306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3824829607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822899210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281117486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KG Primary Penmanship" panose="02000506000000020003" pitchFamily="2" charset="0"/>
                        </a:rPr>
                        <a:t>15</a:t>
                      </a:r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KG Primary Penmanship" panose="02000506000000020003" pitchFamily="2" charset="0"/>
                        </a:rPr>
                        <a:t>20</a:t>
                      </a:r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solidFill>
                            <a:srgbClr val="FF0000"/>
                          </a:solidFill>
                          <a:latin typeface="KG Primary Penmanship" panose="02000506000000020003" pitchFamily="2" charset="0"/>
                        </a:rPr>
                        <a:t>?</a:t>
                      </a:r>
                      <a:endParaRPr lang="en-GB" sz="3200" dirty="0">
                        <a:solidFill>
                          <a:srgbClr val="FF0000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 smtClean="0">
                          <a:solidFill>
                            <a:schemeClr val="tx1"/>
                          </a:solidFill>
                          <a:latin typeface="KG Primary Penmanship" panose="02000506000000020003" pitchFamily="2" charset="0"/>
                        </a:rPr>
                        <a:t>30</a:t>
                      </a:r>
                      <a:endParaRPr lang="en-GB" sz="32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KG Primary Penmanship" panose="02000506000000020003" pitchFamily="2" charset="0"/>
                        </a:rPr>
                        <a:t>35</a:t>
                      </a:r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KG Primary Penmanship" panose="02000506000000020003" pitchFamily="2" charset="0"/>
                        </a:rPr>
                        <a:t>40</a:t>
                      </a:r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KG Primary Penmanship" panose="02000506000000020003" pitchFamily="2" charset="0"/>
                        </a:rPr>
                        <a:t>45</a:t>
                      </a:r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solidFill>
                            <a:srgbClr val="FF0000"/>
                          </a:solidFill>
                          <a:latin typeface="KG Primary Penmanship" panose="02000506000000020003" pitchFamily="2" charset="0"/>
                        </a:rPr>
                        <a:t>?</a:t>
                      </a:r>
                      <a:endParaRPr lang="en-GB" sz="3200" dirty="0">
                        <a:solidFill>
                          <a:srgbClr val="FF0000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77866355"/>
                  </a:ext>
                </a:extLst>
              </a:tr>
            </a:tbl>
          </a:graphicData>
        </a:graphic>
      </p:graphicFrame>
      <p:sp>
        <p:nvSpPr>
          <p:cNvPr id="15" name="Rectangle 14"/>
          <p:cNvSpPr/>
          <p:nvPr/>
        </p:nvSpPr>
        <p:spPr>
          <a:xfrm>
            <a:off x="3096441" y="4998910"/>
            <a:ext cx="443345" cy="4711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3096441" y="4940662"/>
            <a:ext cx="5680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FF0000"/>
                </a:solidFill>
                <a:latin typeface="KG Primary Penmanship" panose="02000506000000020003" pitchFamily="2" charset="0"/>
              </a:rPr>
              <a:t>25</a:t>
            </a:r>
            <a:endParaRPr lang="en-GB" sz="3200" dirty="0">
              <a:solidFill>
                <a:srgbClr val="FF0000"/>
              </a:solidFill>
              <a:latin typeface="KG Primary Penmanship" panose="02000506000000020003" pitchFamily="2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263299" y="5013428"/>
            <a:ext cx="443345" cy="4711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6263299" y="4955180"/>
            <a:ext cx="5680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KG Primary Penmanship" panose="02000506000000020003" pitchFamily="2" charset="0"/>
              </a:rPr>
              <a:t>5</a:t>
            </a:r>
            <a:r>
              <a:rPr lang="en-GB" sz="3200" dirty="0" smtClean="0">
                <a:solidFill>
                  <a:srgbClr val="FF0000"/>
                </a:solidFill>
                <a:latin typeface="KG Primary Penmanship" panose="02000506000000020003" pitchFamily="2" charset="0"/>
              </a:rPr>
              <a:t>0</a:t>
            </a:r>
            <a:endParaRPr lang="en-GB" sz="3200" dirty="0">
              <a:solidFill>
                <a:srgbClr val="FF0000"/>
              </a:solidFill>
              <a:latin typeface="KG Primary Penmanship" panose="02000506000000020003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66010" y="416026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What numbers are missing?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71696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5" grpId="0" animBg="1"/>
      <p:bldP spid="16" grpId="0"/>
      <p:bldP spid="17" grpId="0" animBg="1"/>
      <p:bldP spid="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3 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4 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91402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703" y="2525991"/>
            <a:ext cx="5182049" cy="521862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91605" y="5133907"/>
            <a:ext cx="5298825" cy="25821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835281" y="2546746"/>
            <a:ext cx="486000" cy="2573513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2288586" y="2533098"/>
            <a:ext cx="505151" cy="258716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452492" y="365626"/>
            <a:ext cx="75985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What numbers did they both count?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3310443" y="2522278"/>
            <a:ext cx="505151" cy="258716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4350136" y="2539530"/>
            <a:ext cx="505151" cy="258716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5373382" y="2525991"/>
            <a:ext cx="505151" cy="258716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6419852" y="2522278"/>
            <a:ext cx="505151" cy="258716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6415752" y="2535926"/>
            <a:ext cx="505151" cy="2573513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911" y="1727567"/>
            <a:ext cx="1054694" cy="1677742"/>
          </a:xfrm>
          <a:prstGeom prst="rect">
            <a:avLst/>
          </a:prstGeom>
        </p:spPr>
      </p:pic>
      <p:pic>
        <p:nvPicPr>
          <p:cNvPr id="26" name="Picture 25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2752" y="1711505"/>
            <a:ext cx="1229010" cy="92351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1036" y="5236065"/>
            <a:ext cx="1250012" cy="875008"/>
          </a:xfrm>
          <a:prstGeom prst="rect">
            <a:avLst/>
          </a:prstGeom>
        </p:spPr>
      </p:pic>
      <p:sp>
        <p:nvSpPr>
          <p:cNvPr id="28" name="Rounded Rectangular Callout 27"/>
          <p:cNvSpPr/>
          <p:nvPr/>
        </p:nvSpPr>
        <p:spPr>
          <a:xfrm>
            <a:off x="1573424" y="1121375"/>
            <a:ext cx="2741042" cy="799927"/>
          </a:xfrm>
          <a:prstGeom prst="wedgeRoundRectCallout">
            <a:avLst>
              <a:gd name="adj1" fmla="val -43443"/>
              <a:gd name="adj2" fmla="val 104086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Box 28"/>
          <p:cNvSpPr txBox="1"/>
          <p:nvPr/>
        </p:nvSpPr>
        <p:spPr>
          <a:xfrm>
            <a:off x="1514625" y="1197434"/>
            <a:ext cx="27371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I counted by 2s </a:t>
            </a:r>
          </a:p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to 50!</a:t>
            </a:r>
          </a:p>
        </p:txBody>
      </p:sp>
      <p:sp>
        <p:nvSpPr>
          <p:cNvPr id="30" name="Rounded Rectangular Callout 29"/>
          <p:cNvSpPr/>
          <p:nvPr/>
        </p:nvSpPr>
        <p:spPr>
          <a:xfrm>
            <a:off x="4646861" y="1043990"/>
            <a:ext cx="2741042" cy="799927"/>
          </a:xfrm>
          <a:prstGeom prst="wedgeRoundRectCallout">
            <a:avLst>
              <a:gd name="adj1" fmla="val 37218"/>
              <a:gd name="adj2" fmla="val 87024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Box 30"/>
          <p:cNvSpPr txBox="1"/>
          <p:nvPr/>
        </p:nvSpPr>
        <p:spPr>
          <a:xfrm>
            <a:off x="4588062" y="1120049"/>
            <a:ext cx="27371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I counted by 5s </a:t>
            </a:r>
          </a:p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to 50!</a:t>
            </a:r>
          </a:p>
        </p:txBody>
      </p:sp>
      <p:sp>
        <p:nvSpPr>
          <p:cNvPr id="32" name="Rounded Rectangular Callout 31"/>
          <p:cNvSpPr/>
          <p:nvPr/>
        </p:nvSpPr>
        <p:spPr>
          <a:xfrm>
            <a:off x="3278288" y="5280413"/>
            <a:ext cx="2741042" cy="799927"/>
          </a:xfrm>
          <a:prstGeom prst="wedgeRoundRectCallout">
            <a:avLst>
              <a:gd name="adj1" fmla="val 77050"/>
              <a:gd name="adj2" fmla="val -8519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/>
          <p:cNvSpPr txBox="1"/>
          <p:nvPr/>
        </p:nvSpPr>
        <p:spPr>
          <a:xfrm>
            <a:off x="3219489" y="5356472"/>
            <a:ext cx="27371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You both counted </a:t>
            </a:r>
          </a:p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10, 20, 30, 40, 50!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21276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20" grpId="0" animBg="1"/>
      <p:bldP spid="21" grpId="0" animBg="1"/>
      <p:bldP spid="22" grpId="0" animBg="1"/>
      <p:bldP spid="23" grpId="0" animBg="1"/>
      <p:bldP spid="23" grpId="1" animBg="1"/>
      <p:bldP spid="23" grpId="2" animBg="1"/>
      <p:bldP spid="24" grpId="0" animBg="1"/>
      <p:bldP spid="28" grpId="0" animBg="1"/>
      <p:bldP spid="29" grpId="0"/>
      <p:bldP spid="30" grpId="0" animBg="1"/>
      <p:bldP spid="31" grpId="0"/>
      <p:bldP spid="32" grpId="0" animBg="1"/>
      <p:bldP spid="3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5|16.6|18.9|9.6|1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5|2.8|1.7|2.7|1.8|1.7|1.6|1.7|1.6|1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5|2.3|7.1|2.1|2.5|2.5|3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8|4.7|4.7|14.3|1.6|1.5|1.6|1.7|1.5|1.6|1.4|1.6|3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1|7|1.2|1.6|0.7|1.1|0.7|1.4|0.7|1.4|0.7|1.4|0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|4.2|24.6|1.6|1|1|1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6|12.4|3.1|2.8|2|2.9|1.3|2.4|2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3|5.2|6.7|2.9|2.5|1.4|1.4|1.4|4.4|1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4.3|1.4|1.2|0.9|1|3.4|5|1.6|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2006/metadata/properties"/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purl.org/dc/terms/"/>
    <ds:schemaRef ds:uri="http://schemas.openxmlformats.org/package/2006/metadata/core-properties"/>
    <ds:schemaRef ds:uri="522d4c35-b548-4432-90ae-af4376e1c4b4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5776</TotalTime>
  <Words>230</Words>
  <Application>Microsoft Office PowerPoint</Application>
  <PresentationFormat>On-screen Show (4:3)</PresentationFormat>
  <Paragraphs>66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7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&amp; 2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3  on the worksheet</vt:lpstr>
      <vt:lpstr>Have a go at question 4  on the worksheet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User</cp:lastModifiedBy>
  <cp:revision>230</cp:revision>
  <dcterms:created xsi:type="dcterms:W3CDTF">2019-07-05T11:02:13Z</dcterms:created>
  <dcterms:modified xsi:type="dcterms:W3CDTF">2021-02-01T12:18:21Z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