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305" r:id="rId2"/>
    <p:sldId id="258" r:id="rId3"/>
    <p:sldId id="263" r:id="rId4"/>
    <p:sldId id="264" r:id="rId5"/>
    <p:sldId id="294" r:id="rId6"/>
    <p:sldId id="289" r:id="rId7"/>
    <p:sldId id="295" r:id="rId8"/>
    <p:sldId id="337" r:id="rId9"/>
    <p:sldId id="290" r:id="rId10"/>
    <p:sldId id="308" r:id="rId11"/>
    <p:sldId id="338" r:id="rId12"/>
    <p:sldId id="339" r:id="rId13"/>
    <p:sldId id="340" r:id="rId14"/>
    <p:sldId id="341" r:id="rId15"/>
    <p:sldId id="342" r:id="rId16"/>
    <p:sldId id="343" r:id="rId17"/>
    <p:sldId id="291" r:id="rId18"/>
    <p:sldId id="313" r:id="rId19"/>
    <p:sldId id="292" r:id="rId20"/>
    <p:sldId id="319" r:id="rId21"/>
    <p:sldId id="293" r:id="rId22"/>
    <p:sldId id="344" r:id="rId23"/>
    <p:sldId id="345" r:id="rId24"/>
    <p:sldId id="267" r:id="rId25"/>
  </p:sldIdLst>
  <p:sldSz cx="9144000" cy="6858000" type="screen4x3"/>
  <p:notesSz cx="6858000" cy="9144000"/>
  <p:embeddedFontLst>
    <p:embeddedFont>
      <p:font typeface="Roboto" pitchFamily="2" charset="0"/>
      <p:regular r:id="rId28"/>
      <p:bold r:id="rId29"/>
      <p:italic r:id="rId30"/>
      <p:boldItalic r:id="rId31"/>
    </p:embeddedFont>
    <p:embeddedFont>
      <p:font typeface="Twinkl" pitchFamily="2" charset="0"/>
      <p:regular r:id="rId32"/>
      <p:bold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2160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285"/>
    <a:srgbClr val="00A7E7"/>
    <a:srgbClr val="F08115"/>
    <a:srgbClr val="F7BC92"/>
    <a:srgbClr val="E5007E"/>
    <a:srgbClr val="ED74A9"/>
    <a:srgbClr val="00A7E6"/>
    <a:srgbClr val="F18217"/>
    <a:srgbClr val="8D358B"/>
    <a:srgbClr val="6993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689" autoAdjust="0"/>
    <p:restoredTop sz="94660"/>
  </p:normalViewPr>
  <p:slideViewPr>
    <p:cSldViewPr showGuides="1">
      <p:cViewPr varScale="1">
        <p:scale>
          <a:sx n="114" d="100"/>
          <a:sy n="114" d="100"/>
        </p:scale>
        <p:origin x="1638" y="102"/>
      </p:cViewPr>
      <p:guideLst>
        <p:guide pos="2880"/>
        <p:guide pos="340"/>
        <p:guide orient="horz" pos="3974"/>
        <p:guide pos="5420"/>
        <p:guide pos="476"/>
        <p:guide orient="horz" pos="482"/>
        <p:guide orient="horz" pos="2160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Roboto" panose="02000000000000000000" pitchFamily="2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>
                <a:latin typeface="Roboto" panose="02000000000000000000" pitchFamily="2" charset="0"/>
              </a:rPr>
              <a:t>06/10/2020</a:t>
            </a:fld>
            <a:endParaRPr lang="en-GB" dirty="0">
              <a:latin typeface="Roboto" panose="02000000000000000000" pitchFamily="2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Roboto" panose="02000000000000000000" pitchFamily="2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>
                <a:latin typeface="Roboto" panose="02000000000000000000" pitchFamily="2" charset="0"/>
              </a:rPr>
              <a:t>‹#›</a:t>
            </a:fld>
            <a:endParaRPr lang="en-GB" dirty="0">
              <a:latin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Roboto" panose="02000000000000000000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Roboto" panose="02000000000000000000" pitchFamily="2" charset="0"/>
              </a:defRPr>
            </a:lvl1pPr>
          </a:lstStyle>
          <a:p>
            <a:fld id="{3D02C5D1-7818-41B5-ABAD-5E4B38A5388F}" type="datetimeFigureOut">
              <a:rPr lang="en-GB" smtClean="0"/>
              <a:pPr/>
              <a:t>06/10/2020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Roboto" panose="02000000000000000000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Roboto" panose="02000000000000000000" pitchFamily="2" charset="0"/>
              </a:defRPr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twinkl-life" TargetMode="Externa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twinkl-life" TargetMode="Externa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Unit Title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15100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  <a:extLst>
              <a:ext uri="{FF2B5EF4-FFF2-40B4-BE49-F238E27FC236}">
                <a16:creationId xmlns:a16="http://schemas.microsoft.com/office/drawing/2014/main" id="{A65F4315-DCC6-4F5A-BA89-7EF3C19A7D25}"/>
              </a:ext>
            </a:extLst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  <a:extLst>
              <a:ext uri="{FF2B5EF4-FFF2-40B4-BE49-F238E27FC236}">
                <a16:creationId xmlns:a16="http://schemas.microsoft.com/office/drawing/2014/main" id="{98FAEBB8-3A07-4BE4-A182-E9AAA4A241B3}"/>
              </a:ext>
            </a:extLst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9359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White"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7" r:id="rId3"/>
    <p:sldLayoutId id="2147483662" r:id="rId4"/>
    <p:sldLayoutId id="2147483663" r:id="rId5"/>
    <p:sldLayoutId id="2147483666" r:id="rId6"/>
    <p:sldLayoutId id="2147483669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she-association.org.uk/curriculum-and-resources/resources/programme-study-pshe-education-key-stages-1%E2%80%935" TargetMode="Externa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8.png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Relationship Id="rId5" Type="http://schemas.openxmlformats.org/officeDocument/2006/relationships/slide" Target="slide19.xml"/><Relationship Id="rId4" Type="http://schemas.openxmlformats.org/officeDocument/2006/relationships/slide" Target="slide1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3" name="Straight Connector 2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2238714" y="6464797"/>
            <a:ext cx="4662825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800" b="1" dirty="0">
                <a:solidFill>
                  <a:srgbClr val="FFFFFF"/>
                </a:solidFill>
                <a:latin typeface="Roboto" panose="02000000000000000000" pitchFamily="2" charset="0"/>
                <a:ea typeface="Calibri" panose="020F0502020204030204" pitchFamily="34" charset="0"/>
                <a:cs typeface="Arial" panose="020B0604020202020204" pitchFamily="34" charset="0"/>
              </a:rPr>
              <a:t>PSHE and Citizenship | KS1 | Health and Wellbeing | Safety First | Staying Safe Outside | Lesson 3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1051093"/>
            <a:ext cx="1614353" cy="934372"/>
          </a:xfrm>
          <a:prstGeom prst="rect">
            <a:avLst/>
          </a:prstGeom>
        </p:spPr>
      </p:pic>
      <p:sp>
        <p:nvSpPr>
          <p:cNvPr id="6" name="Text Placeholder 16"/>
          <p:cNvSpPr txBox="1">
            <a:spLocks/>
          </p:cNvSpPr>
          <p:nvPr/>
        </p:nvSpPr>
        <p:spPr>
          <a:xfrm>
            <a:off x="971600" y="3199950"/>
            <a:ext cx="7200800" cy="543989"/>
          </a:xfrm>
          <a:prstGeom prst="roundRect">
            <a:avLst>
              <a:gd name="adj" fmla="val 2585"/>
            </a:avLst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Health and Wellbeing | Safety First</a:t>
            </a:r>
          </a:p>
        </p:txBody>
      </p:sp>
      <p:sp>
        <p:nvSpPr>
          <p:cNvPr id="7" name="Title 17"/>
          <p:cNvSpPr txBox="1">
            <a:spLocks/>
          </p:cNvSpPr>
          <p:nvPr/>
        </p:nvSpPr>
        <p:spPr>
          <a:xfrm>
            <a:off x="755650" y="2359034"/>
            <a:ext cx="7632700" cy="655294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5400" dirty="0">
                <a:solidFill>
                  <a:schemeClr val="bg1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PSHE and Citizenship</a:t>
            </a:r>
          </a:p>
        </p:txBody>
      </p:sp>
    </p:spTree>
    <p:extLst>
      <p:ext uri="{BB962C8B-B14F-4D97-AF65-F5344CB8AC3E}">
        <p14:creationId xmlns:p14="http://schemas.microsoft.com/office/powerpoint/2010/main" val="14076062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 know how to stay safe when I am out and about.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2"/>
            <a:ext cx="7886700" cy="241046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understand how to stay safe around roads and other busy areas.</a:t>
            </a:r>
          </a:p>
          <a:p>
            <a:r>
              <a:rPr lang="en-GB" dirty="0">
                <a:latin typeface="Twinkl" pitchFamily="50" charset="0"/>
              </a:rPr>
              <a:t>I can identify other dangers I might face when I am outside.</a:t>
            </a:r>
          </a:p>
          <a:p>
            <a:r>
              <a:rPr lang="en-GB" dirty="0">
                <a:latin typeface="Twinkl" pitchFamily="50" charset="0"/>
              </a:rPr>
              <a:t>I know who can help me if I am in danger.</a:t>
            </a:r>
          </a:p>
        </p:txBody>
      </p:sp>
      <p:sp>
        <p:nvSpPr>
          <p:cNvPr id="9" name="TextBox 21"/>
          <p:cNvSpPr txBox="1">
            <a:spLocks noChangeArrowheads="1"/>
          </p:cNvSpPr>
          <p:nvPr/>
        </p:nvSpPr>
        <p:spPr bwMode="auto">
          <a:xfrm>
            <a:off x="2519772" y="6154593"/>
            <a:ext cx="4104456" cy="4571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GB" sz="800" baseline="30000" dirty="0">
                <a:latin typeface="Roboto" panose="02000000000000000000" pitchFamily="2" charset="0"/>
                <a:cs typeface="Arial" panose="020B0604020202020204" pitchFamily="34" charset="0"/>
              </a:rPr>
              <a:t>This resource is fully in line with the Learning Outcomes and Core Themes outlined in the PSHE Association’s </a:t>
            </a:r>
            <a:r>
              <a:rPr lang="en-GB" sz="800" b="1" u="sng" baseline="30000" dirty="0">
                <a:solidFill>
                  <a:schemeClr val="accent1"/>
                </a:solidFill>
                <a:latin typeface="Roboto" panose="02000000000000000000" pitchFamily="2" charset="0"/>
                <a:cs typeface="Arial" panose="020B0604020202020204" pitchFamily="34" charset="0"/>
                <a:hlinkClick r:id="rId2"/>
              </a:rPr>
              <a:t>Programme of Study</a:t>
            </a:r>
            <a:r>
              <a:rPr lang="en-GB" sz="800" baseline="30000" dirty="0">
                <a:latin typeface="Roboto" panose="02000000000000000000" pitchFamily="2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36606"/>
            <a:ext cx="8220075" cy="5584682"/>
          </a:xfrm>
          <a:prstGeom prst="roundRect">
            <a:avLst>
              <a:gd name="adj" fmla="val 2203"/>
            </a:avLst>
          </a:prstGeom>
        </p:spPr>
        <p:txBody>
          <a:bodyPr/>
          <a:lstStyle/>
          <a:p>
            <a:r>
              <a:rPr lang="en-GB" sz="5400" dirty="0">
                <a:latin typeface="Twinkl" pitchFamily="2" charset="0"/>
              </a:rPr>
              <a:t>The Big Questions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80"/>
          <a:stretch/>
        </p:blipFill>
        <p:spPr>
          <a:xfrm flipH="1">
            <a:off x="5394564" y="1535202"/>
            <a:ext cx="3277140" cy="556271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3293248" y="1052736"/>
            <a:ext cx="2537010" cy="1226360"/>
          </a:xfrm>
          <a:prstGeom prst="wedgeRoundRectCallout">
            <a:avLst>
              <a:gd name="adj1" fmla="val -63443"/>
              <a:gd name="adj2" fmla="val 35609"/>
              <a:gd name="adj3" fmla="val 16667"/>
            </a:avLst>
          </a:prstGeom>
          <a:solidFill>
            <a:srgbClr val="FFFBFA"/>
          </a:solidFill>
          <a:ln w="28575">
            <a:solidFill>
              <a:srgbClr val="F081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How can we stay safe around roads?</a:t>
            </a:r>
          </a:p>
        </p:txBody>
      </p:sp>
      <p:sp>
        <p:nvSpPr>
          <p:cNvPr id="5" name="Rounded Rectangular Callout 4"/>
          <p:cNvSpPr/>
          <p:nvPr/>
        </p:nvSpPr>
        <p:spPr>
          <a:xfrm>
            <a:off x="3295097" y="3350066"/>
            <a:ext cx="2537010" cy="1234382"/>
          </a:xfrm>
          <a:prstGeom prst="wedgeRoundRectCallout">
            <a:avLst>
              <a:gd name="adj1" fmla="val 66136"/>
              <a:gd name="adj2" fmla="val -45075"/>
              <a:gd name="adj3" fmla="val 16667"/>
            </a:avLst>
          </a:prstGeom>
          <a:solidFill>
            <a:srgbClr val="FFFBFA"/>
          </a:solidFill>
          <a:ln w="28575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What other dangers do we need to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look out for?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746"/>
          <a:stretch/>
        </p:blipFill>
        <p:spPr>
          <a:xfrm>
            <a:off x="542773" y="1628800"/>
            <a:ext cx="3072629" cy="5549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969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36606"/>
            <a:ext cx="8220075" cy="5584682"/>
          </a:xfrm>
          <a:prstGeom prst="roundRect">
            <a:avLst>
              <a:gd name="adj" fmla="val 2203"/>
            </a:avLst>
          </a:prstGeom>
        </p:spPr>
        <p:txBody>
          <a:bodyPr/>
          <a:lstStyle/>
          <a:p>
            <a:r>
              <a:rPr lang="en-GB" sz="5400" dirty="0">
                <a:latin typeface="Twinkl" pitchFamily="2" charset="0"/>
              </a:rPr>
              <a:t>Reconnecting</a:t>
            </a:r>
          </a:p>
        </p:txBody>
      </p:sp>
    </p:spTree>
    <p:extLst>
      <p:ext uri="{BB962C8B-B14F-4D97-AF65-F5344CB8AC3E}">
        <p14:creationId xmlns:p14="http://schemas.microsoft.com/office/powerpoint/2010/main" val="38843738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33881"/>
          </a:xfrm>
        </p:spPr>
        <p:txBody>
          <a:bodyPr/>
          <a:lstStyle/>
          <a:p>
            <a:r>
              <a:rPr lang="en-GB" dirty="0"/>
              <a:t>Dangers Outside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27088" y="1407997"/>
            <a:ext cx="75612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When we think about keeping ourselves safe, we might think about staying safe both indoors and outdoors.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22" r="468"/>
          <a:stretch/>
        </p:blipFill>
        <p:spPr>
          <a:xfrm>
            <a:off x="617034" y="2204863"/>
            <a:ext cx="3954967" cy="4106538"/>
          </a:xfrm>
          <a:prstGeom prst="roundRect">
            <a:avLst>
              <a:gd name="adj" fmla="val 0"/>
            </a:avLst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50" t="1" r="818" b="-12"/>
          <a:stretch/>
        </p:blipFill>
        <p:spPr>
          <a:xfrm>
            <a:off x="4584927" y="2191131"/>
            <a:ext cx="4013477" cy="4117594"/>
          </a:xfrm>
          <a:prstGeom prst="round2SameRect">
            <a:avLst>
              <a:gd name="adj1" fmla="val 0"/>
              <a:gd name="adj2" fmla="val 0"/>
            </a:avLst>
          </a:prstGeom>
        </p:spPr>
      </p:pic>
      <p:cxnSp>
        <p:nvCxnSpPr>
          <p:cNvPr id="14" name="Straight Connector 13"/>
          <p:cNvCxnSpPr/>
          <p:nvPr/>
        </p:nvCxnSpPr>
        <p:spPr>
          <a:xfrm>
            <a:off x="4572000" y="2191131"/>
            <a:ext cx="0" cy="411759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ounded Rectangle 17"/>
          <p:cNvSpPr/>
          <p:nvPr/>
        </p:nvSpPr>
        <p:spPr>
          <a:xfrm>
            <a:off x="899307" y="5638601"/>
            <a:ext cx="7416824" cy="563512"/>
          </a:xfrm>
          <a:prstGeom prst="roundRect">
            <a:avLst>
              <a:gd name="adj" fmla="val 27498"/>
            </a:avLst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44000" rtlCol="0" anchor="t" anchorCtr="0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The dangers outside are quite different from those inside the home.</a:t>
            </a:r>
          </a:p>
        </p:txBody>
      </p:sp>
      <p:pic>
        <p:nvPicPr>
          <p:cNvPr id="17" name="Pair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934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>
            <a:off x="539750" y="1418302"/>
            <a:ext cx="8064250" cy="4890423"/>
          </a:xfrm>
          <a:prstGeom prst="roundRect">
            <a:avLst>
              <a:gd name="adj" fmla="val 5043"/>
            </a:avLst>
          </a:prstGeom>
          <a:solidFill>
            <a:srgbClr val="F7BC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827088" y="1564987"/>
            <a:ext cx="374491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On your</a:t>
            </a:r>
            <a:r>
              <a:rPr lang="en-GB" b="1" dirty="0"/>
              <a:t> Big Questions Ideas Sheet</a:t>
            </a:r>
            <a:r>
              <a:rPr lang="en-GB" dirty="0"/>
              <a:t>, work with your partner to write down ways to stay safe around roads and any other dangers you can think of outside.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33881"/>
          </a:xfrm>
        </p:spPr>
        <p:txBody>
          <a:bodyPr/>
          <a:lstStyle/>
          <a:p>
            <a:r>
              <a:rPr lang="en-GB" dirty="0"/>
              <a:t>Dangers Outside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3188" y="1564987"/>
            <a:ext cx="3252218" cy="460031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353"/>
          <a:stretch/>
        </p:blipFill>
        <p:spPr>
          <a:xfrm>
            <a:off x="559594" y="3068960"/>
            <a:ext cx="4518737" cy="3816424"/>
          </a:xfrm>
          <a:prstGeom prst="rect">
            <a:avLst/>
          </a:prstGeom>
        </p:spPr>
      </p:pic>
      <p:sp>
        <p:nvSpPr>
          <p:cNvPr id="31" name="Oval 30"/>
          <p:cNvSpPr/>
          <p:nvPr/>
        </p:nvSpPr>
        <p:spPr>
          <a:xfrm>
            <a:off x="3324826" y="3070261"/>
            <a:ext cx="1939099" cy="1939099"/>
          </a:xfrm>
          <a:prstGeom prst="ellipse">
            <a:avLst/>
          </a:prstGeom>
          <a:solidFill>
            <a:srgbClr val="00A7E7"/>
          </a:solidFill>
          <a:ln w="28575">
            <a:solidFill>
              <a:srgbClr val="FFFB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do you know how to stay safe?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2" name="Oval 31"/>
          <p:cNvSpPr/>
          <p:nvPr/>
        </p:nvSpPr>
        <p:spPr>
          <a:xfrm>
            <a:off x="3326127" y="3061718"/>
            <a:ext cx="1936497" cy="1936497"/>
          </a:xfrm>
          <a:prstGeom prst="ellipse">
            <a:avLst/>
          </a:prstGeom>
          <a:solidFill>
            <a:srgbClr val="009285"/>
          </a:solidFill>
          <a:ln w="28575">
            <a:solidFill>
              <a:srgbClr val="FFFB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Who taught you about these dangers?</a:t>
            </a:r>
          </a:p>
        </p:txBody>
      </p:sp>
      <p:pic>
        <p:nvPicPr>
          <p:cNvPr id="18" name="Pair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547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31" grpId="0" animBg="1"/>
      <p:bldP spid="3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36606"/>
            <a:ext cx="8220075" cy="5584682"/>
          </a:xfrm>
          <a:prstGeom prst="roundRect">
            <a:avLst>
              <a:gd name="adj" fmla="val 2203"/>
            </a:avLst>
          </a:prstGeom>
        </p:spPr>
        <p:txBody>
          <a:bodyPr/>
          <a:lstStyle/>
          <a:p>
            <a:r>
              <a:rPr lang="en-GB" sz="5400" dirty="0">
                <a:latin typeface="Twinkl" pitchFamily="2" charset="0"/>
              </a:rPr>
              <a:t>Exploring</a:t>
            </a:r>
          </a:p>
        </p:txBody>
      </p:sp>
    </p:spTree>
    <p:extLst>
      <p:ext uri="{BB962C8B-B14F-4D97-AF65-F5344CB8AC3E}">
        <p14:creationId xmlns:p14="http://schemas.microsoft.com/office/powerpoint/2010/main" val="7169103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017"/>
          <a:stretch/>
        </p:blipFill>
        <p:spPr>
          <a:xfrm>
            <a:off x="539750" y="1472305"/>
            <a:ext cx="8049220" cy="4837015"/>
          </a:xfrm>
          <a:prstGeom prst="roundRect">
            <a:avLst>
              <a:gd name="adj" fmla="val 3277"/>
            </a:avLst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016"/>
          <a:stretch/>
        </p:blipFill>
        <p:spPr>
          <a:xfrm>
            <a:off x="539750" y="1472305"/>
            <a:ext cx="8049220" cy="4837015"/>
          </a:xfrm>
          <a:prstGeom prst="roundRect">
            <a:avLst>
              <a:gd name="adj" fmla="val 12060"/>
            </a:avLst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017"/>
          <a:stretch/>
        </p:blipFill>
        <p:spPr>
          <a:xfrm>
            <a:off x="539750" y="1472305"/>
            <a:ext cx="8049220" cy="4837015"/>
          </a:xfrm>
          <a:prstGeom prst="roundRect">
            <a:avLst>
              <a:gd name="adj" fmla="val 3148"/>
            </a:avLst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5" y="3501008"/>
            <a:ext cx="1336629" cy="273630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3573016"/>
            <a:ext cx="1175955" cy="266429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5292" y="3603079"/>
            <a:ext cx="1120480" cy="265402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33881"/>
          </a:xfrm>
        </p:spPr>
        <p:txBody>
          <a:bodyPr/>
          <a:lstStyle/>
          <a:p>
            <a:r>
              <a:rPr lang="en-GB" dirty="0">
                <a:latin typeface="Twinkl" pitchFamily="2" charset="0"/>
              </a:rPr>
              <a:t>Be Street-Smart</a:t>
            </a:r>
          </a:p>
        </p:txBody>
      </p:sp>
      <p:pic>
        <p:nvPicPr>
          <p:cNvPr id="13" name="Pair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  <p:sp>
        <p:nvSpPr>
          <p:cNvPr id="25" name="Rounded Rectangle 24"/>
          <p:cNvSpPr/>
          <p:nvPr/>
        </p:nvSpPr>
        <p:spPr>
          <a:xfrm>
            <a:off x="761355" y="1700808"/>
            <a:ext cx="4536430" cy="1131553"/>
          </a:xfrm>
          <a:prstGeom prst="roundRect">
            <a:avLst>
              <a:gd name="adj" fmla="val 27498"/>
            </a:avLst>
          </a:prstGeom>
          <a:solidFill>
            <a:srgbClr val="F0811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/>
          <a:lstStyle/>
          <a:p>
            <a:r>
              <a:rPr lang="en-GB" dirty="0">
                <a:solidFill>
                  <a:schemeClr val="bg1"/>
                </a:solidFill>
              </a:rPr>
              <a:t>One of the biggest dangers we all face when we are out and about is traffic. 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752599" y="1654119"/>
            <a:ext cx="4545186" cy="1414841"/>
          </a:xfrm>
          <a:prstGeom prst="roundRect">
            <a:avLst>
              <a:gd name="adj" fmla="val 27498"/>
            </a:avLst>
          </a:prstGeom>
          <a:solidFill>
            <a:srgbClr val="F0811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/>
          <a:lstStyle/>
          <a:p>
            <a:r>
              <a:rPr lang="en-GB" dirty="0"/>
              <a:t>Busy roads, full of different vehicles travelling at high speeds, mean we have to take extra care whenever we are </a:t>
            </a:r>
            <a:br>
              <a:rPr lang="en-GB" dirty="0"/>
            </a:br>
            <a:r>
              <a:rPr lang="en-GB" dirty="0"/>
              <a:t>near roads.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61356" y="1654558"/>
            <a:ext cx="2946548" cy="1368151"/>
          </a:xfrm>
          <a:prstGeom prst="roundRect">
            <a:avLst>
              <a:gd name="adj" fmla="val 26700"/>
            </a:avLst>
          </a:prstGeom>
          <a:solidFill>
            <a:srgbClr val="F0811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/>
          <a:lstStyle/>
          <a:p>
            <a:r>
              <a:rPr lang="en-GB" dirty="0"/>
              <a:t>You have already worked in pairs to think about ways to stay safe around roads. </a:t>
            </a:r>
          </a:p>
        </p:txBody>
      </p:sp>
      <p:sp>
        <p:nvSpPr>
          <p:cNvPr id="29" name="Rounded Rectangular Callout 28"/>
          <p:cNvSpPr/>
          <p:nvPr/>
        </p:nvSpPr>
        <p:spPr>
          <a:xfrm>
            <a:off x="1018248" y="1762611"/>
            <a:ext cx="2930395" cy="1378398"/>
          </a:xfrm>
          <a:prstGeom prst="wedgeRoundRectCallout">
            <a:avLst>
              <a:gd name="adj1" fmla="val 16643"/>
              <a:gd name="adj2" fmla="val 78504"/>
              <a:gd name="adj3" fmla="val 16667"/>
            </a:avLst>
          </a:prstGeom>
          <a:solidFill>
            <a:srgbClr val="FFFBFA"/>
          </a:solidFill>
          <a:ln w="28575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Have you ever heard of the </a:t>
            </a:r>
            <a:r>
              <a:rPr lang="en-GB" b="1" dirty="0">
                <a:solidFill>
                  <a:schemeClr val="tx1"/>
                </a:solidFill>
              </a:rPr>
              <a:t>Green Cross Code</a:t>
            </a:r>
            <a:r>
              <a:rPr lang="en-GB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31" name="Rounded Rectangular Callout 30"/>
          <p:cNvSpPr/>
          <p:nvPr/>
        </p:nvSpPr>
        <p:spPr>
          <a:xfrm>
            <a:off x="4186402" y="1785736"/>
            <a:ext cx="2930395" cy="1378398"/>
          </a:xfrm>
          <a:prstGeom prst="wedgeRoundRectCallout">
            <a:avLst>
              <a:gd name="adj1" fmla="val -33738"/>
              <a:gd name="adj2" fmla="val 73667"/>
              <a:gd name="adj3" fmla="val 16667"/>
            </a:avLst>
          </a:prstGeom>
          <a:solidFill>
            <a:srgbClr val="FFFBFA"/>
          </a:solidFill>
          <a:ln w="28575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Tell your partner what you think this might be.</a:t>
            </a:r>
          </a:p>
        </p:txBody>
      </p:sp>
    </p:spTree>
    <p:extLst>
      <p:ext uri="{BB962C8B-B14F-4D97-AF65-F5344CB8AC3E}">
        <p14:creationId xmlns:p14="http://schemas.microsoft.com/office/powerpoint/2010/main" val="2537911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9" grpId="0" animBg="1"/>
      <p:bldP spid="3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33881"/>
          </a:xfrm>
        </p:spPr>
        <p:txBody>
          <a:bodyPr/>
          <a:lstStyle/>
          <a:p>
            <a:r>
              <a:rPr lang="en-GB" dirty="0">
                <a:latin typeface="Twinkl" pitchFamily="2" charset="0"/>
              </a:rPr>
              <a:t>Be Street-Smart</a:t>
            </a:r>
          </a:p>
        </p:txBody>
      </p:sp>
      <p:pic>
        <p:nvPicPr>
          <p:cNvPr id="13" name="Pair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5650" y="1407600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</a:t>
            </a:r>
            <a:r>
              <a:rPr lang="en-GB" b="1" dirty="0"/>
              <a:t>Green Cross Code </a:t>
            </a:r>
            <a:r>
              <a:rPr lang="en-GB" dirty="0"/>
              <a:t>is a set of instructions to help keep pedestrians safe when they cross roads.</a:t>
            </a:r>
          </a:p>
        </p:txBody>
      </p:sp>
      <p:sp>
        <p:nvSpPr>
          <p:cNvPr id="4" name="Pentagon 3"/>
          <p:cNvSpPr/>
          <p:nvPr/>
        </p:nvSpPr>
        <p:spPr>
          <a:xfrm>
            <a:off x="457198" y="2219580"/>
            <a:ext cx="7211146" cy="633356"/>
          </a:xfrm>
          <a:prstGeom prst="homePlate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108000" rIns="108000" bIns="108000" rtlCol="0" anchor="ctr"/>
          <a:lstStyle/>
          <a:p>
            <a:r>
              <a:rPr lang="en-GB" b="1" dirty="0"/>
              <a:t>Tell your partner what you know about crossing roads safely.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3018585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Green Cross Code was introduced in 1971. It reminds us to:</a:t>
            </a:r>
          </a:p>
        </p:txBody>
      </p:sp>
      <p:sp>
        <p:nvSpPr>
          <p:cNvPr id="19" name="Pentagon 18"/>
          <p:cNvSpPr/>
          <p:nvPr/>
        </p:nvSpPr>
        <p:spPr>
          <a:xfrm>
            <a:off x="457198" y="3562251"/>
            <a:ext cx="2818658" cy="483896"/>
          </a:xfrm>
          <a:prstGeom prst="homePlate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108000" rIns="108000" bIns="108000" rtlCol="0" anchor="ctr"/>
          <a:lstStyle/>
          <a:p>
            <a:r>
              <a:rPr lang="en-GB" b="1" dirty="0"/>
              <a:t>stop;</a:t>
            </a:r>
          </a:p>
        </p:txBody>
      </p:sp>
      <p:sp>
        <p:nvSpPr>
          <p:cNvPr id="20" name="Pentagon 19"/>
          <p:cNvSpPr/>
          <p:nvPr/>
        </p:nvSpPr>
        <p:spPr>
          <a:xfrm>
            <a:off x="457198" y="4149080"/>
            <a:ext cx="3034682" cy="483896"/>
          </a:xfrm>
          <a:prstGeom prst="homePlat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108000" rIns="108000" bIns="108000" rtlCol="0" anchor="ctr"/>
          <a:lstStyle/>
          <a:p>
            <a:r>
              <a:rPr lang="en-GB" b="1" dirty="0"/>
              <a:t>look and listen;</a:t>
            </a:r>
          </a:p>
        </p:txBody>
      </p:sp>
      <p:sp>
        <p:nvSpPr>
          <p:cNvPr id="21" name="Pentagon 20"/>
          <p:cNvSpPr/>
          <p:nvPr/>
        </p:nvSpPr>
        <p:spPr>
          <a:xfrm>
            <a:off x="457198" y="4673296"/>
            <a:ext cx="3250706" cy="483896"/>
          </a:xfrm>
          <a:prstGeom prst="homePlate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108000" rIns="108000" bIns="108000" rtlCol="0" anchor="ctr"/>
          <a:lstStyle/>
          <a:p>
            <a:r>
              <a:rPr lang="en-GB" b="1" dirty="0"/>
              <a:t>wait;</a:t>
            </a:r>
          </a:p>
        </p:txBody>
      </p:sp>
      <p:sp>
        <p:nvSpPr>
          <p:cNvPr id="28" name="Pentagon 27"/>
          <p:cNvSpPr/>
          <p:nvPr/>
        </p:nvSpPr>
        <p:spPr>
          <a:xfrm>
            <a:off x="457198" y="5229200"/>
            <a:ext cx="3610746" cy="483896"/>
          </a:xfrm>
          <a:prstGeom prst="homePlate">
            <a:avLst/>
          </a:prstGeom>
          <a:solidFill>
            <a:srgbClr val="E50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108000" rIns="108000" bIns="108000" rtlCol="0" anchor="ctr"/>
          <a:lstStyle/>
          <a:p>
            <a:r>
              <a:rPr lang="en-GB" b="1" dirty="0"/>
              <a:t>look and listen again;</a:t>
            </a:r>
          </a:p>
        </p:txBody>
      </p:sp>
      <p:sp>
        <p:nvSpPr>
          <p:cNvPr id="30" name="Pentagon 29"/>
          <p:cNvSpPr/>
          <p:nvPr/>
        </p:nvSpPr>
        <p:spPr>
          <a:xfrm>
            <a:off x="457198" y="5816508"/>
            <a:ext cx="3250706" cy="483896"/>
          </a:xfrm>
          <a:prstGeom prst="homePlate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108000" rIns="108000" bIns="108000" rtlCol="0" anchor="ctr"/>
          <a:lstStyle/>
          <a:p>
            <a:r>
              <a:rPr lang="en-GB" b="1" dirty="0"/>
              <a:t>cross carefully.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562251"/>
            <a:ext cx="2308538" cy="34207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587" y="3513606"/>
            <a:ext cx="3927047" cy="3363655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4211513" y="3429001"/>
            <a:ext cx="4392487" cy="3456383"/>
            <a:chOff x="4211958" y="3429001"/>
            <a:chExt cx="4392487" cy="3456383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826" r="27931" b="35375"/>
            <a:stretch/>
          </p:blipFill>
          <p:spPr>
            <a:xfrm flipH="1">
              <a:off x="4211958" y="3429001"/>
              <a:ext cx="4392487" cy="2880320"/>
            </a:xfrm>
            <a:prstGeom prst="round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1718"/>
            <a:stretch/>
          </p:blipFill>
          <p:spPr>
            <a:xfrm>
              <a:off x="5770886" y="3508599"/>
              <a:ext cx="1795092" cy="3376785"/>
            </a:xfrm>
            <a:prstGeom prst="rect">
              <a:avLst/>
            </a:prstGeom>
          </p:spPr>
        </p:pic>
      </p:grpSp>
      <p:pic>
        <p:nvPicPr>
          <p:cNvPr id="40" name="Picture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587" y="3525790"/>
            <a:ext cx="3927047" cy="3363655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815" y="3452409"/>
            <a:ext cx="2835211" cy="3843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454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  <p:bldP spid="19" grpId="0" animBg="1"/>
      <p:bldP spid="20" grpId="0" animBg="1"/>
      <p:bldP spid="21" grpId="0" animBg="1"/>
      <p:bldP spid="28" grpId="0" animBg="1"/>
      <p:bldP spid="3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33881"/>
          </a:xfrm>
        </p:spPr>
        <p:txBody>
          <a:bodyPr/>
          <a:lstStyle/>
          <a:p>
            <a:r>
              <a:rPr lang="en-GB" dirty="0">
                <a:latin typeface="Twinkl" pitchFamily="2" charset="0"/>
              </a:rPr>
              <a:t>Be Street-Smart</a:t>
            </a:r>
          </a:p>
        </p:txBody>
      </p:sp>
      <p:pic>
        <p:nvPicPr>
          <p:cNvPr id="13" name="Pair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5650" y="1407600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We can be street-smart by knowing all about the </a:t>
            </a:r>
            <a:r>
              <a:rPr lang="en-GB" b="1" dirty="0"/>
              <a:t>Green Cross Code </a:t>
            </a:r>
            <a:br>
              <a:rPr lang="en-GB" b="1" dirty="0"/>
            </a:br>
            <a:r>
              <a:rPr lang="en-GB" dirty="0"/>
              <a:t>and following it when we are out and about.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539750" y="2053931"/>
            <a:ext cx="8064250" cy="4254794"/>
          </a:xfrm>
          <a:prstGeom prst="roundRect">
            <a:avLst>
              <a:gd name="adj" fmla="val 5043"/>
            </a:avLst>
          </a:prstGeom>
          <a:solidFill>
            <a:srgbClr val="F7BC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70888" y="2169626"/>
            <a:ext cx="5717462" cy="4040249"/>
          </a:xfrm>
          <a:prstGeom prst="rect">
            <a:avLst/>
          </a:prstGeom>
          <a:ln w="9525">
            <a:solidFill>
              <a:schemeClr val="tx1"/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23005" y="2169626"/>
            <a:ext cx="5717462" cy="4040249"/>
          </a:xfrm>
          <a:prstGeom prst="rect">
            <a:avLst/>
          </a:prstGeom>
          <a:ln w="9525"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5122" y="2169626"/>
            <a:ext cx="5717462" cy="4040249"/>
          </a:xfrm>
          <a:prstGeom prst="rect">
            <a:avLst/>
          </a:prstGeom>
          <a:ln w="9525">
            <a:solidFill>
              <a:schemeClr val="tx1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16945"/>
          <a:stretch/>
        </p:blipFill>
        <p:spPr>
          <a:xfrm>
            <a:off x="539552" y="2319299"/>
            <a:ext cx="8064896" cy="3990021"/>
          </a:xfrm>
          <a:prstGeom prst="roundRect">
            <a:avLst>
              <a:gd name="adj" fmla="val 5208"/>
            </a:avLst>
          </a:prstGeom>
        </p:spPr>
      </p:pic>
      <p:sp>
        <p:nvSpPr>
          <p:cNvPr id="42" name="Rounded Rectangle 41"/>
          <p:cNvSpPr/>
          <p:nvPr/>
        </p:nvSpPr>
        <p:spPr>
          <a:xfrm>
            <a:off x="755650" y="5030141"/>
            <a:ext cx="7632700" cy="1179649"/>
          </a:xfrm>
          <a:prstGeom prst="roundRect">
            <a:avLst>
              <a:gd name="adj" fmla="val 26700"/>
            </a:avLst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/>
          <a:lstStyle/>
          <a:p>
            <a:pPr algn="ctr"/>
            <a:r>
              <a:rPr lang="en-GB" dirty="0"/>
              <a:t>It isn’t just when we cross the road that we have to be careful. </a:t>
            </a:r>
            <a:br>
              <a:rPr lang="en-GB" dirty="0"/>
            </a:br>
            <a:r>
              <a:rPr lang="en-GB" dirty="0"/>
              <a:t>We should always take care when we walk next to roads and it is never a good idea to play near roads.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1372759" y="5202633"/>
            <a:ext cx="6388056" cy="834663"/>
          </a:xfrm>
          <a:prstGeom prst="roundRect">
            <a:avLst>
              <a:gd name="adj" fmla="val 26700"/>
            </a:avLst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/>
          <a:lstStyle/>
          <a:p>
            <a:pPr algn="ctr"/>
            <a:r>
              <a:rPr lang="en-GB" dirty="0"/>
              <a:t>You are going to stay in your pairs for this next game. </a:t>
            </a:r>
            <a:br>
              <a:rPr lang="en-GB" dirty="0"/>
            </a:br>
            <a:r>
              <a:rPr lang="en-GB" dirty="0"/>
              <a:t>We are going to play </a:t>
            </a:r>
            <a:r>
              <a:rPr lang="en-GB" b="1" dirty="0"/>
              <a:t>Street-Smart Bingo</a:t>
            </a:r>
            <a:r>
              <a:rPr lang="en-GB" dirty="0"/>
              <a:t>.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755651" y="3968909"/>
            <a:ext cx="3168278" cy="2240881"/>
          </a:xfrm>
          <a:prstGeom prst="roundRect">
            <a:avLst>
              <a:gd name="adj" fmla="val 15921"/>
            </a:avLst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/>
          <a:lstStyle/>
          <a:p>
            <a:r>
              <a:rPr lang="en-GB" dirty="0"/>
              <a:t>You will hear the start of a sentence and if you have a phrase that finishes that sentence on your grid, cross it out. The aim is to be the first pair to cross out all of your phrases.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774674" y="2174173"/>
            <a:ext cx="3149255" cy="1622242"/>
          </a:xfrm>
          <a:prstGeom prst="roundRect">
            <a:avLst>
              <a:gd name="adj" fmla="val 18093"/>
            </a:avLst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/>
          <a:lstStyle/>
          <a:p>
            <a:r>
              <a:rPr lang="en-GB" dirty="0"/>
              <a:t>You and your partner will have a grid with six phrases, all linked to dangers on the road or ways to stay safe.</a:t>
            </a:r>
          </a:p>
        </p:txBody>
      </p:sp>
    </p:spTree>
    <p:extLst>
      <p:ext uri="{BB962C8B-B14F-4D97-AF65-F5344CB8AC3E}">
        <p14:creationId xmlns:p14="http://schemas.microsoft.com/office/powerpoint/2010/main" val="1236344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7 L 0.18923 3.7037E-7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62" y="0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7 L 0.0934 3.7037E-7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7" grpId="0" animBg="1"/>
      <p:bldP spid="42" grpId="0" animBg="1"/>
      <p:bldP spid="42" grpId="1" animBg="1"/>
      <p:bldP spid="43" grpId="0" animBg="1"/>
      <p:bldP spid="43" grpId="1" animBg="1"/>
      <p:bldP spid="45" grpId="0" animBg="1"/>
      <p:bldP spid="4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33881"/>
          </a:xfrm>
        </p:spPr>
        <p:txBody>
          <a:bodyPr/>
          <a:lstStyle/>
          <a:p>
            <a:r>
              <a:rPr lang="en-GB" dirty="0">
                <a:latin typeface="Twinkl" pitchFamily="2" charset="0"/>
              </a:rPr>
              <a:t>Different Dangers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0" y="1407600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Of course, road safety is really important but it isn’t the only danger we need to be aware of when we are out and about.</a:t>
            </a:r>
          </a:p>
        </p:txBody>
      </p:sp>
      <p:pic>
        <p:nvPicPr>
          <p:cNvPr id="22" name="Group Wor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60240" y="2040768"/>
            <a:ext cx="5823520" cy="1754326"/>
          </a:xfrm>
          <a:prstGeom prst="rect">
            <a:avLst/>
          </a:prstGeom>
          <a:ln w="127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n w="19050">
                  <a:solidFill>
                    <a:srgbClr val="F08115"/>
                  </a:solidFill>
                </a:ln>
                <a:solidFill>
                  <a:srgbClr val="F7BC92"/>
                </a:solidFill>
              </a:rPr>
              <a:t>In your groups, can you think of any other dangers we might face outside?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3" b="8994"/>
          <a:stretch/>
        </p:blipFill>
        <p:spPr>
          <a:xfrm flipH="1">
            <a:off x="4897854" y="3781164"/>
            <a:ext cx="3922618" cy="26256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971093"/>
            <a:ext cx="3108987" cy="222758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4563" y="3861048"/>
            <a:ext cx="1355509" cy="2447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101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33881"/>
          </a:xfrm>
        </p:spPr>
        <p:txBody>
          <a:bodyPr/>
          <a:lstStyle/>
          <a:p>
            <a:r>
              <a:rPr lang="en-GB" dirty="0">
                <a:latin typeface="Twinkl" pitchFamily="2" charset="0"/>
              </a:rPr>
              <a:t>Different Dangers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0" y="1407600"/>
            <a:ext cx="76327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In your groups, you are going to look at the </a:t>
            </a:r>
            <a:r>
              <a:rPr lang="en-GB" b="1" dirty="0"/>
              <a:t>Different Dangers Discussion Cards</a:t>
            </a:r>
            <a:r>
              <a:rPr lang="en-GB" dirty="0"/>
              <a:t> and talk together about why the situation is dangerous and what the child should do.</a:t>
            </a:r>
          </a:p>
        </p:txBody>
      </p:sp>
      <p:pic>
        <p:nvPicPr>
          <p:cNvPr id="22" name="Group Wor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  <p:sp>
        <p:nvSpPr>
          <p:cNvPr id="17" name="Rounded Rectangle 16"/>
          <p:cNvSpPr/>
          <p:nvPr/>
        </p:nvSpPr>
        <p:spPr>
          <a:xfrm>
            <a:off x="539750" y="2420887"/>
            <a:ext cx="7848600" cy="3887837"/>
          </a:xfrm>
          <a:prstGeom prst="roundRect">
            <a:avLst>
              <a:gd name="adj" fmla="val 5043"/>
            </a:avLst>
          </a:prstGeom>
          <a:solidFill>
            <a:srgbClr val="F7BC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11382" y="2518155"/>
            <a:ext cx="5224355" cy="3691794"/>
          </a:xfrm>
          <a:prstGeom prst="rect">
            <a:avLst/>
          </a:prstGeom>
          <a:ln w="9525">
            <a:solidFill>
              <a:schemeClr val="tx1"/>
            </a:solidFill>
          </a:ln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77550" y="2518155"/>
            <a:ext cx="5224355" cy="3691794"/>
          </a:xfrm>
          <a:prstGeom prst="rect">
            <a:avLst/>
          </a:prstGeom>
          <a:ln w="9525">
            <a:solidFill>
              <a:schemeClr val="tx1"/>
            </a:solidFill>
          </a:ln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3718" y="2518155"/>
            <a:ext cx="5224355" cy="3691794"/>
          </a:xfrm>
          <a:prstGeom prst="rect">
            <a:avLst/>
          </a:prstGeom>
          <a:ln w="9525">
            <a:solidFill>
              <a:schemeClr val="tx1"/>
            </a:solidFill>
          </a:ln>
        </p:spPr>
      </p:pic>
      <p:sp>
        <p:nvSpPr>
          <p:cNvPr id="24" name="Rounded Rectangle 23"/>
          <p:cNvSpPr/>
          <p:nvPr/>
        </p:nvSpPr>
        <p:spPr>
          <a:xfrm>
            <a:off x="755650" y="5401947"/>
            <a:ext cx="7416750" cy="763357"/>
          </a:xfrm>
          <a:prstGeom prst="roundRect">
            <a:avLst>
              <a:gd name="adj" fmla="val 15693"/>
            </a:avLst>
          </a:prstGeom>
          <a:solidFill>
            <a:srgbClr val="F0811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Choose one that you think would help in each situation or think of your own ideas.</a:t>
            </a:r>
          </a:p>
        </p:txBody>
      </p:sp>
      <p:sp>
        <p:nvSpPr>
          <p:cNvPr id="23" name="Oval 22"/>
          <p:cNvSpPr/>
          <p:nvPr/>
        </p:nvSpPr>
        <p:spPr>
          <a:xfrm>
            <a:off x="735121" y="2703097"/>
            <a:ext cx="2598111" cy="2598111"/>
          </a:xfrm>
          <a:prstGeom prst="ellipse">
            <a:avLst/>
          </a:prstGeom>
          <a:solidFill>
            <a:srgbClr val="00A7E7"/>
          </a:solidFill>
          <a:ln w="28575">
            <a:solidFill>
              <a:srgbClr val="FFFB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On the next slide, you will see a list of possible actions that could help keep the </a:t>
            </a:r>
          </a:p>
          <a:p>
            <a:pPr algn="ctr"/>
            <a:r>
              <a:rPr lang="en-GB" dirty="0"/>
              <a:t>child safe.</a:t>
            </a:r>
          </a:p>
        </p:txBody>
      </p:sp>
    </p:spTree>
    <p:extLst>
      <p:ext uri="{BB962C8B-B14F-4D97-AF65-F5344CB8AC3E}">
        <p14:creationId xmlns:p14="http://schemas.microsoft.com/office/powerpoint/2010/main" val="4131421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59259E-6 L 0.2276 -2.59259E-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72" y="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59259E-6 L 0.11146 -2.59259E-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7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7" grpId="0" animBg="1"/>
      <p:bldP spid="24" grpId="0" animBg="1"/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33881"/>
          </a:xfrm>
        </p:spPr>
        <p:txBody>
          <a:bodyPr/>
          <a:lstStyle/>
          <a:p>
            <a:r>
              <a:rPr lang="en-GB" dirty="0">
                <a:latin typeface="Twinkl" pitchFamily="2" charset="0"/>
              </a:rPr>
              <a:t>Different Dangers</a:t>
            </a:r>
          </a:p>
        </p:txBody>
      </p:sp>
      <p:pic>
        <p:nvPicPr>
          <p:cNvPr id="22" name="Group Wor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  <p:sp>
        <p:nvSpPr>
          <p:cNvPr id="21" name="Pentagon 20"/>
          <p:cNvSpPr/>
          <p:nvPr/>
        </p:nvSpPr>
        <p:spPr>
          <a:xfrm>
            <a:off x="467544" y="1412776"/>
            <a:ext cx="4690866" cy="504056"/>
          </a:xfrm>
          <a:prstGeom prst="homePlate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108000" rIns="108000" bIns="108000" rtlCol="0" anchor="ctr"/>
          <a:lstStyle/>
          <a:p>
            <a:r>
              <a:rPr lang="en-GB" b="1" dirty="0"/>
              <a:t>Things we can do to stay safe outside: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88442" y="1988840"/>
            <a:ext cx="5079702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GB" dirty="0"/>
              <a:t>Say, ‘No!’ and run away.</a:t>
            </a:r>
          </a:p>
          <a:p>
            <a:pPr marL="285750" indent="-285750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GB" dirty="0"/>
              <a:t>Tell a trusted grown-up what has happened.</a:t>
            </a:r>
          </a:p>
          <a:p>
            <a:pPr marL="285750" indent="-285750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GB" dirty="0"/>
              <a:t>Call 999 to get the emergency services.</a:t>
            </a:r>
          </a:p>
          <a:p>
            <a:pPr marL="285750" indent="-285750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GB" dirty="0"/>
              <a:t>Stay with your grown-up.</a:t>
            </a:r>
          </a:p>
          <a:p>
            <a:pPr marL="285750" indent="-285750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GB" dirty="0"/>
              <a:t>Find a trusted adult, such as a police officer.</a:t>
            </a:r>
          </a:p>
          <a:p>
            <a:pPr marL="285750" indent="-285750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GB" dirty="0"/>
              <a:t>Make sure you can see your grown-up and they can see you.</a:t>
            </a:r>
          </a:p>
          <a:p>
            <a:pPr marL="285750" indent="-285750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GB" dirty="0"/>
              <a:t>Look carefully at the signs, read what they say and do what they say.</a:t>
            </a:r>
          </a:p>
          <a:p>
            <a:pPr marL="285750" indent="-285750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GB" dirty="0"/>
              <a:t>Choose somewhere safer to play.</a:t>
            </a:r>
          </a:p>
          <a:p>
            <a:pPr marL="285750" indent="-285750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GB" dirty="0"/>
              <a:t>Look, listen and concentrate.</a:t>
            </a:r>
          </a:p>
          <a:p>
            <a:pPr marL="285750" indent="-285750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GB" dirty="0"/>
              <a:t>Remember to follow instructions.</a:t>
            </a:r>
          </a:p>
          <a:p>
            <a:pPr marL="285750" indent="-285750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GB" dirty="0"/>
              <a:t>Follow sun-safety rules.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228"/>
          <a:stretch/>
        </p:blipFill>
        <p:spPr>
          <a:xfrm>
            <a:off x="5669631" y="1734097"/>
            <a:ext cx="3510881" cy="460876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47" r="35294" b="11817"/>
          <a:stretch/>
        </p:blipFill>
        <p:spPr>
          <a:xfrm>
            <a:off x="5799448" y="2275578"/>
            <a:ext cx="2660984" cy="3525804"/>
          </a:xfrm>
          <a:prstGeom prst="ellipse">
            <a:avLst/>
          </a:prstGeom>
          <a:ln w="38100">
            <a:solidFill>
              <a:srgbClr val="009285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25" t="806" r="23631" b="1757"/>
          <a:stretch/>
        </p:blipFill>
        <p:spPr>
          <a:xfrm>
            <a:off x="5868144" y="2606419"/>
            <a:ext cx="2520280" cy="2546591"/>
          </a:xfrm>
          <a:prstGeom prst="roundRect">
            <a:avLst/>
          </a:prstGeom>
          <a:ln w="28575">
            <a:solidFill>
              <a:srgbClr val="009285"/>
            </a:solidFill>
          </a:ln>
        </p:spPr>
      </p:pic>
    </p:spTree>
    <p:extLst>
      <p:ext uri="{BB962C8B-B14F-4D97-AF65-F5344CB8AC3E}">
        <p14:creationId xmlns:p14="http://schemas.microsoft.com/office/powerpoint/2010/main" val="2486143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701" y="3912316"/>
            <a:ext cx="6184369" cy="277104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33881"/>
          </a:xfrm>
        </p:spPr>
        <p:txBody>
          <a:bodyPr/>
          <a:lstStyle/>
          <a:p>
            <a:r>
              <a:rPr lang="en-GB" dirty="0">
                <a:latin typeface="Twinkl" pitchFamily="2" charset="0"/>
              </a:rPr>
              <a:t>Different Dangers</a:t>
            </a:r>
          </a:p>
        </p:txBody>
      </p:sp>
      <p:pic>
        <p:nvPicPr>
          <p:cNvPr id="22" name="Group Work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04103" y="1407600"/>
            <a:ext cx="31357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/>
              <a:t>How did your group get on? 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55650" y="1847163"/>
            <a:ext cx="7632700" cy="578600"/>
          </a:xfrm>
          <a:prstGeom prst="roundRect">
            <a:avLst/>
          </a:prstGeom>
          <a:solidFill>
            <a:srgbClr val="00A7E7"/>
          </a:solidFill>
        </p:spPr>
        <p:txBody>
          <a:bodyPr wrap="square" lIns="108000" tIns="108000" rIns="108000" bIns="108000">
            <a:no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Were you able to agree on some actions to stay safe for each situation?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81422" y="2543429"/>
            <a:ext cx="7632700" cy="611789"/>
          </a:xfrm>
          <a:prstGeom prst="roundRect">
            <a:avLst/>
          </a:prstGeom>
          <a:solidFill>
            <a:srgbClr val="009285"/>
          </a:solidFill>
        </p:spPr>
        <p:txBody>
          <a:bodyPr wrap="square" lIns="108000" tIns="108000" rIns="108000" bIns="108000">
            <a:no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Did you think of any ways to stay safe that weren’t on the list?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81422" y="3272884"/>
            <a:ext cx="7606928" cy="554210"/>
          </a:xfrm>
          <a:prstGeom prst="roundRect">
            <a:avLst/>
          </a:prstGeom>
          <a:solidFill>
            <a:srgbClr val="48327F"/>
          </a:solidFill>
        </p:spPr>
        <p:txBody>
          <a:bodyPr wrap="square" lIns="108000" tIns="108000" rIns="108000" bIns="108000">
            <a:no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Does anyone have any other scenarios they want us to discuss?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781422" y="4512842"/>
            <a:ext cx="1569992" cy="1569992"/>
            <a:chOff x="4788025" y="4522833"/>
            <a:chExt cx="1569992" cy="1569992"/>
          </a:xfrm>
        </p:grpSpPr>
        <p:sp>
          <p:nvSpPr>
            <p:cNvPr id="25" name="Oval 24">
              <a:hlinkClick r:id="rId4" action="ppaction://hlinksldjump"/>
            </p:cNvPr>
            <p:cNvSpPr/>
            <p:nvPr/>
          </p:nvSpPr>
          <p:spPr>
            <a:xfrm>
              <a:off x="4788025" y="4522833"/>
              <a:ext cx="1569992" cy="156999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26" name="Rectangle 25">
              <a:hlinkClick r:id="rId4" action="ppaction://hlinksldjump"/>
            </p:cNvPr>
            <p:cNvSpPr/>
            <p:nvPr/>
          </p:nvSpPr>
          <p:spPr>
            <a:xfrm>
              <a:off x="4788025" y="5184718"/>
              <a:ext cx="1569992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bg1"/>
                  </a:solidFill>
                </a:rPr>
                <a:t>Consolidating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6836841" y="4512842"/>
            <a:ext cx="1577281" cy="1569992"/>
            <a:chOff x="6574042" y="4512842"/>
            <a:chExt cx="1577281" cy="1569992"/>
          </a:xfrm>
        </p:grpSpPr>
        <p:sp>
          <p:nvSpPr>
            <p:cNvPr id="28" name="Oval 27">
              <a:hlinkClick r:id="rId5" action="ppaction://hlinksldjump"/>
            </p:cNvPr>
            <p:cNvSpPr/>
            <p:nvPr/>
          </p:nvSpPr>
          <p:spPr>
            <a:xfrm>
              <a:off x="6574042" y="4512842"/>
              <a:ext cx="1569992" cy="156999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29" name="Rectangle 28">
              <a:hlinkClick r:id="rId5" action="ppaction://hlinksldjump"/>
            </p:cNvPr>
            <p:cNvSpPr/>
            <p:nvPr/>
          </p:nvSpPr>
          <p:spPr>
            <a:xfrm>
              <a:off x="6581331" y="5184718"/>
              <a:ext cx="1569992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bg1"/>
                  </a:solidFill>
                </a:rPr>
                <a:t>Reflecting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7103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36606"/>
            <a:ext cx="8220075" cy="5584682"/>
          </a:xfrm>
          <a:prstGeom prst="roundRect">
            <a:avLst>
              <a:gd name="adj" fmla="val 2203"/>
            </a:avLst>
          </a:prstGeom>
        </p:spPr>
        <p:txBody>
          <a:bodyPr/>
          <a:lstStyle/>
          <a:p>
            <a:r>
              <a:rPr lang="en-GB" sz="5400" dirty="0">
                <a:latin typeface="Twinkl" pitchFamily="2" charset="0"/>
              </a:rPr>
              <a:t>Consolidating</a:t>
            </a:r>
          </a:p>
        </p:txBody>
      </p:sp>
    </p:spTree>
    <p:extLst>
      <p:ext uri="{BB962C8B-B14F-4D97-AF65-F5344CB8AC3E}">
        <p14:creationId xmlns:p14="http://schemas.microsoft.com/office/powerpoint/2010/main" val="39782993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Safety Video</a:t>
            </a:r>
          </a:p>
        </p:txBody>
      </p:sp>
      <p:pic>
        <p:nvPicPr>
          <p:cNvPr id="9" name="Group Wor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83568" y="1537906"/>
            <a:ext cx="77047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Videos are a great way of sharing information.</a:t>
            </a:r>
          </a:p>
        </p:txBody>
      </p:sp>
      <p:sp>
        <p:nvSpPr>
          <p:cNvPr id="5" name="Pentagon 4"/>
          <p:cNvSpPr/>
          <p:nvPr/>
        </p:nvSpPr>
        <p:spPr>
          <a:xfrm>
            <a:off x="467544" y="2091773"/>
            <a:ext cx="4907386" cy="1121203"/>
          </a:xfrm>
          <a:prstGeom prst="homePlate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108000" rIns="360000" bIns="108000" rtlCol="0" anchor="ctr"/>
          <a:lstStyle/>
          <a:p>
            <a:r>
              <a:rPr lang="en-GB" dirty="0"/>
              <a:t>Today, in your groups, you are going to create a short safety video about staying safe outside. </a:t>
            </a:r>
          </a:p>
        </p:txBody>
      </p:sp>
      <p:sp>
        <p:nvSpPr>
          <p:cNvPr id="6" name="Pentagon 5"/>
          <p:cNvSpPr/>
          <p:nvPr/>
        </p:nvSpPr>
        <p:spPr>
          <a:xfrm>
            <a:off x="467544" y="3429870"/>
            <a:ext cx="5915002" cy="1366411"/>
          </a:xfrm>
          <a:prstGeom prst="homePlate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108000" rIns="360000" bIns="108000" rtlCol="0" anchor="ctr"/>
          <a:lstStyle/>
          <a:p>
            <a:r>
              <a:rPr lang="en-GB" dirty="0"/>
              <a:t>In your video, you can choose which danger to focus on. It could be road safety, safety around water, staying safe at the park, sun safety, stranger danger or something else.</a:t>
            </a:r>
          </a:p>
        </p:txBody>
      </p:sp>
      <p:sp>
        <p:nvSpPr>
          <p:cNvPr id="7" name="Pentagon 6"/>
          <p:cNvSpPr/>
          <p:nvPr/>
        </p:nvSpPr>
        <p:spPr>
          <a:xfrm>
            <a:off x="467544" y="5013176"/>
            <a:ext cx="5482954" cy="1065918"/>
          </a:xfrm>
          <a:prstGeom prst="homePlate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108000" rIns="360000" bIns="108000" rtlCol="0" anchor="ctr"/>
          <a:lstStyle/>
          <a:p>
            <a:r>
              <a:rPr lang="en-GB" dirty="0"/>
              <a:t>Talk about what you would like to do in your groups, have a few practices, then we can record your safety video.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08104" y="1628800"/>
            <a:ext cx="2953702" cy="5126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195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36606"/>
            <a:ext cx="8220075" cy="5584682"/>
          </a:xfrm>
          <a:prstGeom prst="roundRect">
            <a:avLst>
              <a:gd name="adj" fmla="val 2203"/>
            </a:avLst>
          </a:prstGeom>
        </p:spPr>
        <p:txBody>
          <a:bodyPr/>
          <a:lstStyle/>
          <a:p>
            <a:r>
              <a:rPr lang="en-GB" sz="5400" dirty="0">
                <a:latin typeface="Twinkl" pitchFamily="2" charset="0"/>
              </a:rPr>
              <a:t>Reflecting</a:t>
            </a:r>
          </a:p>
        </p:txBody>
      </p:sp>
    </p:spTree>
    <p:extLst>
      <p:ext uri="{BB962C8B-B14F-4D97-AF65-F5344CB8AC3E}">
        <p14:creationId xmlns:p14="http://schemas.microsoft.com/office/powerpoint/2010/main" val="40430014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What Have We Learnt?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1468258"/>
            <a:ext cx="78483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At the start of the lesson, we wrote down our answers to the Big Questions.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39750" y="1898248"/>
            <a:ext cx="8064500" cy="4410477"/>
          </a:xfrm>
          <a:prstGeom prst="roundRect">
            <a:avLst>
              <a:gd name="adj" fmla="val 5043"/>
            </a:avLst>
          </a:prstGeom>
          <a:solidFill>
            <a:srgbClr val="F7BC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108000" rIns="3924000" bIns="108000" rtlCol="0" anchor="t" anchorCtr="0"/>
          <a:lstStyle/>
          <a:p>
            <a:r>
              <a:rPr lang="en-GB" dirty="0">
                <a:solidFill>
                  <a:schemeClr val="tx1"/>
                </a:solidFill>
              </a:rPr>
              <a:t>Take another look at your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Big Questions Ideas Sheet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729175" y="2711048"/>
            <a:ext cx="3096344" cy="3096344"/>
          </a:xfrm>
          <a:prstGeom prst="ellipse">
            <a:avLst/>
          </a:prstGeom>
          <a:solidFill>
            <a:srgbClr val="00A7E7"/>
          </a:solidFill>
          <a:ln w="28575">
            <a:solidFill>
              <a:srgbClr val="FFFB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Can you and your partner think of anything else to add that you hadn’t thought </a:t>
            </a:r>
            <a:br>
              <a:rPr lang="en-GB" b="1" dirty="0"/>
            </a:br>
            <a:r>
              <a:rPr lang="en-GB" b="1" dirty="0"/>
              <a:t>of before?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99074" y="2004956"/>
            <a:ext cx="2939913" cy="416034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3" name="Oval 12"/>
          <p:cNvSpPr/>
          <p:nvPr/>
        </p:nvSpPr>
        <p:spPr>
          <a:xfrm>
            <a:off x="729175" y="2708920"/>
            <a:ext cx="3096344" cy="3096344"/>
          </a:xfrm>
          <a:prstGeom prst="ellipse">
            <a:avLst/>
          </a:prstGeom>
          <a:solidFill>
            <a:srgbClr val="009285"/>
          </a:solidFill>
          <a:ln w="28575">
            <a:solidFill>
              <a:srgbClr val="FFFB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Write down anything you have learnt today about road safety or any other dangers that we need to be aware of outside.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353"/>
          <a:stretch/>
        </p:blipFill>
        <p:spPr>
          <a:xfrm>
            <a:off x="2339752" y="4007872"/>
            <a:ext cx="3495627" cy="2952328"/>
          </a:xfrm>
          <a:prstGeom prst="rect">
            <a:avLst/>
          </a:prstGeom>
        </p:spPr>
      </p:pic>
      <p:pic>
        <p:nvPicPr>
          <p:cNvPr id="14" name="Pair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961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0" grpId="0" animBg="1"/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36606"/>
            <a:ext cx="8220075" cy="5584682"/>
          </a:xfrm>
          <a:prstGeom prst="roundRect">
            <a:avLst>
              <a:gd name="adj" fmla="val 2203"/>
            </a:avLst>
          </a:prstGeom>
        </p:spPr>
        <p:txBody>
          <a:bodyPr/>
          <a:lstStyle/>
          <a:p>
            <a:r>
              <a:rPr lang="en-GB" sz="5400" dirty="0">
                <a:latin typeface="Twinkl" pitchFamily="2" charset="0"/>
              </a:rPr>
              <a:t>The Big Questions</a:t>
            </a:r>
          </a:p>
        </p:txBody>
      </p:sp>
    </p:spTree>
    <p:extLst>
      <p:ext uri="{BB962C8B-B14F-4D97-AF65-F5344CB8AC3E}">
        <p14:creationId xmlns:p14="http://schemas.microsoft.com/office/powerpoint/2010/main" val="914654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80"/>
          <a:stretch/>
        </p:blipFill>
        <p:spPr>
          <a:xfrm flipH="1">
            <a:off x="5394564" y="1535202"/>
            <a:ext cx="3277140" cy="556271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3293248" y="980728"/>
            <a:ext cx="2537010" cy="1226360"/>
          </a:xfrm>
          <a:prstGeom prst="wedgeRoundRectCallout">
            <a:avLst>
              <a:gd name="adj1" fmla="val -63443"/>
              <a:gd name="adj2" fmla="val 35609"/>
              <a:gd name="adj3" fmla="val 16667"/>
            </a:avLst>
          </a:prstGeom>
          <a:solidFill>
            <a:srgbClr val="FFFBFA"/>
          </a:solidFill>
          <a:ln w="28575">
            <a:solidFill>
              <a:srgbClr val="F081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How can we stay safe around roads?</a:t>
            </a:r>
          </a:p>
        </p:txBody>
      </p:sp>
      <p:sp>
        <p:nvSpPr>
          <p:cNvPr id="5" name="Rounded Rectangular Callout 4"/>
          <p:cNvSpPr/>
          <p:nvPr/>
        </p:nvSpPr>
        <p:spPr>
          <a:xfrm>
            <a:off x="3295097" y="3212976"/>
            <a:ext cx="2537010" cy="1234382"/>
          </a:xfrm>
          <a:prstGeom prst="wedgeRoundRectCallout">
            <a:avLst>
              <a:gd name="adj1" fmla="val 66136"/>
              <a:gd name="adj2" fmla="val -45075"/>
              <a:gd name="adj3" fmla="val 16667"/>
            </a:avLst>
          </a:prstGeom>
          <a:solidFill>
            <a:srgbClr val="FFFBFA"/>
          </a:solidFill>
          <a:ln w="28575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What other dangers do we need to look out for?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746"/>
          <a:stretch/>
        </p:blipFill>
        <p:spPr>
          <a:xfrm>
            <a:off x="542773" y="1628800"/>
            <a:ext cx="3072629" cy="5549791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827088" y="5029778"/>
            <a:ext cx="7757015" cy="1063047"/>
          </a:xfrm>
          <a:prstGeom prst="round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Do you feel more confident now about knowing what the dangers are and how to stay safe when you are out and about?</a:t>
            </a:r>
          </a:p>
        </p:txBody>
      </p:sp>
    </p:spTree>
    <p:extLst>
      <p:ext uri="{BB962C8B-B14F-4D97-AF65-F5344CB8AC3E}">
        <p14:creationId xmlns:p14="http://schemas.microsoft.com/office/powerpoint/2010/main" val="1316519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 know how to stay safe when I am out and about.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2"/>
            <a:ext cx="7886700" cy="2410469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understand how to stay safe around roads and other busy areas.</a:t>
            </a:r>
          </a:p>
          <a:p>
            <a:r>
              <a:rPr lang="en-GB" dirty="0">
                <a:latin typeface="Twinkl" pitchFamily="50" charset="0"/>
              </a:rPr>
              <a:t>I can identify other dangers I might face when I am outside.</a:t>
            </a:r>
          </a:p>
          <a:p>
            <a:r>
              <a:rPr lang="en-GB" dirty="0">
                <a:latin typeface="Twinkl" pitchFamily="50" charset="0"/>
              </a:rPr>
              <a:t>I know who can help me if I am in danger.</a:t>
            </a:r>
          </a:p>
        </p:txBody>
      </p:sp>
    </p:spTree>
    <p:extLst>
      <p:ext uri="{BB962C8B-B14F-4D97-AF65-F5344CB8AC3E}">
        <p14:creationId xmlns:p14="http://schemas.microsoft.com/office/powerpoint/2010/main" val="40473280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00A7E7"/>
      </a:accent1>
      <a:accent2>
        <a:srgbClr val="F0821A"/>
      </a:accent2>
      <a:accent3>
        <a:srgbClr val="8C368C"/>
      </a:accent3>
      <a:accent4>
        <a:srgbClr val="009640"/>
      </a:accent4>
      <a:accent5>
        <a:srgbClr val="31B7BC"/>
      </a:accent5>
      <a:accent6>
        <a:srgbClr val="F9B000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Lesson Presentation Template V4" id="{BB369500-6563-4633-A901-37D26BFB8F16}" vid="{5732CB1A-E63C-40B1-8651-804584F5841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981</TotalTime>
  <Words>1052</Words>
  <Application>Microsoft Office PowerPoint</Application>
  <PresentationFormat>On-screen Show (4:3)</PresentationFormat>
  <Paragraphs>97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Roboto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The Big Questions</vt:lpstr>
      <vt:lpstr>PowerPoint Presentation</vt:lpstr>
      <vt:lpstr>Reconnecting</vt:lpstr>
      <vt:lpstr>Dangers Outside</vt:lpstr>
      <vt:lpstr>Dangers Outside</vt:lpstr>
      <vt:lpstr>Exploring</vt:lpstr>
      <vt:lpstr>Be Street-Smart</vt:lpstr>
      <vt:lpstr>Be Street-Smart</vt:lpstr>
      <vt:lpstr>Be Street-Smart</vt:lpstr>
      <vt:lpstr>Different Dangers</vt:lpstr>
      <vt:lpstr>Different Dangers</vt:lpstr>
      <vt:lpstr>Different Dangers</vt:lpstr>
      <vt:lpstr>Different Dangers</vt:lpstr>
      <vt:lpstr>Consolidating</vt:lpstr>
      <vt:lpstr>Safety Video</vt:lpstr>
      <vt:lpstr>Reflecting</vt:lpstr>
      <vt:lpstr>What Have We Learnt?</vt:lpstr>
      <vt:lpstr>The Big Questions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PSHE and Citizenship</dc:title>
  <dc:creator>Joseph Hayward</dc:creator>
  <cp:lastModifiedBy>Marine Redon</cp:lastModifiedBy>
  <cp:revision>113</cp:revision>
  <dcterms:created xsi:type="dcterms:W3CDTF">2019-04-19T14:42:27Z</dcterms:created>
  <dcterms:modified xsi:type="dcterms:W3CDTF">2020-10-06T13:47:10Z</dcterms:modified>
</cp:coreProperties>
</file>