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ti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4"/>
  </p:notesMasterIdLst>
  <p:handoutMasterIdLst>
    <p:handoutMasterId r:id="rId25"/>
  </p:handoutMasterIdLst>
  <p:sldIdLst>
    <p:sldId id="258" r:id="rId5"/>
    <p:sldId id="270" r:id="rId6"/>
    <p:sldId id="271" r:id="rId7"/>
    <p:sldId id="272" r:id="rId8"/>
    <p:sldId id="273" r:id="rId9"/>
    <p:sldId id="274" r:id="rId10"/>
    <p:sldId id="275" r:id="rId11"/>
    <p:sldId id="276" r:id="rId12"/>
    <p:sldId id="277" r:id="rId13"/>
    <p:sldId id="278" r:id="rId14"/>
    <p:sldId id="279" r:id="rId15"/>
    <p:sldId id="281" r:id="rId16"/>
    <p:sldId id="282" r:id="rId17"/>
    <p:sldId id="283" r:id="rId18"/>
    <p:sldId id="284" r:id="rId19"/>
    <p:sldId id="285" r:id="rId20"/>
    <p:sldId id="286" r:id="rId21"/>
    <p:sldId id="287" r:id="rId22"/>
    <p:sldId id="267" r:id="rId23"/>
  </p:sldIdLst>
  <p:sldSz cx="9144000" cy="6858000" type="screen4x3"/>
  <p:notesSz cx="6858000" cy="9144000"/>
  <p:embeddedFontLst>
    <p:embeddedFont>
      <p:font typeface="Calibri" panose="020F0502020204030204" pitchFamily="34" charset="0"/>
      <p:regular r:id="rId26"/>
      <p:bold r:id="rId27"/>
      <p:italic r:id="rId28"/>
      <p:boldItalic r:id="rId29"/>
    </p:embeddedFont>
    <p:embeddedFont>
      <p:font typeface="Twinkl" panose="02000000000000000000" pitchFamily="2" charset="0"/>
      <p:regular r:id="rId30"/>
      <p:bold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9429"/>
    <a:srgbClr val="E51E21"/>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8" d="100"/>
          <a:sy n="78" d="100"/>
        </p:scale>
        <p:origin x="1158"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MacRae" userId="ef837880-cf76-463b-be55-cc83b737d8b8" providerId="ADAL" clId="{20C25D8A-4190-4AC6-B962-F1C8BC92B7D6}"/>
    <pc:docChg chg="custSel addSld modSld">
      <pc:chgData name="Laura MacRae" userId="ef837880-cf76-463b-be55-cc83b737d8b8" providerId="ADAL" clId="{20C25D8A-4190-4AC6-B962-F1C8BC92B7D6}" dt="2021-10-18T07:22:29.499" v="322" actId="20577"/>
      <pc:docMkLst>
        <pc:docMk/>
      </pc:docMkLst>
      <pc:sldChg chg="addSp delSp modSp">
        <pc:chgData name="Laura MacRae" userId="ef837880-cf76-463b-be55-cc83b737d8b8" providerId="ADAL" clId="{20C25D8A-4190-4AC6-B962-F1C8BC92B7D6}" dt="2021-10-18T07:22:20.961" v="298" actId="1076"/>
        <pc:sldMkLst>
          <pc:docMk/>
          <pc:sldMk cId="3858166911" sldId="279"/>
        </pc:sldMkLst>
        <pc:spChg chg="mod">
          <ac:chgData name="Laura MacRae" userId="ef837880-cf76-463b-be55-cc83b737d8b8" providerId="ADAL" clId="{20C25D8A-4190-4AC6-B962-F1C8BC92B7D6}" dt="2021-10-18T06:37:58.866" v="31" actId="20577"/>
          <ac:spMkLst>
            <pc:docMk/>
            <pc:sldMk cId="3858166911" sldId="279"/>
            <ac:spMk id="4" creationId="{EE4A4F69-478C-4E6C-ACCA-9F1AC35CFCA8}"/>
          </ac:spMkLst>
        </pc:spChg>
        <pc:spChg chg="mod">
          <ac:chgData name="Laura MacRae" userId="ef837880-cf76-463b-be55-cc83b737d8b8" providerId="ADAL" clId="{20C25D8A-4190-4AC6-B962-F1C8BC92B7D6}" dt="2021-10-18T07:22:11.852" v="294" actId="1076"/>
          <ac:spMkLst>
            <pc:docMk/>
            <pc:sldMk cId="3858166911" sldId="279"/>
            <ac:spMk id="5" creationId="{15D49B80-DEB7-4804-9FCF-8868C2462506}"/>
          </ac:spMkLst>
        </pc:spChg>
        <pc:spChg chg="del">
          <ac:chgData name="Laura MacRae" userId="ef837880-cf76-463b-be55-cc83b737d8b8" providerId="ADAL" clId="{20C25D8A-4190-4AC6-B962-F1C8BC92B7D6}" dt="2021-10-18T06:37:46.747" v="17" actId="478"/>
          <ac:spMkLst>
            <pc:docMk/>
            <pc:sldMk cId="3858166911" sldId="279"/>
            <ac:spMk id="8" creationId="{3D50B422-D632-4AC8-BE6F-260385AC2D89}"/>
          </ac:spMkLst>
        </pc:spChg>
        <pc:spChg chg="add mod">
          <ac:chgData name="Laura MacRae" userId="ef837880-cf76-463b-be55-cc83b737d8b8" providerId="ADAL" clId="{20C25D8A-4190-4AC6-B962-F1C8BC92B7D6}" dt="2021-10-18T07:22:19.201" v="297" actId="1076"/>
          <ac:spMkLst>
            <pc:docMk/>
            <pc:sldMk cId="3858166911" sldId="279"/>
            <ac:spMk id="8" creationId="{D08C9F19-6AAF-4C1B-9E85-B61C876B3C59}"/>
          </ac:spMkLst>
        </pc:spChg>
        <pc:spChg chg="del">
          <ac:chgData name="Laura MacRae" userId="ef837880-cf76-463b-be55-cc83b737d8b8" providerId="ADAL" clId="{20C25D8A-4190-4AC6-B962-F1C8BC92B7D6}" dt="2021-10-18T06:37:49.550" v="19" actId="478"/>
          <ac:spMkLst>
            <pc:docMk/>
            <pc:sldMk cId="3858166911" sldId="279"/>
            <ac:spMk id="10" creationId="{4D61ADE3-E3A1-4154-ADAA-B39686B1D01B}"/>
          </ac:spMkLst>
        </pc:spChg>
        <pc:spChg chg="del">
          <ac:chgData name="Laura MacRae" userId="ef837880-cf76-463b-be55-cc83b737d8b8" providerId="ADAL" clId="{20C25D8A-4190-4AC6-B962-F1C8BC92B7D6}" dt="2021-10-18T06:37:48.076" v="18" actId="478"/>
          <ac:spMkLst>
            <pc:docMk/>
            <pc:sldMk cId="3858166911" sldId="279"/>
            <ac:spMk id="12" creationId="{D7F6F535-D1C5-4915-A837-FEE9FE254BCD}"/>
          </ac:spMkLst>
        </pc:spChg>
        <pc:spChg chg="del">
          <ac:chgData name="Laura MacRae" userId="ef837880-cf76-463b-be55-cc83b737d8b8" providerId="ADAL" clId="{20C25D8A-4190-4AC6-B962-F1C8BC92B7D6}" dt="2021-10-18T06:37:51.733" v="20" actId="478"/>
          <ac:spMkLst>
            <pc:docMk/>
            <pc:sldMk cId="3858166911" sldId="279"/>
            <ac:spMk id="13" creationId="{2A70B0D9-E5A8-45C8-81BA-84905FD1B86A}"/>
          </ac:spMkLst>
        </pc:spChg>
        <pc:picChg chg="add mod">
          <ac:chgData name="Laura MacRae" userId="ef837880-cf76-463b-be55-cc83b737d8b8" providerId="ADAL" clId="{20C25D8A-4190-4AC6-B962-F1C8BC92B7D6}" dt="2021-10-18T06:40:27.459" v="51" actId="1076"/>
          <ac:picMkLst>
            <pc:docMk/>
            <pc:sldMk cId="3858166911" sldId="279"/>
            <ac:picMk id="2" creationId="{F782D555-CBC0-4D81-898E-940BD22F95E5}"/>
          </ac:picMkLst>
        </pc:picChg>
        <pc:picChg chg="add mod">
          <ac:chgData name="Laura MacRae" userId="ef837880-cf76-463b-be55-cc83b737d8b8" providerId="ADAL" clId="{20C25D8A-4190-4AC6-B962-F1C8BC92B7D6}" dt="2021-10-18T07:22:13.293" v="295" actId="1076"/>
          <ac:picMkLst>
            <pc:docMk/>
            <pc:sldMk cId="3858166911" sldId="279"/>
            <ac:picMk id="6" creationId="{B5DE82B0-C112-41F6-A257-78521FB6D16F}"/>
          </ac:picMkLst>
        </pc:picChg>
        <pc:picChg chg="add mod">
          <ac:chgData name="Laura MacRae" userId="ef837880-cf76-463b-be55-cc83b737d8b8" providerId="ADAL" clId="{20C25D8A-4190-4AC6-B962-F1C8BC92B7D6}" dt="2021-10-18T07:22:15.237" v="296" actId="1076"/>
          <ac:picMkLst>
            <pc:docMk/>
            <pc:sldMk cId="3858166911" sldId="279"/>
            <ac:picMk id="7" creationId="{E71F2612-7522-43DE-8690-6A2299166BBD}"/>
          </ac:picMkLst>
        </pc:picChg>
        <pc:picChg chg="add mod">
          <ac:chgData name="Laura MacRae" userId="ef837880-cf76-463b-be55-cc83b737d8b8" providerId="ADAL" clId="{20C25D8A-4190-4AC6-B962-F1C8BC92B7D6}" dt="2021-10-18T07:22:20.961" v="298" actId="1076"/>
          <ac:picMkLst>
            <pc:docMk/>
            <pc:sldMk cId="3858166911" sldId="279"/>
            <ac:picMk id="9" creationId="{DFAAB744-676B-4106-B4E1-6822167BB2CD}"/>
          </ac:picMkLst>
        </pc:picChg>
      </pc:sldChg>
      <pc:sldChg chg="addSp modSp">
        <pc:chgData name="Laura MacRae" userId="ef837880-cf76-463b-be55-cc83b737d8b8" providerId="ADAL" clId="{20C25D8A-4190-4AC6-B962-F1C8BC92B7D6}" dt="2021-10-18T06:41:09.728" v="56" actId="1076"/>
        <pc:sldMkLst>
          <pc:docMk/>
          <pc:sldMk cId="4169795198" sldId="281"/>
        </pc:sldMkLst>
        <pc:spChg chg="mod">
          <ac:chgData name="Laura MacRae" userId="ef837880-cf76-463b-be55-cc83b737d8b8" providerId="ADAL" clId="{20C25D8A-4190-4AC6-B962-F1C8BC92B7D6}" dt="2021-10-18T06:37:05.635" v="2"/>
          <ac:spMkLst>
            <pc:docMk/>
            <pc:sldMk cId="4169795198" sldId="281"/>
            <ac:spMk id="2" creationId="{FE7F5C65-C237-40CC-A6F6-63EE1897FEC2}"/>
          </ac:spMkLst>
        </pc:spChg>
        <pc:spChg chg="mod">
          <ac:chgData name="Laura MacRae" userId="ef837880-cf76-463b-be55-cc83b737d8b8" providerId="ADAL" clId="{20C25D8A-4190-4AC6-B962-F1C8BC92B7D6}" dt="2021-10-18T06:41:09.728" v="56" actId="1076"/>
          <ac:spMkLst>
            <pc:docMk/>
            <pc:sldMk cId="4169795198" sldId="281"/>
            <ac:spMk id="3" creationId="{5EE3A840-3918-4948-91B9-DC2AC196E8F3}"/>
          </ac:spMkLst>
        </pc:spChg>
        <pc:spChg chg="add mod">
          <ac:chgData name="Laura MacRae" userId="ef837880-cf76-463b-be55-cc83b737d8b8" providerId="ADAL" clId="{20C25D8A-4190-4AC6-B962-F1C8BC92B7D6}" dt="2021-10-18T06:37:22.425" v="15" actId="14100"/>
          <ac:spMkLst>
            <pc:docMk/>
            <pc:sldMk cId="4169795198" sldId="281"/>
            <ac:spMk id="4" creationId="{F21A3D5F-7A0D-4595-95E5-C60C4A75E1BC}"/>
          </ac:spMkLst>
        </pc:spChg>
      </pc:sldChg>
      <pc:sldChg chg="modSp">
        <pc:chgData name="Laura MacRae" userId="ef837880-cf76-463b-be55-cc83b737d8b8" providerId="ADAL" clId="{20C25D8A-4190-4AC6-B962-F1C8BC92B7D6}" dt="2021-10-18T07:22:29.499" v="322" actId="20577"/>
        <pc:sldMkLst>
          <pc:docMk/>
          <pc:sldMk cId="3682725624" sldId="282"/>
        </pc:sldMkLst>
        <pc:spChg chg="mod">
          <ac:chgData name="Laura MacRae" userId="ef837880-cf76-463b-be55-cc83b737d8b8" providerId="ADAL" clId="{20C25D8A-4190-4AC6-B962-F1C8BC92B7D6}" dt="2021-10-18T07:22:29.499" v="322" actId="20577"/>
          <ac:spMkLst>
            <pc:docMk/>
            <pc:sldMk cId="3682725624" sldId="282"/>
            <ac:spMk id="3" creationId="{CACCEB5E-D42F-4DD1-A40C-D21C8855B889}"/>
          </ac:spMkLst>
        </pc:spChg>
      </pc:sldChg>
      <pc:sldChg chg="modSp">
        <pc:chgData name="Laura MacRae" userId="ef837880-cf76-463b-be55-cc83b737d8b8" providerId="ADAL" clId="{20C25D8A-4190-4AC6-B962-F1C8BC92B7D6}" dt="2021-10-18T06:54:27.641" v="289" actId="1076"/>
        <pc:sldMkLst>
          <pc:docMk/>
          <pc:sldMk cId="2245595741" sldId="283"/>
        </pc:sldMkLst>
        <pc:spChg chg="mod">
          <ac:chgData name="Laura MacRae" userId="ef837880-cf76-463b-be55-cc83b737d8b8" providerId="ADAL" clId="{20C25D8A-4190-4AC6-B962-F1C8BC92B7D6}" dt="2021-10-18T06:54:24.837" v="288" actId="12"/>
          <ac:spMkLst>
            <pc:docMk/>
            <pc:sldMk cId="2245595741" sldId="283"/>
            <ac:spMk id="3" creationId="{35255E58-C4D0-49FE-B7BD-D11467E2C7F4}"/>
          </ac:spMkLst>
        </pc:spChg>
        <pc:spChg chg="mod">
          <ac:chgData name="Laura MacRae" userId="ef837880-cf76-463b-be55-cc83b737d8b8" providerId="ADAL" clId="{20C25D8A-4190-4AC6-B962-F1C8BC92B7D6}" dt="2021-10-18T06:54:27.641" v="289" actId="1076"/>
          <ac:spMkLst>
            <pc:docMk/>
            <pc:sldMk cId="2245595741" sldId="283"/>
            <ac:spMk id="4" creationId="{3A4464C3-B27A-4D5D-8468-59F681DBB597}"/>
          </ac:spMkLst>
        </pc:spChg>
      </pc:sldChg>
      <pc:sldChg chg="addSp modSp add">
        <pc:chgData name="Laura MacRae" userId="ef837880-cf76-463b-be55-cc83b737d8b8" providerId="ADAL" clId="{20C25D8A-4190-4AC6-B962-F1C8BC92B7D6}" dt="2021-10-18T06:43:25.351" v="106" actId="1076"/>
        <pc:sldMkLst>
          <pc:docMk/>
          <pc:sldMk cId="3838191394" sldId="285"/>
        </pc:sldMkLst>
        <pc:spChg chg="mod">
          <ac:chgData name="Laura MacRae" userId="ef837880-cf76-463b-be55-cc83b737d8b8" providerId="ADAL" clId="{20C25D8A-4190-4AC6-B962-F1C8BC92B7D6}" dt="2021-10-18T06:41:48.879" v="72" actId="20577"/>
          <ac:spMkLst>
            <pc:docMk/>
            <pc:sldMk cId="3838191394" sldId="285"/>
            <ac:spMk id="2" creationId="{4D716C01-5981-4062-9CF4-F9B579C2E6CD}"/>
          </ac:spMkLst>
        </pc:spChg>
        <pc:spChg chg="add mod">
          <ac:chgData name="Laura MacRae" userId="ef837880-cf76-463b-be55-cc83b737d8b8" providerId="ADAL" clId="{20C25D8A-4190-4AC6-B962-F1C8BC92B7D6}" dt="2021-10-18T06:43:25.351" v="106" actId="1076"/>
          <ac:spMkLst>
            <pc:docMk/>
            <pc:sldMk cId="3838191394" sldId="285"/>
            <ac:spMk id="3" creationId="{2B92BA42-C1E1-4949-AE5B-F2E0D1D86D1A}"/>
          </ac:spMkLst>
        </pc:spChg>
        <pc:spChg chg="add mod">
          <ac:chgData name="Laura MacRae" userId="ef837880-cf76-463b-be55-cc83b737d8b8" providerId="ADAL" clId="{20C25D8A-4190-4AC6-B962-F1C8BC92B7D6}" dt="2021-10-18T06:43:22.680" v="105" actId="1076"/>
          <ac:spMkLst>
            <pc:docMk/>
            <pc:sldMk cId="3838191394" sldId="285"/>
            <ac:spMk id="4" creationId="{63EC7DAC-0D9C-4C81-975B-8E8E8991FF78}"/>
          </ac:spMkLst>
        </pc:spChg>
      </pc:sldChg>
      <pc:sldChg chg="addSp modSp add">
        <pc:chgData name="Laura MacRae" userId="ef837880-cf76-463b-be55-cc83b737d8b8" providerId="ADAL" clId="{20C25D8A-4190-4AC6-B962-F1C8BC92B7D6}" dt="2021-10-18T06:48:38.280" v="257" actId="1076"/>
        <pc:sldMkLst>
          <pc:docMk/>
          <pc:sldMk cId="2344590815" sldId="286"/>
        </pc:sldMkLst>
        <pc:spChg chg="mod">
          <ac:chgData name="Laura MacRae" userId="ef837880-cf76-463b-be55-cc83b737d8b8" providerId="ADAL" clId="{20C25D8A-4190-4AC6-B962-F1C8BC92B7D6}" dt="2021-10-18T06:44:05.227" v="129" actId="20577"/>
          <ac:spMkLst>
            <pc:docMk/>
            <pc:sldMk cId="2344590815" sldId="286"/>
            <ac:spMk id="2" creationId="{98ECB724-F3ED-4AD7-8AE8-3C2F56734DD9}"/>
          </ac:spMkLst>
        </pc:spChg>
        <pc:spChg chg="add mod">
          <ac:chgData name="Laura MacRae" userId="ef837880-cf76-463b-be55-cc83b737d8b8" providerId="ADAL" clId="{20C25D8A-4190-4AC6-B962-F1C8BC92B7D6}" dt="2021-10-18T06:48:38.280" v="257" actId="1076"/>
          <ac:spMkLst>
            <pc:docMk/>
            <pc:sldMk cId="2344590815" sldId="286"/>
            <ac:spMk id="3" creationId="{C5093F91-13C5-481D-BD8A-C77E90F6DA43}"/>
          </ac:spMkLst>
        </pc:spChg>
        <pc:spChg chg="add mod">
          <ac:chgData name="Laura MacRae" userId="ef837880-cf76-463b-be55-cc83b737d8b8" providerId="ADAL" clId="{20C25D8A-4190-4AC6-B962-F1C8BC92B7D6}" dt="2021-10-18T06:48:35.787" v="256" actId="1076"/>
          <ac:spMkLst>
            <pc:docMk/>
            <pc:sldMk cId="2344590815" sldId="286"/>
            <ac:spMk id="4" creationId="{D5B3991A-04ED-432E-9BE7-622818BFB5D2}"/>
          </ac:spMkLst>
        </pc:spChg>
      </pc:sldChg>
      <pc:sldChg chg="addSp modSp add">
        <pc:chgData name="Laura MacRae" userId="ef837880-cf76-463b-be55-cc83b737d8b8" providerId="ADAL" clId="{20C25D8A-4190-4AC6-B962-F1C8BC92B7D6}" dt="2021-10-18T06:47:52.631" v="248" actId="1076"/>
        <pc:sldMkLst>
          <pc:docMk/>
          <pc:sldMk cId="1929869457" sldId="287"/>
        </pc:sldMkLst>
        <pc:spChg chg="mod">
          <ac:chgData name="Laura MacRae" userId="ef837880-cf76-463b-be55-cc83b737d8b8" providerId="ADAL" clId="{20C25D8A-4190-4AC6-B962-F1C8BC92B7D6}" dt="2021-10-18T06:46:50.584" v="230" actId="14100"/>
          <ac:spMkLst>
            <pc:docMk/>
            <pc:sldMk cId="1929869457" sldId="287"/>
            <ac:spMk id="2" creationId="{861506C9-EDAE-436A-8A1A-7B11DE263767}"/>
          </ac:spMkLst>
        </pc:spChg>
        <pc:spChg chg="add mod ord">
          <ac:chgData name="Laura MacRae" userId="ef837880-cf76-463b-be55-cc83b737d8b8" providerId="ADAL" clId="{20C25D8A-4190-4AC6-B962-F1C8BC92B7D6}" dt="2021-10-18T06:47:52.631" v="248" actId="1076"/>
          <ac:spMkLst>
            <pc:docMk/>
            <pc:sldMk cId="1929869457" sldId="287"/>
            <ac:spMk id="3" creationId="{3680E9CC-7E7F-4281-B68D-8E65828A7A55}"/>
          </ac:spMkLst>
        </pc:spChg>
        <pc:picChg chg="add mod">
          <ac:chgData name="Laura MacRae" userId="ef837880-cf76-463b-be55-cc83b737d8b8" providerId="ADAL" clId="{20C25D8A-4190-4AC6-B962-F1C8BC92B7D6}" dt="2021-10-18T06:46:58.039" v="232" actId="1076"/>
          <ac:picMkLst>
            <pc:docMk/>
            <pc:sldMk cId="1929869457" sldId="287"/>
            <ac:picMk id="4" creationId="{3CCB7E59-013B-4675-A20D-8E3FE3E1F044}"/>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18/10/2021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18/10/2021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ti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 Id="rId4" Type="http://schemas.openxmlformats.org/officeDocument/2006/relationships/image" Target="../media/image11.tiff"/></Relationships>
</file>

<file path=ppt/slides/_rels/slide8.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 Id="rId4" Type="http://schemas.openxmlformats.org/officeDocument/2006/relationships/image" Target="../media/image13.tiff"/></Relationships>
</file>

<file path=ppt/slides/_rels/slide9.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hyperlink" Target="https://www.youtube.com/watch?v=tMEJE6Xbg9Q" TargetMode="External"/><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9C5F71A4-12C5-4130-8BB2-DDF87B25A043}"/>
              </a:ext>
            </a:extLst>
          </p:cNvPr>
          <p:cNvSpPr/>
          <p:nvPr/>
        </p:nvSpPr>
        <p:spPr>
          <a:xfrm>
            <a:off x="3816991" y="5402510"/>
            <a:ext cx="1333849" cy="889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extLst>
              <a:ext uri="{FF2B5EF4-FFF2-40B4-BE49-F238E27FC236}">
                <a16:creationId xmlns:a16="http://schemas.microsoft.com/office/drawing/2014/main" id="{16A8D508-BE15-4A68-A759-A3E77B41EF4D}"/>
              </a:ext>
            </a:extLst>
          </p:cNvPr>
          <p:cNvSpPr/>
          <p:nvPr/>
        </p:nvSpPr>
        <p:spPr>
          <a:xfrm>
            <a:off x="8472881" y="5999526"/>
            <a:ext cx="671119" cy="889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421A5-F0BF-424F-9541-E374CAE38F4A}"/>
              </a:ext>
            </a:extLst>
          </p:cNvPr>
          <p:cNvSpPr>
            <a:spLocks noGrp="1"/>
          </p:cNvSpPr>
          <p:nvPr>
            <p:ph type="title"/>
          </p:nvPr>
        </p:nvSpPr>
        <p:spPr>
          <a:xfrm>
            <a:off x="427838" y="662730"/>
            <a:ext cx="8271545" cy="810470"/>
          </a:xfrm>
          <a:prstGeom prst="roundRect">
            <a:avLst>
              <a:gd name="adj" fmla="val 0"/>
            </a:avLst>
          </a:prstGeom>
          <a:solidFill>
            <a:srgbClr val="689429"/>
          </a:solidFill>
        </p:spPr>
        <p:txBody>
          <a:bodyPr/>
          <a:lstStyle/>
          <a:p>
            <a:r>
              <a:rPr lang="en-GB" dirty="0">
                <a:solidFill>
                  <a:schemeClr val="bg1"/>
                </a:solidFill>
                <a:latin typeface="+mn-lt"/>
              </a:rPr>
              <a:t>How Does It Move?</a:t>
            </a:r>
          </a:p>
        </p:txBody>
      </p:sp>
      <p:sp>
        <p:nvSpPr>
          <p:cNvPr id="3" name="Rectangle 2">
            <a:hlinkClick r:id="rId2"/>
            <a:extLst>
              <a:ext uri="{FF2B5EF4-FFF2-40B4-BE49-F238E27FC236}">
                <a16:creationId xmlns:a16="http://schemas.microsoft.com/office/drawing/2014/main" id="{5C8B94AB-2B09-476A-8C6A-58C19B8F61BD}"/>
              </a:ext>
            </a:extLst>
          </p:cNvPr>
          <p:cNvSpPr/>
          <p:nvPr/>
        </p:nvSpPr>
        <p:spPr>
          <a:xfrm>
            <a:off x="8472881" y="6627303"/>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FA0FBA88-D875-4359-8092-641FC45ED32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71421" y="3342584"/>
            <a:ext cx="5401158" cy="2424552"/>
          </a:xfrm>
          <a:prstGeom prst="rect">
            <a:avLst/>
          </a:prstGeom>
        </p:spPr>
      </p:pic>
      <p:sp>
        <p:nvSpPr>
          <p:cNvPr id="9" name="Rectangle: Rounded Corners 8">
            <a:extLst>
              <a:ext uri="{FF2B5EF4-FFF2-40B4-BE49-F238E27FC236}">
                <a16:creationId xmlns:a16="http://schemas.microsoft.com/office/drawing/2014/main" id="{3EE5D8A6-508B-4567-B8FF-344B20B74378}"/>
              </a:ext>
            </a:extLst>
          </p:cNvPr>
          <p:cNvSpPr/>
          <p:nvPr/>
        </p:nvSpPr>
        <p:spPr>
          <a:xfrm>
            <a:off x="658535" y="1728016"/>
            <a:ext cx="7826928" cy="810471"/>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Look at this toy car. When you push it, how does it move?</a:t>
            </a:r>
            <a:r>
              <a:rPr lang="en-GB" altLang="en-US" dirty="0"/>
              <a:t>?</a:t>
            </a:r>
          </a:p>
        </p:txBody>
      </p:sp>
    </p:spTree>
    <p:extLst>
      <p:ext uri="{BB962C8B-B14F-4D97-AF65-F5344CB8AC3E}">
        <p14:creationId xmlns:p14="http://schemas.microsoft.com/office/powerpoint/2010/main" val="18263411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187CF705-0443-40C8-BF57-7933A4D22820}"/>
              </a:ext>
            </a:extLst>
          </p:cNvPr>
          <p:cNvSpPr/>
          <p:nvPr/>
        </p:nvSpPr>
        <p:spPr>
          <a:xfrm>
            <a:off x="8472881" y="6627303"/>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5A362459-B06E-47DF-B0A0-6A4B8488D7A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84269" y="3286387"/>
            <a:ext cx="5175462" cy="2769760"/>
          </a:xfrm>
          <a:prstGeom prst="rect">
            <a:avLst/>
          </a:prstGeom>
        </p:spPr>
      </p:pic>
      <p:sp>
        <p:nvSpPr>
          <p:cNvPr id="9" name="Title 1">
            <a:extLst>
              <a:ext uri="{FF2B5EF4-FFF2-40B4-BE49-F238E27FC236}">
                <a16:creationId xmlns:a16="http://schemas.microsoft.com/office/drawing/2014/main" id="{9102D3BE-96FD-4111-906B-C978E54AB450}"/>
              </a:ext>
            </a:extLst>
          </p:cNvPr>
          <p:cNvSpPr>
            <a:spLocks noGrp="1"/>
          </p:cNvSpPr>
          <p:nvPr>
            <p:ph type="title"/>
          </p:nvPr>
        </p:nvSpPr>
        <p:spPr>
          <a:xfrm>
            <a:off x="427838" y="662730"/>
            <a:ext cx="8271545" cy="810470"/>
          </a:xfrm>
          <a:prstGeom prst="roundRect">
            <a:avLst>
              <a:gd name="adj" fmla="val 0"/>
            </a:avLst>
          </a:prstGeom>
          <a:solidFill>
            <a:srgbClr val="689429"/>
          </a:solidFill>
        </p:spPr>
        <p:txBody>
          <a:bodyPr/>
          <a:lstStyle/>
          <a:p>
            <a:r>
              <a:rPr lang="en-GB" dirty="0">
                <a:solidFill>
                  <a:schemeClr val="bg1"/>
                </a:solidFill>
                <a:latin typeface="+mn-lt"/>
              </a:rPr>
              <a:t>How Does It Move?</a:t>
            </a:r>
          </a:p>
        </p:txBody>
      </p:sp>
      <p:sp>
        <p:nvSpPr>
          <p:cNvPr id="11" name="Rectangle: Rounded Corners 10">
            <a:extLst>
              <a:ext uri="{FF2B5EF4-FFF2-40B4-BE49-F238E27FC236}">
                <a16:creationId xmlns:a16="http://schemas.microsoft.com/office/drawing/2014/main" id="{DCCEC529-6515-4837-9336-A5130C911D28}"/>
              </a:ext>
            </a:extLst>
          </p:cNvPr>
          <p:cNvSpPr/>
          <p:nvPr/>
        </p:nvSpPr>
        <p:spPr>
          <a:xfrm>
            <a:off x="780176" y="1728016"/>
            <a:ext cx="7583648" cy="1224909"/>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When you push the toy car, the wheels turn, which is how the car can move. Do you think all the wheels turn at the same time and at the same speed?</a:t>
            </a:r>
          </a:p>
        </p:txBody>
      </p:sp>
    </p:spTree>
    <p:extLst>
      <p:ext uri="{BB962C8B-B14F-4D97-AF65-F5344CB8AC3E}">
        <p14:creationId xmlns:p14="http://schemas.microsoft.com/office/powerpoint/2010/main" val="27053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249EB8C-1094-49DF-B50C-577762BE0392}"/>
              </a:ext>
            </a:extLst>
          </p:cNvPr>
          <p:cNvSpPr/>
          <p:nvPr/>
        </p:nvSpPr>
        <p:spPr>
          <a:xfrm>
            <a:off x="8472881" y="6627303"/>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7A4FCED0-F5A3-4835-8317-410ACB02EE33}"/>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Wheels and Axles</a:t>
            </a:r>
            <a:endParaRPr lang="en-GB" dirty="0">
              <a:solidFill>
                <a:schemeClr val="bg1"/>
              </a:solidFill>
              <a:latin typeface="+mn-lt"/>
            </a:endParaRPr>
          </a:p>
        </p:txBody>
      </p:sp>
      <p:sp>
        <p:nvSpPr>
          <p:cNvPr id="12" name="Rectangle: Rounded Corners 11">
            <a:extLst>
              <a:ext uri="{FF2B5EF4-FFF2-40B4-BE49-F238E27FC236}">
                <a16:creationId xmlns:a16="http://schemas.microsoft.com/office/drawing/2014/main" id="{F8EEF4D4-4A43-4A4F-BFA9-EA2E21D3AB3D}"/>
              </a:ext>
            </a:extLst>
          </p:cNvPr>
          <p:cNvSpPr/>
          <p:nvPr/>
        </p:nvSpPr>
        <p:spPr>
          <a:xfrm>
            <a:off x="658535" y="1728016"/>
            <a:ext cx="7826928" cy="1446168"/>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The wheels on the toy car move at the same time and speed because each pair of wheels is attached to a pole called an axle. Real vehicles, such as cars and vans, also have axles.</a:t>
            </a:r>
          </a:p>
        </p:txBody>
      </p:sp>
      <p:pic>
        <p:nvPicPr>
          <p:cNvPr id="7" name="Picture 6">
            <a:extLst>
              <a:ext uri="{FF2B5EF4-FFF2-40B4-BE49-F238E27FC236}">
                <a16:creationId xmlns:a16="http://schemas.microsoft.com/office/drawing/2014/main" id="{34F8CC10-3401-404A-8982-70AA3674F90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81277" y="3429000"/>
            <a:ext cx="6164665" cy="2480662"/>
          </a:xfrm>
          <a:prstGeom prst="rect">
            <a:avLst/>
          </a:prstGeom>
        </p:spPr>
      </p:pic>
      <p:pic>
        <p:nvPicPr>
          <p:cNvPr id="14" name="Picture 13">
            <a:extLst>
              <a:ext uri="{FF2B5EF4-FFF2-40B4-BE49-F238E27FC236}">
                <a16:creationId xmlns:a16="http://schemas.microsoft.com/office/drawing/2014/main" id="{4BE171BA-DDE0-4CE2-9921-E91CE09FA56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89667" y="3429000"/>
            <a:ext cx="6164665" cy="2480662"/>
          </a:xfrm>
          <a:prstGeom prst="rect">
            <a:avLst/>
          </a:prstGeom>
        </p:spPr>
      </p:pic>
    </p:spTree>
    <p:extLst>
      <p:ext uri="{BB962C8B-B14F-4D97-AF65-F5344CB8AC3E}">
        <p14:creationId xmlns:p14="http://schemas.microsoft.com/office/powerpoint/2010/main" val="2970491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1D07D463-51C1-4B2B-A12F-04590AD1B1D5}"/>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62B66223-598F-4FDB-810C-7F9F4CFCB384}"/>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Wheels and Axles</a:t>
            </a:r>
            <a:endParaRPr lang="en-GB" dirty="0">
              <a:solidFill>
                <a:schemeClr val="bg1"/>
              </a:solidFill>
              <a:latin typeface="+mn-lt"/>
            </a:endParaRPr>
          </a:p>
        </p:txBody>
      </p:sp>
      <p:sp>
        <p:nvSpPr>
          <p:cNvPr id="7" name="Rectangle: Rounded Corners 6">
            <a:extLst>
              <a:ext uri="{FF2B5EF4-FFF2-40B4-BE49-F238E27FC236}">
                <a16:creationId xmlns:a16="http://schemas.microsoft.com/office/drawing/2014/main" id="{7E016CCB-C288-4DA1-A4F6-876EA693112A}"/>
              </a:ext>
            </a:extLst>
          </p:cNvPr>
          <p:cNvSpPr/>
          <p:nvPr/>
        </p:nvSpPr>
        <p:spPr>
          <a:xfrm>
            <a:off x="658535" y="1728016"/>
            <a:ext cx="7826928" cy="1862472"/>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ct val="0"/>
              </a:spcBef>
            </a:pPr>
            <a:r>
              <a:rPr lang="en-GB" altLang="en-US" dirty="0">
                <a:solidFill>
                  <a:schemeClr val="tx1"/>
                </a:solidFill>
              </a:rPr>
              <a:t>On toy cars, if a wheel isn’t directly attached to an axle, it will need to be secured in place so it doesn’t move from side to side. </a:t>
            </a:r>
          </a:p>
          <a:p>
            <a:pPr algn="just">
              <a:spcBef>
                <a:spcPts val="1200"/>
              </a:spcBef>
            </a:pPr>
            <a:r>
              <a:rPr lang="en-GB" altLang="en-US" dirty="0">
                <a:solidFill>
                  <a:schemeClr val="tx1"/>
                </a:solidFill>
              </a:rPr>
              <a:t>If you are making your own toy car, wheels can be secured with a washer on either side. You could even use small pieces of modelling clay either side of the wheel if you don’t have any washers.</a:t>
            </a:r>
          </a:p>
        </p:txBody>
      </p:sp>
      <p:pic>
        <p:nvPicPr>
          <p:cNvPr id="8" name="Picture 7">
            <a:extLst>
              <a:ext uri="{FF2B5EF4-FFF2-40B4-BE49-F238E27FC236}">
                <a16:creationId xmlns:a16="http://schemas.microsoft.com/office/drawing/2014/main" id="{70FA7840-D4F4-45DE-9CAF-3A12C239AA2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94144" y="3935268"/>
            <a:ext cx="5355712" cy="2155139"/>
          </a:xfrm>
          <a:prstGeom prst="rect">
            <a:avLst/>
          </a:prstGeom>
        </p:spPr>
      </p:pic>
      <p:cxnSp>
        <p:nvCxnSpPr>
          <p:cNvPr id="10" name="Straight Arrow Connector 9">
            <a:extLst>
              <a:ext uri="{FF2B5EF4-FFF2-40B4-BE49-F238E27FC236}">
                <a16:creationId xmlns:a16="http://schemas.microsoft.com/office/drawing/2014/main" id="{0EB110C2-2FBF-4EDA-B755-396E3E0731AC}"/>
              </a:ext>
            </a:extLst>
          </p:cNvPr>
          <p:cNvCxnSpPr>
            <a:cxnSpLocks/>
          </p:cNvCxnSpPr>
          <p:nvPr/>
        </p:nvCxnSpPr>
        <p:spPr>
          <a:xfrm flipH="1">
            <a:off x="6904140" y="4446165"/>
            <a:ext cx="345716" cy="50334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80B1A743-274E-42CA-9269-1F357AE9E7D2}"/>
              </a:ext>
            </a:extLst>
          </p:cNvPr>
          <p:cNvSpPr txBox="1"/>
          <p:nvPr/>
        </p:nvSpPr>
        <p:spPr>
          <a:xfrm>
            <a:off x="6904140" y="4101385"/>
            <a:ext cx="1140902" cy="369332"/>
          </a:xfrm>
          <a:prstGeom prst="rect">
            <a:avLst/>
          </a:prstGeom>
          <a:noFill/>
        </p:spPr>
        <p:txBody>
          <a:bodyPr wrap="square" rtlCol="0">
            <a:spAutoFit/>
          </a:bodyPr>
          <a:lstStyle/>
          <a:p>
            <a:r>
              <a:rPr lang="en-GB" dirty="0"/>
              <a:t>washers</a:t>
            </a:r>
          </a:p>
        </p:txBody>
      </p:sp>
      <p:sp>
        <p:nvSpPr>
          <p:cNvPr id="14" name="TextBox 13">
            <a:extLst>
              <a:ext uri="{FF2B5EF4-FFF2-40B4-BE49-F238E27FC236}">
                <a16:creationId xmlns:a16="http://schemas.microsoft.com/office/drawing/2014/main" id="{0813CD14-7B5E-4904-B60A-3DB1315E8A7B}"/>
              </a:ext>
            </a:extLst>
          </p:cNvPr>
          <p:cNvSpPr txBox="1"/>
          <p:nvPr/>
        </p:nvSpPr>
        <p:spPr>
          <a:xfrm>
            <a:off x="1209413" y="4101385"/>
            <a:ext cx="1140902" cy="369332"/>
          </a:xfrm>
          <a:prstGeom prst="rect">
            <a:avLst/>
          </a:prstGeom>
          <a:noFill/>
        </p:spPr>
        <p:txBody>
          <a:bodyPr wrap="square" rtlCol="0">
            <a:spAutoFit/>
          </a:bodyPr>
          <a:lstStyle/>
          <a:p>
            <a:r>
              <a:rPr lang="en-GB" dirty="0"/>
              <a:t>washers</a:t>
            </a:r>
          </a:p>
        </p:txBody>
      </p:sp>
      <p:cxnSp>
        <p:nvCxnSpPr>
          <p:cNvPr id="19" name="Straight Arrow Connector 18">
            <a:extLst>
              <a:ext uri="{FF2B5EF4-FFF2-40B4-BE49-F238E27FC236}">
                <a16:creationId xmlns:a16="http://schemas.microsoft.com/office/drawing/2014/main" id="{7BEE2C9D-4E40-4EB9-B0F7-A4411A3BC6AB}"/>
              </a:ext>
            </a:extLst>
          </p:cNvPr>
          <p:cNvCxnSpPr/>
          <p:nvPr/>
        </p:nvCxnSpPr>
        <p:spPr>
          <a:xfrm>
            <a:off x="1894144" y="4415481"/>
            <a:ext cx="330072" cy="2306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1863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8A44F094-E3C6-4652-8C0C-B08D767051B2}"/>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4F3F809B-C1B5-4573-ABAE-56C31058FCBE}"/>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Wheels, Axles and Chassis</a:t>
            </a:r>
            <a:endParaRPr lang="en-GB" dirty="0">
              <a:solidFill>
                <a:schemeClr val="bg1"/>
              </a:solidFill>
              <a:latin typeface="+mn-lt"/>
            </a:endParaRPr>
          </a:p>
        </p:txBody>
      </p:sp>
      <p:sp>
        <p:nvSpPr>
          <p:cNvPr id="5" name="Rectangle: Rounded Corners 4">
            <a:extLst>
              <a:ext uri="{FF2B5EF4-FFF2-40B4-BE49-F238E27FC236}">
                <a16:creationId xmlns:a16="http://schemas.microsoft.com/office/drawing/2014/main" id="{2714FBE1-DD86-4A77-95A1-FE5B541250DB}"/>
              </a:ext>
            </a:extLst>
          </p:cNvPr>
          <p:cNvSpPr/>
          <p:nvPr/>
        </p:nvSpPr>
        <p:spPr>
          <a:xfrm>
            <a:off x="658535" y="1728016"/>
            <a:ext cx="7826928" cy="1034234"/>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An axle needs to be attached to the chassis (said ‘shah-see’). A chassis is  the frame upon which the rest of the vehicle is built.</a:t>
            </a:r>
          </a:p>
        </p:txBody>
      </p:sp>
      <p:pic>
        <p:nvPicPr>
          <p:cNvPr id="7" name="Picture 6">
            <a:extLst>
              <a:ext uri="{FF2B5EF4-FFF2-40B4-BE49-F238E27FC236}">
                <a16:creationId xmlns:a16="http://schemas.microsoft.com/office/drawing/2014/main" id="{1064D3BC-BD79-4FE1-A6A1-1E898EE5EE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11131" y="3017066"/>
            <a:ext cx="2978257" cy="2393133"/>
          </a:xfrm>
          <a:prstGeom prst="rect">
            <a:avLst/>
          </a:prstGeom>
        </p:spPr>
      </p:pic>
      <p:sp>
        <p:nvSpPr>
          <p:cNvPr id="10" name="TextBox 9">
            <a:extLst>
              <a:ext uri="{FF2B5EF4-FFF2-40B4-BE49-F238E27FC236}">
                <a16:creationId xmlns:a16="http://schemas.microsoft.com/office/drawing/2014/main" id="{047AEFA7-0531-45EB-BA6D-DB9CF1409592}"/>
              </a:ext>
            </a:extLst>
          </p:cNvPr>
          <p:cNvSpPr txBox="1"/>
          <p:nvPr/>
        </p:nvSpPr>
        <p:spPr>
          <a:xfrm>
            <a:off x="658535" y="5562599"/>
            <a:ext cx="7765933" cy="923330"/>
          </a:xfrm>
          <a:prstGeom prst="rect">
            <a:avLst/>
          </a:prstGeom>
          <a:noFill/>
        </p:spPr>
        <p:txBody>
          <a:bodyPr wrap="square" rtlCol="0">
            <a:spAutoFit/>
          </a:bodyPr>
          <a:lstStyle/>
          <a:p>
            <a:r>
              <a:rPr lang="en-GB" altLang="en-US" dirty="0"/>
              <a:t>In this picture, the chassis is an upside down shoebox lid. Holes have been made on each side of the box and the axles have been threaded through.</a:t>
            </a:r>
          </a:p>
          <a:p>
            <a:endParaRPr lang="en-GB" dirty="0"/>
          </a:p>
        </p:txBody>
      </p:sp>
    </p:spTree>
    <p:extLst>
      <p:ext uri="{BB962C8B-B14F-4D97-AF65-F5344CB8AC3E}">
        <p14:creationId xmlns:p14="http://schemas.microsoft.com/office/powerpoint/2010/main" val="3678098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36EAF7A2-95B7-4B16-A05F-D8DADAAD6125}"/>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5A9ADCEF-06D0-45F6-95E2-AFE6316ACE5D}"/>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Wheels</a:t>
            </a:r>
            <a:endParaRPr lang="en-GB" dirty="0">
              <a:solidFill>
                <a:schemeClr val="bg1"/>
              </a:solidFill>
              <a:latin typeface="+mn-lt"/>
            </a:endParaRPr>
          </a:p>
        </p:txBody>
      </p:sp>
      <p:sp>
        <p:nvSpPr>
          <p:cNvPr id="5" name="Rectangle: Rounded Corners 4">
            <a:extLst>
              <a:ext uri="{FF2B5EF4-FFF2-40B4-BE49-F238E27FC236}">
                <a16:creationId xmlns:a16="http://schemas.microsoft.com/office/drawing/2014/main" id="{F085CA08-D2F5-4ECE-AAB4-945FE9D26CD0}"/>
              </a:ext>
            </a:extLst>
          </p:cNvPr>
          <p:cNvSpPr/>
          <p:nvPr/>
        </p:nvSpPr>
        <p:spPr>
          <a:xfrm>
            <a:off x="838200" y="1728016"/>
            <a:ext cx="7439026" cy="1034234"/>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ct val="0"/>
              </a:spcBef>
              <a:defRPr/>
            </a:pPr>
            <a:r>
              <a:rPr lang="en-GB" altLang="en-US" dirty="0">
                <a:solidFill>
                  <a:schemeClr val="tx1"/>
                </a:solidFill>
              </a:rPr>
              <a:t>If you were creating your own toy vehicle, what could you use for your wheels?</a:t>
            </a:r>
          </a:p>
        </p:txBody>
      </p:sp>
      <p:pic>
        <p:nvPicPr>
          <p:cNvPr id="7" name="Picture 6">
            <a:extLst>
              <a:ext uri="{FF2B5EF4-FFF2-40B4-BE49-F238E27FC236}">
                <a16:creationId xmlns:a16="http://schemas.microsoft.com/office/drawing/2014/main" id="{F70E3594-F1A4-40D4-82B7-2332616C814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50851" y="3673378"/>
            <a:ext cx="1910416" cy="2224066"/>
          </a:xfrm>
          <a:prstGeom prst="rect">
            <a:avLst/>
          </a:prstGeom>
        </p:spPr>
      </p:pic>
      <p:pic>
        <p:nvPicPr>
          <p:cNvPr id="9" name="Picture 8">
            <a:extLst>
              <a:ext uri="{FF2B5EF4-FFF2-40B4-BE49-F238E27FC236}">
                <a16:creationId xmlns:a16="http://schemas.microsoft.com/office/drawing/2014/main" id="{B0C94E8C-89C4-48A6-9432-951434804C4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45282" y="4216051"/>
            <a:ext cx="1893930" cy="1889970"/>
          </a:xfrm>
          <a:prstGeom prst="rect">
            <a:avLst/>
          </a:prstGeom>
        </p:spPr>
      </p:pic>
      <p:sp>
        <p:nvSpPr>
          <p:cNvPr id="10" name="TextBox 9">
            <a:extLst>
              <a:ext uri="{FF2B5EF4-FFF2-40B4-BE49-F238E27FC236}">
                <a16:creationId xmlns:a16="http://schemas.microsoft.com/office/drawing/2014/main" id="{2FC97C9C-6BE8-47CA-B23D-D7B938B0D0E3}"/>
              </a:ext>
            </a:extLst>
          </p:cNvPr>
          <p:cNvSpPr txBox="1"/>
          <p:nvPr/>
        </p:nvSpPr>
        <p:spPr>
          <a:xfrm>
            <a:off x="838200" y="2888515"/>
            <a:ext cx="3800475" cy="369332"/>
          </a:xfrm>
          <a:prstGeom prst="rect">
            <a:avLst/>
          </a:prstGeom>
          <a:noFill/>
        </p:spPr>
        <p:txBody>
          <a:bodyPr wrap="square" rtlCol="0">
            <a:spAutoFit/>
          </a:bodyPr>
          <a:lstStyle/>
          <a:p>
            <a:r>
              <a:rPr lang="en-GB" altLang="en-US" dirty="0"/>
              <a:t>Here are some ideas:</a:t>
            </a:r>
          </a:p>
        </p:txBody>
      </p:sp>
      <p:sp>
        <p:nvSpPr>
          <p:cNvPr id="11" name="TextBox 10">
            <a:extLst>
              <a:ext uri="{FF2B5EF4-FFF2-40B4-BE49-F238E27FC236}">
                <a16:creationId xmlns:a16="http://schemas.microsoft.com/office/drawing/2014/main" id="{9097F9EE-9B64-432F-AD0E-D6859F0AF2A5}"/>
              </a:ext>
            </a:extLst>
          </p:cNvPr>
          <p:cNvSpPr txBox="1"/>
          <p:nvPr/>
        </p:nvSpPr>
        <p:spPr>
          <a:xfrm>
            <a:off x="866775" y="3267372"/>
            <a:ext cx="3800475" cy="369332"/>
          </a:xfrm>
          <a:prstGeom prst="rect">
            <a:avLst/>
          </a:prstGeom>
          <a:noFill/>
        </p:spPr>
        <p:txBody>
          <a:bodyPr wrap="square" rtlCol="0">
            <a:spAutoFit/>
          </a:bodyPr>
          <a:lstStyle/>
          <a:p>
            <a:pPr marL="285750" indent="-285750">
              <a:spcBef>
                <a:spcPct val="0"/>
              </a:spcBef>
              <a:buFont typeface="Arial" panose="020B0604020202020204" pitchFamily="34" charset="0"/>
              <a:buChar char="•"/>
              <a:defRPr/>
            </a:pPr>
            <a:r>
              <a:rPr lang="en-GB" altLang="en-US" dirty="0"/>
              <a:t>wooden wheels</a:t>
            </a:r>
          </a:p>
        </p:txBody>
      </p:sp>
      <p:sp>
        <p:nvSpPr>
          <p:cNvPr id="12" name="TextBox 11">
            <a:extLst>
              <a:ext uri="{FF2B5EF4-FFF2-40B4-BE49-F238E27FC236}">
                <a16:creationId xmlns:a16="http://schemas.microsoft.com/office/drawing/2014/main" id="{8F1E4E49-F9AA-4C74-899A-D9501EE8FE33}"/>
              </a:ext>
            </a:extLst>
          </p:cNvPr>
          <p:cNvSpPr txBox="1"/>
          <p:nvPr/>
        </p:nvSpPr>
        <p:spPr>
          <a:xfrm>
            <a:off x="866775" y="3670302"/>
            <a:ext cx="3800475" cy="369332"/>
          </a:xfrm>
          <a:prstGeom prst="rect">
            <a:avLst/>
          </a:prstGeom>
          <a:noFill/>
        </p:spPr>
        <p:txBody>
          <a:bodyPr wrap="square" rtlCol="0">
            <a:spAutoFit/>
          </a:bodyPr>
          <a:lstStyle/>
          <a:p>
            <a:pPr marL="285750" indent="-285750">
              <a:spcBef>
                <a:spcPct val="0"/>
              </a:spcBef>
              <a:buFont typeface="Arial" panose="020B0604020202020204" pitchFamily="34" charset="0"/>
              <a:buChar char="•"/>
              <a:defRPr/>
            </a:pPr>
            <a:r>
              <a:rPr lang="en-GB" altLang="en-US" dirty="0"/>
              <a:t>wheels from plastic brick toys</a:t>
            </a:r>
          </a:p>
        </p:txBody>
      </p:sp>
      <p:sp>
        <p:nvSpPr>
          <p:cNvPr id="13" name="TextBox 12">
            <a:extLst>
              <a:ext uri="{FF2B5EF4-FFF2-40B4-BE49-F238E27FC236}">
                <a16:creationId xmlns:a16="http://schemas.microsoft.com/office/drawing/2014/main" id="{992B6B44-971A-4A06-BC29-FF8A6EB294D9}"/>
              </a:ext>
            </a:extLst>
          </p:cNvPr>
          <p:cNvSpPr txBox="1"/>
          <p:nvPr/>
        </p:nvSpPr>
        <p:spPr>
          <a:xfrm>
            <a:off x="866775" y="4073232"/>
            <a:ext cx="3800475" cy="369332"/>
          </a:xfrm>
          <a:prstGeom prst="rect">
            <a:avLst/>
          </a:prstGeom>
          <a:noFill/>
        </p:spPr>
        <p:txBody>
          <a:bodyPr wrap="square" rtlCol="0">
            <a:spAutoFit/>
          </a:bodyPr>
          <a:lstStyle/>
          <a:p>
            <a:pPr marL="285750" indent="-285750">
              <a:spcBef>
                <a:spcPct val="0"/>
              </a:spcBef>
              <a:buFont typeface="Arial" panose="020B0604020202020204" pitchFamily="34" charset="0"/>
              <a:buChar char="•"/>
              <a:defRPr/>
            </a:pPr>
            <a:r>
              <a:rPr lang="en-GB" altLang="en-US" dirty="0"/>
              <a:t>cotton reels</a:t>
            </a:r>
          </a:p>
        </p:txBody>
      </p:sp>
    </p:spTree>
    <p:extLst>
      <p:ext uri="{BB962C8B-B14F-4D97-AF65-F5344CB8AC3E}">
        <p14:creationId xmlns:p14="http://schemas.microsoft.com/office/powerpoint/2010/main" val="1880212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8C730949-5425-4A54-ABC9-D7B86FE66E05}"/>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720E023F-94C2-4C42-9254-9FFB0C368D39}"/>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Axles</a:t>
            </a:r>
            <a:endParaRPr lang="en-GB" dirty="0">
              <a:solidFill>
                <a:schemeClr val="bg1"/>
              </a:solidFill>
              <a:latin typeface="+mn-lt"/>
            </a:endParaRPr>
          </a:p>
        </p:txBody>
      </p:sp>
      <p:sp>
        <p:nvSpPr>
          <p:cNvPr id="5" name="Rectangle: Rounded Corners 4">
            <a:extLst>
              <a:ext uri="{FF2B5EF4-FFF2-40B4-BE49-F238E27FC236}">
                <a16:creationId xmlns:a16="http://schemas.microsoft.com/office/drawing/2014/main" id="{9200430C-56E0-4705-87FD-0F7357397CB7}"/>
              </a:ext>
            </a:extLst>
          </p:cNvPr>
          <p:cNvSpPr/>
          <p:nvPr/>
        </p:nvSpPr>
        <p:spPr>
          <a:xfrm>
            <a:off x="838200" y="1756591"/>
            <a:ext cx="7391400" cy="1034234"/>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ct val="0"/>
              </a:spcBef>
              <a:defRPr/>
            </a:pPr>
            <a:r>
              <a:rPr lang="en-GB" altLang="en-US" dirty="0">
                <a:solidFill>
                  <a:schemeClr val="tx1"/>
                </a:solidFill>
              </a:rPr>
              <a:t>If you were creating your own toy vehicle, what could you use for your axles?</a:t>
            </a:r>
          </a:p>
        </p:txBody>
      </p:sp>
      <p:sp>
        <p:nvSpPr>
          <p:cNvPr id="6" name="TextBox 5">
            <a:extLst>
              <a:ext uri="{FF2B5EF4-FFF2-40B4-BE49-F238E27FC236}">
                <a16:creationId xmlns:a16="http://schemas.microsoft.com/office/drawing/2014/main" id="{8D05D484-5A88-4FB5-8843-A81321CB39E9}"/>
              </a:ext>
            </a:extLst>
          </p:cNvPr>
          <p:cNvSpPr txBox="1"/>
          <p:nvPr/>
        </p:nvSpPr>
        <p:spPr>
          <a:xfrm>
            <a:off x="838200" y="2895422"/>
            <a:ext cx="3800475" cy="1431161"/>
          </a:xfrm>
          <a:prstGeom prst="rect">
            <a:avLst/>
          </a:prstGeom>
          <a:noFill/>
        </p:spPr>
        <p:txBody>
          <a:bodyPr wrap="square" rtlCol="0">
            <a:spAutoFit/>
          </a:bodyPr>
          <a:lstStyle/>
          <a:p>
            <a:pPr>
              <a:spcBef>
                <a:spcPct val="0"/>
              </a:spcBef>
              <a:defRPr/>
            </a:pPr>
            <a:r>
              <a:rPr lang="en-GB" altLang="en-US" dirty="0"/>
              <a:t>Here are some ideas:</a:t>
            </a:r>
          </a:p>
          <a:p>
            <a:pPr marL="285750" indent="-285750">
              <a:spcBef>
                <a:spcPts val="600"/>
              </a:spcBef>
              <a:buFont typeface="Arial" panose="020B0604020202020204" pitchFamily="34" charset="0"/>
              <a:buChar char="•"/>
              <a:defRPr/>
            </a:pPr>
            <a:r>
              <a:rPr lang="en-GB" altLang="en-US" dirty="0"/>
              <a:t>wooden dowel</a:t>
            </a:r>
          </a:p>
          <a:p>
            <a:pPr marL="285750" indent="-285750">
              <a:spcBef>
                <a:spcPts val="600"/>
              </a:spcBef>
              <a:buFont typeface="Arial" panose="020B0604020202020204" pitchFamily="34" charset="0"/>
              <a:buChar char="•"/>
              <a:defRPr/>
            </a:pPr>
            <a:r>
              <a:rPr lang="en-GB" altLang="en-US" dirty="0"/>
              <a:t>straw</a:t>
            </a:r>
          </a:p>
          <a:p>
            <a:pPr marL="285750" indent="-285750">
              <a:spcBef>
                <a:spcPts val="600"/>
              </a:spcBef>
              <a:buFont typeface="Arial" panose="020B0604020202020204" pitchFamily="34" charset="0"/>
              <a:buChar char="•"/>
              <a:defRPr/>
            </a:pPr>
            <a:r>
              <a:rPr lang="en-GB" altLang="en-US" dirty="0"/>
              <a:t>cotton bud</a:t>
            </a:r>
          </a:p>
        </p:txBody>
      </p:sp>
      <p:pic>
        <p:nvPicPr>
          <p:cNvPr id="15" name="Picture 14">
            <a:extLst>
              <a:ext uri="{FF2B5EF4-FFF2-40B4-BE49-F238E27FC236}">
                <a16:creationId xmlns:a16="http://schemas.microsoft.com/office/drawing/2014/main" id="{5D457CEB-61FF-4D30-A6CD-61B2A83C66F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508875">
            <a:off x="5259899" y="3147828"/>
            <a:ext cx="2066982" cy="2808524"/>
          </a:xfrm>
          <a:prstGeom prst="rect">
            <a:avLst/>
          </a:prstGeom>
        </p:spPr>
      </p:pic>
      <p:pic>
        <p:nvPicPr>
          <p:cNvPr id="11" name="Picture 10">
            <a:extLst>
              <a:ext uri="{FF2B5EF4-FFF2-40B4-BE49-F238E27FC236}">
                <a16:creationId xmlns:a16="http://schemas.microsoft.com/office/drawing/2014/main" id="{538DC595-928C-4256-BB27-55A519118EF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732210">
            <a:off x="5625962" y="4861276"/>
            <a:ext cx="2371942" cy="1554565"/>
          </a:xfrm>
          <a:prstGeom prst="rect">
            <a:avLst/>
          </a:prstGeom>
        </p:spPr>
      </p:pic>
    </p:spTree>
    <p:extLst>
      <p:ext uri="{BB962C8B-B14F-4D97-AF65-F5344CB8AC3E}">
        <p14:creationId xmlns:p14="http://schemas.microsoft.com/office/powerpoint/2010/main" val="3487824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882FB901-9B7D-4399-8444-D72FCFDE8266}"/>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CCE469C3-1266-4AEC-A7BC-3E022E647846}"/>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Chassis</a:t>
            </a:r>
            <a:endParaRPr lang="en-GB" dirty="0">
              <a:solidFill>
                <a:schemeClr val="bg1"/>
              </a:solidFill>
              <a:latin typeface="+mn-lt"/>
            </a:endParaRPr>
          </a:p>
        </p:txBody>
      </p:sp>
      <p:sp>
        <p:nvSpPr>
          <p:cNvPr id="5" name="Rectangle: Rounded Corners 4">
            <a:extLst>
              <a:ext uri="{FF2B5EF4-FFF2-40B4-BE49-F238E27FC236}">
                <a16:creationId xmlns:a16="http://schemas.microsoft.com/office/drawing/2014/main" id="{275FBC83-8126-47F0-B2F3-571CBC0C1F9B}"/>
              </a:ext>
            </a:extLst>
          </p:cNvPr>
          <p:cNvSpPr/>
          <p:nvPr/>
        </p:nvSpPr>
        <p:spPr>
          <a:xfrm>
            <a:off x="762000" y="1756591"/>
            <a:ext cx="7629525" cy="1034234"/>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ct val="0"/>
              </a:spcBef>
            </a:pPr>
            <a:r>
              <a:rPr lang="en-GB" altLang="en-US" dirty="0">
                <a:solidFill>
                  <a:schemeClr val="tx1"/>
                </a:solidFill>
              </a:rPr>
              <a:t>If you were creating your own toy vehicle, how could you attach the axles to the chassis?</a:t>
            </a:r>
          </a:p>
        </p:txBody>
      </p:sp>
      <p:pic>
        <p:nvPicPr>
          <p:cNvPr id="6" name="Picture 5">
            <a:extLst>
              <a:ext uri="{FF2B5EF4-FFF2-40B4-BE49-F238E27FC236}">
                <a16:creationId xmlns:a16="http://schemas.microsoft.com/office/drawing/2014/main" id="{EF4D7F0E-03B7-4DF6-8809-CE120B7FEC4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74892" y="3264716"/>
            <a:ext cx="3394216" cy="2647384"/>
          </a:xfrm>
          <a:prstGeom prst="rect">
            <a:avLst/>
          </a:prstGeom>
        </p:spPr>
      </p:pic>
    </p:spTree>
    <p:extLst>
      <p:ext uri="{BB962C8B-B14F-4D97-AF65-F5344CB8AC3E}">
        <p14:creationId xmlns:p14="http://schemas.microsoft.com/office/powerpoint/2010/main" val="12459158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34D63454-E6B3-4212-AA3A-A9100372A6A0}"/>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9E72055D-AA47-4095-BFE0-A83D3960E059}"/>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Purpose of a Vehicle</a:t>
            </a:r>
            <a:endParaRPr lang="en-GB" dirty="0">
              <a:solidFill>
                <a:schemeClr val="bg1"/>
              </a:solidFill>
              <a:latin typeface="+mn-lt"/>
            </a:endParaRPr>
          </a:p>
        </p:txBody>
      </p:sp>
      <p:sp>
        <p:nvSpPr>
          <p:cNvPr id="5" name="Rectangle: Rounded Corners 4">
            <a:extLst>
              <a:ext uri="{FF2B5EF4-FFF2-40B4-BE49-F238E27FC236}">
                <a16:creationId xmlns:a16="http://schemas.microsoft.com/office/drawing/2014/main" id="{A593B8EF-ACF1-4ACF-BFC5-EAA7BA226F60}"/>
              </a:ext>
            </a:extLst>
          </p:cNvPr>
          <p:cNvSpPr/>
          <p:nvPr/>
        </p:nvSpPr>
        <p:spPr>
          <a:xfrm>
            <a:off x="636732" y="1547041"/>
            <a:ext cx="7853755" cy="188195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ct val="0"/>
              </a:spcBef>
            </a:pPr>
            <a:r>
              <a:rPr lang="en-GB" altLang="en-US" dirty="0">
                <a:solidFill>
                  <a:schemeClr val="tx1"/>
                </a:solidFill>
              </a:rPr>
              <a:t>The materials you use and the design of your vehicle will depend on what the vehicle needs to do and where it will be travelling.</a:t>
            </a:r>
          </a:p>
          <a:p>
            <a:pPr algn="just">
              <a:spcBef>
                <a:spcPct val="0"/>
              </a:spcBef>
            </a:pPr>
            <a:endParaRPr lang="en-GB" altLang="en-US" dirty="0">
              <a:solidFill>
                <a:schemeClr val="tx1"/>
              </a:solidFill>
            </a:endParaRPr>
          </a:p>
          <a:p>
            <a:pPr algn="just">
              <a:spcBef>
                <a:spcPct val="0"/>
              </a:spcBef>
            </a:pPr>
            <a:r>
              <a:rPr lang="en-GB" altLang="en-US" dirty="0">
                <a:solidFill>
                  <a:schemeClr val="tx1"/>
                </a:solidFill>
              </a:rPr>
              <a:t>Will it be transporting people or something else? Will it need to travel at high speeds? What kind of ground will it travel on?</a:t>
            </a:r>
            <a:endParaRPr lang="en-GB" altLang="en-US" dirty="0">
              <a:solidFill>
                <a:srgbClr val="FF0000"/>
              </a:solidFill>
            </a:endParaRPr>
          </a:p>
        </p:txBody>
      </p:sp>
      <p:sp>
        <p:nvSpPr>
          <p:cNvPr id="14" name="Rectangle: Rounded Corners 13">
            <a:extLst>
              <a:ext uri="{FF2B5EF4-FFF2-40B4-BE49-F238E27FC236}">
                <a16:creationId xmlns:a16="http://schemas.microsoft.com/office/drawing/2014/main" id="{97A9E49F-D427-4C89-89C3-45BB90258E89}"/>
              </a:ext>
            </a:extLst>
          </p:cNvPr>
          <p:cNvSpPr/>
          <p:nvPr/>
        </p:nvSpPr>
        <p:spPr>
          <a:xfrm>
            <a:off x="752475" y="3752851"/>
            <a:ext cx="2486025" cy="1986733"/>
          </a:xfrm>
          <a:prstGeom prst="roundRect">
            <a:avLst/>
          </a:prstGeom>
          <a:blipFill>
            <a:blip r:embed="rId3" cstate="screen">
              <a:extLst>
                <a:ext uri="{28A0092B-C50C-407E-A947-70E740481C1C}">
                  <a14:useLocalDpi xmlns:a14="http://schemas.microsoft.com/office/drawing/2010/main"/>
                </a:ext>
              </a:extLst>
            </a:blip>
            <a:stretch>
              <a:fillRect/>
            </a:stretch>
          </a:blip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CCCB4272-615D-4596-88C1-AC7ADAF4B553}"/>
              </a:ext>
            </a:extLst>
          </p:cNvPr>
          <p:cNvSpPr/>
          <p:nvPr/>
        </p:nvSpPr>
        <p:spPr>
          <a:xfrm>
            <a:off x="3352800" y="3752850"/>
            <a:ext cx="2486025" cy="1986733"/>
          </a:xfrm>
          <a:prstGeom prst="roundRect">
            <a:avLst/>
          </a:prstGeom>
          <a:blipFill>
            <a:blip r:embed="rId4" cstate="screen">
              <a:extLst>
                <a:ext uri="{28A0092B-C50C-407E-A947-70E740481C1C}">
                  <a14:useLocalDpi xmlns:a14="http://schemas.microsoft.com/office/drawing/2010/main"/>
                </a:ext>
              </a:extLst>
            </a:blip>
            <a:stretch>
              <a:fillRect/>
            </a:stretch>
          </a:blip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0F6D717F-9FA1-40A1-BBD8-A29BF508C406}"/>
              </a:ext>
            </a:extLst>
          </p:cNvPr>
          <p:cNvSpPr/>
          <p:nvPr/>
        </p:nvSpPr>
        <p:spPr>
          <a:xfrm>
            <a:off x="5953125" y="3752850"/>
            <a:ext cx="2486025" cy="1986733"/>
          </a:xfrm>
          <a:prstGeom prst="roundRect">
            <a:avLst/>
          </a:prstGeom>
          <a:blipFill>
            <a:blip r:embed="rId5" cstate="screen">
              <a:extLst>
                <a:ext uri="{28A0092B-C50C-407E-A947-70E740481C1C}">
                  <a14:useLocalDpi xmlns:a14="http://schemas.microsoft.com/office/drawing/2010/main"/>
                </a:ext>
              </a:extLst>
            </a:blip>
            <a:stretch>
              <a:fillRect/>
            </a:stretch>
          </a:blip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91007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90259512-ECBE-4EFF-9BD1-F479486EE242}"/>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EE4A4F69-478C-4E6C-ACCA-9F1AC35CFCA8}"/>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chemeClr val="bg1"/>
                </a:solidFill>
              </a:rPr>
              <a:t>What Will Your Taxi Look Like?</a:t>
            </a:r>
            <a:endParaRPr lang="en-GB" sz="3600" dirty="0">
              <a:solidFill>
                <a:schemeClr val="bg1"/>
              </a:solidFill>
              <a:latin typeface="+mn-lt"/>
            </a:endParaRPr>
          </a:p>
        </p:txBody>
      </p:sp>
      <p:sp>
        <p:nvSpPr>
          <p:cNvPr id="5" name="Rectangle: Rounded Corners 4">
            <a:extLst>
              <a:ext uri="{FF2B5EF4-FFF2-40B4-BE49-F238E27FC236}">
                <a16:creationId xmlns:a16="http://schemas.microsoft.com/office/drawing/2014/main" id="{15D49B80-DEB7-4804-9FCF-8868C2462506}"/>
              </a:ext>
            </a:extLst>
          </p:cNvPr>
          <p:cNvSpPr/>
          <p:nvPr/>
        </p:nvSpPr>
        <p:spPr>
          <a:xfrm>
            <a:off x="619126" y="1275897"/>
            <a:ext cx="7853755" cy="89135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dirty="0">
                <a:solidFill>
                  <a:schemeClr val="tx1"/>
                </a:solidFill>
              </a:rPr>
              <a:t>Once you’ve designed the wheels, axle and chassis, it is then time to think about what your vehicle will look like.</a:t>
            </a:r>
            <a:endParaRPr lang="en-GB" altLang="en-US" dirty="0">
              <a:solidFill>
                <a:srgbClr val="FF0000"/>
              </a:solidFill>
            </a:endParaRPr>
          </a:p>
        </p:txBody>
      </p:sp>
      <p:pic>
        <p:nvPicPr>
          <p:cNvPr id="2" name="Picture 1">
            <a:extLst>
              <a:ext uri="{FF2B5EF4-FFF2-40B4-BE49-F238E27FC236}">
                <a16:creationId xmlns:a16="http://schemas.microsoft.com/office/drawing/2014/main" id="{F782D555-CBC0-4D81-898E-940BD22F95E5}"/>
              </a:ext>
            </a:extLst>
          </p:cNvPr>
          <p:cNvPicPr>
            <a:picLocks noChangeAspect="1"/>
          </p:cNvPicPr>
          <p:nvPr/>
        </p:nvPicPr>
        <p:blipFill>
          <a:blip r:embed="rId3"/>
          <a:stretch>
            <a:fillRect/>
          </a:stretch>
        </p:blipFill>
        <p:spPr>
          <a:xfrm>
            <a:off x="4944582" y="1992126"/>
            <a:ext cx="3434338" cy="2408175"/>
          </a:xfrm>
          <a:prstGeom prst="rect">
            <a:avLst/>
          </a:prstGeom>
        </p:spPr>
      </p:pic>
      <p:pic>
        <p:nvPicPr>
          <p:cNvPr id="6" name="Picture 5">
            <a:extLst>
              <a:ext uri="{FF2B5EF4-FFF2-40B4-BE49-F238E27FC236}">
                <a16:creationId xmlns:a16="http://schemas.microsoft.com/office/drawing/2014/main" id="{B5DE82B0-C112-41F6-A257-78521FB6D16F}"/>
              </a:ext>
            </a:extLst>
          </p:cNvPr>
          <p:cNvPicPr>
            <a:picLocks noChangeAspect="1"/>
          </p:cNvPicPr>
          <p:nvPr/>
        </p:nvPicPr>
        <p:blipFill>
          <a:blip r:embed="rId4"/>
          <a:stretch>
            <a:fillRect/>
          </a:stretch>
        </p:blipFill>
        <p:spPr>
          <a:xfrm>
            <a:off x="864972" y="2086367"/>
            <a:ext cx="2806515" cy="1932123"/>
          </a:xfrm>
          <a:prstGeom prst="rect">
            <a:avLst/>
          </a:prstGeom>
        </p:spPr>
      </p:pic>
      <p:pic>
        <p:nvPicPr>
          <p:cNvPr id="7" name="Picture 6">
            <a:extLst>
              <a:ext uri="{FF2B5EF4-FFF2-40B4-BE49-F238E27FC236}">
                <a16:creationId xmlns:a16="http://schemas.microsoft.com/office/drawing/2014/main" id="{E71F2612-7522-43DE-8690-6A2299166BBD}"/>
              </a:ext>
            </a:extLst>
          </p:cNvPr>
          <p:cNvPicPr>
            <a:picLocks noChangeAspect="1"/>
          </p:cNvPicPr>
          <p:nvPr/>
        </p:nvPicPr>
        <p:blipFill>
          <a:blip r:embed="rId5"/>
          <a:stretch>
            <a:fillRect/>
          </a:stretch>
        </p:blipFill>
        <p:spPr>
          <a:xfrm>
            <a:off x="1004944" y="4165566"/>
            <a:ext cx="2526570" cy="1832245"/>
          </a:xfrm>
          <a:prstGeom prst="rect">
            <a:avLst/>
          </a:prstGeom>
        </p:spPr>
      </p:pic>
      <p:pic>
        <p:nvPicPr>
          <p:cNvPr id="9" name="Picture 8">
            <a:extLst>
              <a:ext uri="{FF2B5EF4-FFF2-40B4-BE49-F238E27FC236}">
                <a16:creationId xmlns:a16="http://schemas.microsoft.com/office/drawing/2014/main" id="{DFAAB744-676B-4106-B4E1-6822167BB2CD}"/>
              </a:ext>
            </a:extLst>
          </p:cNvPr>
          <p:cNvPicPr>
            <a:picLocks noChangeAspect="1"/>
          </p:cNvPicPr>
          <p:nvPr/>
        </p:nvPicPr>
        <p:blipFill>
          <a:blip r:embed="rId6"/>
          <a:stretch>
            <a:fillRect/>
          </a:stretch>
        </p:blipFill>
        <p:spPr>
          <a:xfrm>
            <a:off x="4698883" y="4548923"/>
            <a:ext cx="4000500" cy="2038350"/>
          </a:xfrm>
          <a:prstGeom prst="rect">
            <a:avLst/>
          </a:prstGeom>
        </p:spPr>
      </p:pic>
      <p:sp>
        <p:nvSpPr>
          <p:cNvPr id="8" name="Rectangle 7">
            <a:extLst>
              <a:ext uri="{FF2B5EF4-FFF2-40B4-BE49-F238E27FC236}">
                <a16:creationId xmlns:a16="http://schemas.microsoft.com/office/drawing/2014/main" id="{D08C9F19-6AAF-4C1B-9E85-B61C876B3C59}"/>
              </a:ext>
            </a:extLst>
          </p:cNvPr>
          <p:cNvSpPr/>
          <p:nvPr/>
        </p:nvSpPr>
        <p:spPr>
          <a:xfrm>
            <a:off x="284206" y="6075383"/>
            <a:ext cx="4572000" cy="923330"/>
          </a:xfrm>
          <a:prstGeom prst="rect">
            <a:avLst/>
          </a:prstGeom>
        </p:spPr>
        <p:txBody>
          <a:bodyPr>
            <a:spAutoFit/>
          </a:bodyPr>
          <a:lstStyle/>
          <a:p>
            <a:r>
              <a:rPr lang="en-GB" dirty="0">
                <a:hlinkClick r:id="rId7"/>
              </a:rPr>
              <a:t>https://www.youtube.com/watch?v=tMEJE6Xbg9Q</a:t>
            </a:r>
            <a:endParaRPr lang="en-GB" dirty="0"/>
          </a:p>
          <a:p>
            <a:endParaRPr lang="en-GB" dirty="0"/>
          </a:p>
        </p:txBody>
      </p:sp>
    </p:spTree>
    <p:extLst>
      <p:ext uri="{BB962C8B-B14F-4D97-AF65-F5344CB8AC3E}">
        <p14:creationId xmlns:p14="http://schemas.microsoft.com/office/powerpoint/2010/main" val="38581669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F5C65-C237-40CC-A6F6-63EE1897FEC2}"/>
              </a:ext>
            </a:extLst>
          </p:cNvPr>
          <p:cNvSpPr>
            <a:spLocks noGrp="1"/>
          </p:cNvSpPr>
          <p:nvPr>
            <p:ph type="title"/>
          </p:nvPr>
        </p:nvSpPr>
        <p:spPr/>
        <p:txBody>
          <a:bodyPr/>
          <a:lstStyle/>
          <a:p>
            <a:r>
              <a:rPr lang="en-GB" dirty="0"/>
              <a:t>Design a London Taxi</a:t>
            </a:r>
            <a:br>
              <a:rPr lang="en-GB" dirty="0"/>
            </a:br>
            <a:endParaRPr lang="en-GB" dirty="0"/>
          </a:p>
        </p:txBody>
      </p:sp>
      <p:sp>
        <p:nvSpPr>
          <p:cNvPr id="3" name="Rectangle 2">
            <a:extLst>
              <a:ext uri="{FF2B5EF4-FFF2-40B4-BE49-F238E27FC236}">
                <a16:creationId xmlns:a16="http://schemas.microsoft.com/office/drawing/2014/main" id="{5EE3A840-3918-4948-91B9-DC2AC196E8F3}"/>
              </a:ext>
            </a:extLst>
          </p:cNvPr>
          <p:cNvSpPr/>
          <p:nvPr/>
        </p:nvSpPr>
        <p:spPr>
          <a:xfrm>
            <a:off x="557466" y="1977900"/>
            <a:ext cx="8019537" cy="4401205"/>
          </a:xfrm>
          <a:prstGeom prst="rect">
            <a:avLst/>
          </a:prstGeom>
        </p:spPr>
        <p:txBody>
          <a:bodyPr wrap="square">
            <a:spAutoFit/>
          </a:bodyPr>
          <a:lstStyle/>
          <a:p>
            <a:r>
              <a:rPr lang="en-GB" sz="2800" dirty="0"/>
              <a:t>Look carefully at the London taxi picture cards.</a:t>
            </a:r>
          </a:p>
          <a:p>
            <a:r>
              <a:rPr lang="en-GB" sz="2800" dirty="0"/>
              <a:t>‘What is a taxi? </a:t>
            </a:r>
          </a:p>
          <a:p>
            <a:r>
              <a:rPr lang="en-GB" sz="2800" dirty="0"/>
              <a:t>How many wheels and axles do they have? </a:t>
            </a:r>
          </a:p>
          <a:p>
            <a:r>
              <a:rPr lang="en-GB" sz="2800" dirty="0"/>
              <a:t>Why is there a sign on the front? </a:t>
            </a:r>
          </a:p>
          <a:p>
            <a:r>
              <a:rPr lang="en-GB" sz="2800" dirty="0"/>
              <a:t>Where do the passengers sit?’ </a:t>
            </a:r>
          </a:p>
          <a:p>
            <a:endParaRPr lang="en-GB" sz="2800" dirty="0"/>
          </a:p>
          <a:p>
            <a:r>
              <a:rPr lang="en-GB" sz="2800" dirty="0"/>
              <a:t>Your task is to design a model London taxi which can move and has either fixed or moving axles. </a:t>
            </a:r>
          </a:p>
          <a:p>
            <a:r>
              <a:rPr lang="en-GB" sz="2800" dirty="0"/>
              <a:t>Talk about your ideas, think about how you could change or improve the London taxi design. </a:t>
            </a:r>
          </a:p>
        </p:txBody>
      </p:sp>
      <p:sp>
        <p:nvSpPr>
          <p:cNvPr id="4" name="Rectangle 3">
            <a:extLst>
              <a:ext uri="{FF2B5EF4-FFF2-40B4-BE49-F238E27FC236}">
                <a16:creationId xmlns:a16="http://schemas.microsoft.com/office/drawing/2014/main" id="{F21A3D5F-7A0D-4595-95E5-C60C4A75E1BC}"/>
              </a:ext>
            </a:extLst>
          </p:cNvPr>
          <p:cNvSpPr/>
          <p:nvPr/>
        </p:nvSpPr>
        <p:spPr>
          <a:xfrm>
            <a:off x="793660" y="1274460"/>
            <a:ext cx="7670718" cy="646331"/>
          </a:xfrm>
          <a:prstGeom prst="rect">
            <a:avLst/>
          </a:prstGeom>
        </p:spPr>
        <p:txBody>
          <a:bodyPr wrap="square">
            <a:spAutoFit/>
          </a:bodyPr>
          <a:lstStyle/>
          <a:p>
            <a:r>
              <a:rPr lang="en-GB" dirty="0"/>
              <a:t>LO: To design purposeful, functional, appealing products for themselves and other users based on design criteria.</a:t>
            </a:r>
          </a:p>
        </p:txBody>
      </p:sp>
    </p:spTree>
    <p:extLst>
      <p:ext uri="{BB962C8B-B14F-4D97-AF65-F5344CB8AC3E}">
        <p14:creationId xmlns:p14="http://schemas.microsoft.com/office/powerpoint/2010/main" val="4169795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64F58-370F-4B10-B9B1-516760E62867}"/>
              </a:ext>
            </a:extLst>
          </p:cNvPr>
          <p:cNvSpPr>
            <a:spLocks noGrp="1"/>
          </p:cNvSpPr>
          <p:nvPr>
            <p:ph type="title"/>
          </p:nvPr>
        </p:nvSpPr>
        <p:spPr/>
        <p:txBody>
          <a:bodyPr/>
          <a:lstStyle/>
          <a:p>
            <a:r>
              <a:rPr lang="en-GB" dirty="0"/>
              <a:t>Essential Design Criteria</a:t>
            </a:r>
          </a:p>
        </p:txBody>
      </p:sp>
      <p:sp>
        <p:nvSpPr>
          <p:cNvPr id="3" name="Rectangle 2">
            <a:extLst>
              <a:ext uri="{FF2B5EF4-FFF2-40B4-BE49-F238E27FC236}">
                <a16:creationId xmlns:a16="http://schemas.microsoft.com/office/drawing/2014/main" id="{CACCEB5E-D42F-4DD1-A40C-D21C8855B889}"/>
              </a:ext>
            </a:extLst>
          </p:cNvPr>
          <p:cNvSpPr/>
          <p:nvPr/>
        </p:nvSpPr>
        <p:spPr>
          <a:xfrm>
            <a:off x="741405" y="1609629"/>
            <a:ext cx="7772399" cy="5109091"/>
          </a:xfrm>
          <a:prstGeom prst="rect">
            <a:avLst/>
          </a:prstGeom>
        </p:spPr>
        <p:txBody>
          <a:bodyPr wrap="square">
            <a:spAutoFit/>
          </a:bodyPr>
          <a:lstStyle/>
          <a:p>
            <a:r>
              <a:rPr lang="en-GB" sz="2800" dirty="0"/>
              <a:t>As a class, choose and record at least three essential design criteria that all our taxis must have…</a:t>
            </a:r>
          </a:p>
          <a:p>
            <a:r>
              <a:rPr lang="en-GB" sz="2800" dirty="0"/>
              <a:t>Maybe …</a:t>
            </a:r>
          </a:p>
          <a:p>
            <a:pPr marL="457200" indent="-457200">
              <a:buFont typeface="Arial" panose="020B0604020202020204" pitchFamily="34" charset="0"/>
              <a:buChar char="•"/>
            </a:pPr>
            <a:r>
              <a:rPr lang="en-GB" sz="2800" dirty="0"/>
              <a:t>two axles and four wheels, </a:t>
            </a:r>
          </a:p>
          <a:p>
            <a:pPr marL="457200" indent="-457200">
              <a:buFont typeface="Arial" panose="020B0604020202020204" pitchFamily="34" charset="0"/>
              <a:buChar char="•"/>
            </a:pPr>
            <a:r>
              <a:rPr lang="en-GB" sz="2800" dirty="0"/>
              <a:t>headlights, </a:t>
            </a:r>
          </a:p>
          <a:p>
            <a:pPr marL="457200" indent="-457200">
              <a:buFont typeface="Arial" panose="020B0604020202020204" pitchFamily="34" charset="0"/>
              <a:buChar char="•"/>
            </a:pPr>
            <a:r>
              <a:rPr lang="en-GB" sz="2800" dirty="0"/>
              <a:t>Sign </a:t>
            </a:r>
          </a:p>
          <a:p>
            <a:pPr marL="457200" indent="-457200">
              <a:buFont typeface="Arial" panose="020B0604020202020204" pitchFamily="34" charset="0"/>
              <a:buChar char="•"/>
            </a:pPr>
            <a:r>
              <a:rPr lang="en-GB" sz="2800" dirty="0"/>
              <a:t>Colour </a:t>
            </a:r>
            <a:r>
              <a:rPr lang="en-GB" sz="2800"/>
              <a:t>… black?</a:t>
            </a:r>
            <a:endParaRPr lang="en-GB" sz="2800" dirty="0"/>
          </a:p>
          <a:p>
            <a:pPr marL="457200" indent="-457200">
              <a:buFont typeface="Arial" panose="020B0604020202020204" pitchFamily="34" charset="0"/>
              <a:buChar char="•"/>
            </a:pPr>
            <a:r>
              <a:rPr lang="en-GB" sz="2800" dirty="0"/>
              <a:t>a roof, </a:t>
            </a:r>
          </a:p>
          <a:p>
            <a:pPr marL="457200" indent="-457200">
              <a:buFont typeface="Arial" panose="020B0604020202020204" pitchFamily="34" charset="0"/>
              <a:buChar char="•"/>
            </a:pPr>
            <a:r>
              <a:rPr lang="en-GB" sz="2800" dirty="0"/>
              <a:t>seats for at least two passengers. </a:t>
            </a:r>
          </a:p>
          <a:p>
            <a:endParaRPr lang="en-GB" sz="2800" dirty="0"/>
          </a:p>
          <a:p>
            <a:endParaRPr lang="en-GB" dirty="0"/>
          </a:p>
        </p:txBody>
      </p:sp>
    </p:spTree>
    <p:extLst>
      <p:ext uri="{BB962C8B-B14F-4D97-AF65-F5344CB8AC3E}">
        <p14:creationId xmlns:p14="http://schemas.microsoft.com/office/powerpoint/2010/main" val="36827256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F235A-CC8D-4F5A-8741-2FC6E199AA9D}"/>
              </a:ext>
            </a:extLst>
          </p:cNvPr>
          <p:cNvSpPr>
            <a:spLocks noGrp="1"/>
          </p:cNvSpPr>
          <p:nvPr>
            <p:ph type="title"/>
          </p:nvPr>
        </p:nvSpPr>
        <p:spPr/>
        <p:txBody>
          <a:bodyPr/>
          <a:lstStyle/>
          <a:p>
            <a:r>
              <a:rPr lang="en-GB" dirty="0"/>
              <a:t>Resources </a:t>
            </a:r>
          </a:p>
        </p:txBody>
      </p:sp>
      <p:sp>
        <p:nvSpPr>
          <p:cNvPr id="3" name="Rectangle 2">
            <a:extLst>
              <a:ext uri="{FF2B5EF4-FFF2-40B4-BE49-F238E27FC236}">
                <a16:creationId xmlns:a16="http://schemas.microsoft.com/office/drawing/2014/main" id="{35255E58-C4D0-49FE-B7BD-D11467E2C7F4}"/>
              </a:ext>
            </a:extLst>
          </p:cNvPr>
          <p:cNvSpPr/>
          <p:nvPr/>
        </p:nvSpPr>
        <p:spPr>
          <a:xfrm>
            <a:off x="815545" y="1311011"/>
            <a:ext cx="7191631" cy="3539430"/>
          </a:xfrm>
          <a:prstGeom prst="rect">
            <a:avLst/>
          </a:prstGeom>
        </p:spPr>
        <p:txBody>
          <a:bodyPr wrap="square">
            <a:spAutoFit/>
          </a:bodyPr>
          <a:lstStyle/>
          <a:p>
            <a:r>
              <a:rPr lang="en-GB" sz="2800" dirty="0"/>
              <a:t>Here are the materials that we have to use…</a:t>
            </a:r>
          </a:p>
          <a:p>
            <a:pPr marL="457200" indent="-457200">
              <a:buFont typeface="Arial" panose="020B0604020202020204" pitchFamily="34" charset="0"/>
              <a:buChar char="•"/>
            </a:pPr>
            <a:r>
              <a:rPr lang="en-GB" sz="2800" dirty="0"/>
              <a:t>cardboard boxes, </a:t>
            </a:r>
          </a:p>
          <a:p>
            <a:pPr marL="457200" indent="-457200">
              <a:buFont typeface="Arial" panose="020B0604020202020204" pitchFamily="34" charset="0"/>
              <a:buChar char="•"/>
            </a:pPr>
            <a:r>
              <a:rPr lang="en-GB" sz="2800" dirty="0"/>
              <a:t>card, </a:t>
            </a:r>
          </a:p>
          <a:p>
            <a:pPr marL="457200" indent="-457200">
              <a:buFont typeface="Arial" panose="020B0604020202020204" pitchFamily="34" charset="0"/>
              <a:buChar char="•"/>
            </a:pPr>
            <a:r>
              <a:rPr lang="en-GB" sz="2800" dirty="0"/>
              <a:t>dowel rods, </a:t>
            </a:r>
          </a:p>
          <a:p>
            <a:pPr marL="457200" indent="-457200">
              <a:buFont typeface="Arial" panose="020B0604020202020204" pitchFamily="34" charset="0"/>
              <a:buChar char="•"/>
            </a:pPr>
            <a:r>
              <a:rPr lang="en-GB" sz="2800" dirty="0"/>
              <a:t>rubber bands, </a:t>
            </a:r>
          </a:p>
          <a:p>
            <a:pPr marL="457200" indent="-457200">
              <a:buFont typeface="Arial" panose="020B0604020202020204" pitchFamily="34" charset="0"/>
              <a:buChar char="•"/>
            </a:pPr>
            <a:r>
              <a:rPr lang="en-GB" sz="2800" dirty="0"/>
              <a:t>wheels, </a:t>
            </a:r>
          </a:p>
          <a:p>
            <a:pPr marL="457200" indent="-457200">
              <a:buFont typeface="Arial" panose="020B0604020202020204" pitchFamily="34" charset="0"/>
              <a:buChar char="•"/>
            </a:pPr>
            <a:r>
              <a:rPr lang="en-GB" sz="2800" dirty="0"/>
              <a:t>washers, </a:t>
            </a:r>
          </a:p>
          <a:p>
            <a:pPr marL="457200" indent="-457200">
              <a:buFont typeface="Arial" panose="020B0604020202020204" pitchFamily="34" charset="0"/>
              <a:buChar char="•"/>
            </a:pPr>
            <a:r>
              <a:rPr lang="en-GB" sz="2800" dirty="0"/>
              <a:t>other craft materials. </a:t>
            </a:r>
            <a:endParaRPr lang="en-GB" dirty="0"/>
          </a:p>
        </p:txBody>
      </p:sp>
      <p:sp>
        <p:nvSpPr>
          <p:cNvPr id="4" name="Rectangle 3">
            <a:extLst>
              <a:ext uri="{FF2B5EF4-FFF2-40B4-BE49-F238E27FC236}">
                <a16:creationId xmlns:a16="http://schemas.microsoft.com/office/drawing/2014/main" id="{3A4464C3-B27A-4D5D-8468-59F681DBB597}"/>
              </a:ext>
            </a:extLst>
          </p:cNvPr>
          <p:cNvSpPr/>
          <p:nvPr/>
        </p:nvSpPr>
        <p:spPr>
          <a:xfrm>
            <a:off x="815545" y="5082392"/>
            <a:ext cx="7339913" cy="1200329"/>
          </a:xfrm>
          <a:prstGeom prst="rect">
            <a:avLst/>
          </a:prstGeom>
        </p:spPr>
        <p:txBody>
          <a:bodyPr wrap="square">
            <a:spAutoFit/>
          </a:bodyPr>
          <a:lstStyle/>
          <a:p>
            <a:r>
              <a:rPr lang="en-GB" sz="2400" dirty="0"/>
              <a:t>When you have explored the materials, complete the London taxi design recording sheet to begin planning your designs.</a:t>
            </a:r>
          </a:p>
        </p:txBody>
      </p:sp>
    </p:spTree>
    <p:extLst>
      <p:ext uri="{BB962C8B-B14F-4D97-AF65-F5344CB8AC3E}">
        <p14:creationId xmlns:p14="http://schemas.microsoft.com/office/powerpoint/2010/main" val="2245595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3885F-1833-4D1B-A7F0-73D7B898DBA8}"/>
              </a:ext>
            </a:extLst>
          </p:cNvPr>
          <p:cNvSpPr>
            <a:spLocks noGrp="1"/>
          </p:cNvSpPr>
          <p:nvPr>
            <p:ph type="title"/>
          </p:nvPr>
        </p:nvSpPr>
        <p:spPr/>
        <p:txBody>
          <a:bodyPr/>
          <a:lstStyle/>
          <a:p>
            <a:r>
              <a:rPr lang="en-GB" dirty="0"/>
              <a:t>Design your Taxi!</a:t>
            </a:r>
          </a:p>
        </p:txBody>
      </p:sp>
      <p:pic>
        <p:nvPicPr>
          <p:cNvPr id="3" name="Picture 2">
            <a:extLst>
              <a:ext uri="{FF2B5EF4-FFF2-40B4-BE49-F238E27FC236}">
                <a16:creationId xmlns:a16="http://schemas.microsoft.com/office/drawing/2014/main" id="{754C7686-7872-4A8C-B9E1-5A6182DA1E63}"/>
              </a:ext>
            </a:extLst>
          </p:cNvPr>
          <p:cNvPicPr>
            <a:picLocks noChangeAspect="1"/>
          </p:cNvPicPr>
          <p:nvPr/>
        </p:nvPicPr>
        <p:blipFill>
          <a:blip r:embed="rId2"/>
          <a:stretch>
            <a:fillRect/>
          </a:stretch>
        </p:blipFill>
        <p:spPr>
          <a:xfrm>
            <a:off x="234580" y="1402008"/>
            <a:ext cx="8674840" cy="5307711"/>
          </a:xfrm>
          <a:prstGeom prst="rect">
            <a:avLst/>
          </a:prstGeom>
        </p:spPr>
      </p:pic>
    </p:spTree>
    <p:extLst>
      <p:ext uri="{BB962C8B-B14F-4D97-AF65-F5344CB8AC3E}">
        <p14:creationId xmlns:p14="http://schemas.microsoft.com/office/powerpoint/2010/main" val="18369423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16C01-5981-4062-9CF4-F9B579C2E6CD}"/>
              </a:ext>
            </a:extLst>
          </p:cNvPr>
          <p:cNvSpPr>
            <a:spLocks noGrp="1"/>
          </p:cNvSpPr>
          <p:nvPr>
            <p:ph type="title"/>
          </p:nvPr>
        </p:nvSpPr>
        <p:spPr/>
        <p:txBody>
          <a:bodyPr/>
          <a:lstStyle/>
          <a:p>
            <a:r>
              <a:rPr lang="en-GB" dirty="0"/>
              <a:t>Make your Taxi!</a:t>
            </a:r>
          </a:p>
        </p:txBody>
      </p:sp>
      <p:sp>
        <p:nvSpPr>
          <p:cNvPr id="3" name="Rectangle 2">
            <a:extLst>
              <a:ext uri="{FF2B5EF4-FFF2-40B4-BE49-F238E27FC236}">
                <a16:creationId xmlns:a16="http://schemas.microsoft.com/office/drawing/2014/main" id="{2B92BA42-C1E1-4949-AE5B-F2E0D1D86D1A}"/>
              </a:ext>
            </a:extLst>
          </p:cNvPr>
          <p:cNvSpPr/>
          <p:nvPr/>
        </p:nvSpPr>
        <p:spPr>
          <a:xfrm>
            <a:off x="840259" y="2467506"/>
            <a:ext cx="7117492" cy="3139321"/>
          </a:xfrm>
          <a:prstGeom prst="rect">
            <a:avLst/>
          </a:prstGeom>
        </p:spPr>
        <p:txBody>
          <a:bodyPr wrap="square">
            <a:spAutoFit/>
          </a:bodyPr>
          <a:lstStyle/>
          <a:p>
            <a:r>
              <a:rPr lang="en-GB" dirty="0"/>
              <a:t>Provide the materials and tools for the children to make and decorate their London taxis. </a:t>
            </a:r>
          </a:p>
          <a:p>
            <a:r>
              <a:rPr lang="en-GB" dirty="0"/>
              <a:t>Demonstrate how to use the tools safely, then ask the children to use their design sheets as a guide as they create. </a:t>
            </a:r>
          </a:p>
          <a:p>
            <a:r>
              <a:rPr lang="en-GB" dirty="0"/>
              <a:t>Provide plenty of adult supervision and encourage adults to ask questions about the use of axles and wheels, and help the children solve any problems they encounter. </a:t>
            </a:r>
          </a:p>
          <a:p>
            <a:r>
              <a:rPr lang="en-GB" dirty="0"/>
              <a:t>Encourage the children to test their models as they work, to make sure they move smoothly and freely. </a:t>
            </a:r>
          </a:p>
          <a:p>
            <a:r>
              <a:rPr lang="en-GB" dirty="0"/>
              <a:t>At the end of the session, ask the children to take a photograph of their finished London taxi.</a:t>
            </a:r>
          </a:p>
        </p:txBody>
      </p:sp>
      <p:sp>
        <p:nvSpPr>
          <p:cNvPr id="4" name="Rectangle 3">
            <a:extLst>
              <a:ext uri="{FF2B5EF4-FFF2-40B4-BE49-F238E27FC236}">
                <a16:creationId xmlns:a16="http://schemas.microsoft.com/office/drawing/2014/main" id="{63EC7DAC-0D9C-4C81-975B-8E8E8991FF78}"/>
              </a:ext>
            </a:extLst>
          </p:cNvPr>
          <p:cNvSpPr/>
          <p:nvPr/>
        </p:nvSpPr>
        <p:spPr>
          <a:xfrm>
            <a:off x="840259" y="1150035"/>
            <a:ext cx="7117491" cy="646331"/>
          </a:xfrm>
          <a:prstGeom prst="rect">
            <a:avLst/>
          </a:prstGeom>
        </p:spPr>
        <p:txBody>
          <a:bodyPr wrap="square">
            <a:spAutoFit/>
          </a:bodyPr>
          <a:lstStyle/>
          <a:p>
            <a:r>
              <a:rPr lang="en-GB" dirty="0"/>
              <a:t>LO: To explore and use mechanisms like wheels and axles in their products.</a:t>
            </a:r>
          </a:p>
        </p:txBody>
      </p:sp>
    </p:spTree>
    <p:extLst>
      <p:ext uri="{BB962C8B-B14F-4D97-AF65-F5344CB8AC3E}">
        <p14:creationId xmlns:p14="http://schemas.microsoft.com/office/powerpoint/2010/main" val="38381913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CB724-F3ED-4AD7-8AE8-3C2F56734DD9}"/>
              </a:ext>
            </a:extLst>
          </p:cNvPr>
          <p:cNvSpPr>
            <a:spLocks noGrp="1"/>
          </p:cNvSpPr>
          <p:nvPr>
            <p:ph type="title"/>
          </p:nvPr>
        </p:nvSpPr>
        <p:spPr/>
        <p:txBody>
          <a:bodyPr/>
          <a:lstStyle/>
          <a:p>
            <a:r>
              <a:rPr lang="en-GB" dirty="0"/>
              <a:t>Evaluate your Taxi</a:t>
            </a:r>
          </a:p>
        </p:txBody>
      </p:sp>
      <p:sp>
        <p:nvSpPr>
          <p:cNvPr id="3" name="Rectangle 2">
            <a:extLst>
              <a:ext uri="{FF2B5EF4-FFF2-40B4-BE49-F238E27FC236}">
                <a16:creationId xmlns:a16="http://schemas.microsoft.com/office/drawing/2014/main" id="{C5093F91-13C5-481D-BD8A-C77E90F6DA43}"/>
              </a:ext>
            </a:extLst>
          </p:cNvPr>
          <p:cNvSpPr/>
          <p:nvPr/>
        </p:nvSpPr>
        <p:spPr>
          <a:xfrm>
            <a:off x="909635" y="1943490"/>
            <a:ext cx="7315200" cy="4031873"/>
          </a:xfrm>
          <a:prstGeom prst="rect">
            <a:avLst/>
          </a:prstGeom>
        </p:spPr>
        <p:txBody>
          <a:bodyPr wrap="square">
            <a:spAutoFit/>
          </a:bodyPr>
          <a:lstStyle/>
          <a:p>
            <a:r>
              <a:rPr lang="en-GB" sz="3200" dirty="0"/>
              <a:t>Get into small groups with adult support. Share for a few minutes your finished London taxi</a:t>
            </a:r>
          </a:p>
          <a:p>
            <a:endParaRPr lang="en-GB" sz="3200" dirty="0"/>
          </a:p>
          <a:p>
            <a:r>
              <a:rPr lang="en-GB" sz="3200" dirty="0"/>
              <a:t>Can you demonstrate how you have met the essential design criteria and explain what went well and any problems you encountered?</a:t>
            </a:r>
          </a:p>
        </p:txBody>
      </p:sp>
      <p:sp>
        <p:nvSpPr>
          <p:cNvPr id="4" name="Rectangle 3">
            <a:extLst>
              <a:ext uri="{FF2B5EF4-FFF2-40B4-BE49-F238E27FC236}">
                <a16:creationId xmlns:a16="http://schemas.microsoft.com/office/drawing/2014/main" id="{D5B3991A-04ED-432E-9BE7-622818BFB5D2}"/>
              </a:ext>
            </a:extLst>
          </p:cNvPr>
          <p:cNvSpPr/>
          <p:nvPr/>
        </p:nvSpPr>
        <p:spPr>
          <a:xfrm>
            <a:off x="1161534" y="1150035"/>
            <a:ext cx="7418819" cy="646331"/>
          </a:xfrm>
          <a:prstGeom prst="rect">
            <a:avLst/>
          </a:prstGeom>
        </p:spPr>
        <p:txBody>
          <a:bodyPr wrap="square">
            <a:spAutoFit/>
          </a:bodyPr>
          <a:lstStyle/>
          <a:p>
            <a:r>
              <a:rPr lang="en-GB" dirty="0"/>
              <a:t>LO: Evaluate their ideas and products against design criteria.</a:t>
            </a:r>
          </a:p>
          <a:p>
            <a:r>
              <a:rPr lang="en-GB" dirty="0"/>
              <a:t>Knowledge</a:t>
            </a:r>
          </a:p>
        </p:txBody>
      </p:sp>
    </p:spTree>
    <p:extLst>
      <p:ext uri="{BB962C8B-B14F-4D97-AF65-F5344CB8AC3E}">
        <p14:creationId xmlns:p14="http://schemas.microsoft.com/office/powerpoint/2010/main" val="23445908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506C9-EDAE-436A-8A1A-7B11DE263767}"/>
              </a:ext>
            </a:extLst>
          </p:cNvPr>
          <p:cNvSpPr>
            <a:spLocks noGrp="1"/>
          </p:cNvSpPr>
          <p:nvPr>
            <p:ph type="title"/>
          </p:nvPr>
        </p:nvSpPr>
        <p:spPr>
          <a:xfrm>
            <a:off x="457198" y="478895"/>
            <a:ext cx="8220075" cy="1362262"/>
          </a:xfrm>
        </p:spPr>
        <p:txBody>
          <a:bodyPr/>
          <a:lstStyle/>
          <a:p>
            <a:r>
              <a:rPr lang="en-GB" sz="2000" dirty="0"/>
              <a:t>After the discussion, give each child a printed photograph of their completed London taxi and a London taxi evaluation sheet.</a:t>
            </a:r>
            <a:br>
              <a:rPr lang="en-GB" sz="2000" dirty="0"/>
            </a:br>
            <a:endParaRPr lang="en-GB" dirty="0"/>
          </a:p>
        </p:txBody>
      </p:sp>
      <p:pic>
        <p:nvPicPr>
          <p:cNvPr id="4" name="Picture 3">
            <a:extLst>
              <a:ext uri="{FF2B5EF4-FFF2-40B4-BE49-F238E27FC236}">
                <a16:creationId xmlns:a16="http://schemas.microsoft.com/office/drawing/2014/main" id="{3CCB7E59-013B-4675-A20D-8E3FE3E1F044}"/>
              </a:ext>
            </a:extLst>
          </p:cNvPr>
          <p:cNvPicPr>
            <a:picLocks noChangeAspect="1"/>
          </p:cNvPicPr>
          <p:nvPr/>
        </p:nvPicPr>
        <p:blipFill>
          <a:blip r:embed="rId2"/>
          <a:stretch>
            <a:fillRect/>
          </a:stretch>
        </p:blipFill>
        <p:spPr>
          <a:xfrm>
            <a:off x="404810" y="1258200"/>
            <a:ext cx="8324850" cy="5305425"/>
          </a:xfrm>
          <a:prstGeom prst="rect">
            <a:avLst/>
          </a:prstGeom>
        </p:spPr>
      </p:pic>
      <p:sp>
        <p:nvSpPr>
          <p:cNvPr id="3" name="Rectangle 2">
            <a:extLst>
              <a:ext uri="{FF2B5EF4-FFF2-40B4-BE49-F238E27FC236}">
                <a16:creationId xmlns:a16="http://schemas.microsoft.com/office/drawing/2014/main" id="{3680E9CC-7E7F-4281-B68D-8E65828A7A55}"/>
              </a:ext>
            </a:extLst>
          </p:cNvPr>
          <p:cNvSpPr/>
          <p:nvPr/>
        </p:nvSpPr>
        <p:spPr>
          <a:xfrm>
            <a:off x="4831489" y="2310714"/>
            <a:ext cx="3311613" cy="2031325"/>
          </a:xfrm>
          <a:prstGeom prst="rect">
            <a:avLst/>
          </a:prstGeom>
        </p:spPr>
        <p:txBody>
          <a:bodyPr wrap="square">
            <a:spAutoFit/>
          </a:bodyPr>
          <a:lstStyle/>
          <a:p>
            <a:r>
              <a:rPr lang="en-GB" dirty="0"/>
              <a:t>Ask them to stick a photograph HERE and then work through the evaluation, answering the questions and describing what went well and what improvements they could make to their taxi.</a:t>
            </a:r>
          </a:p>
        </p:txBody>
      </p:sp>
    </p:spTree>
    <p:extLst>
      <p:ext uri="{BB962C8B-B14F-4D97-AF65-F5344CB8AC3E}">
        <p14:creationId xmlns:p14="http://schemas.microsoft.com/office/powerpoint/2010/main" val="19298694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1B32732-274E-4F81-98DC-ABF26091917D}"/>
              </a:ext>
            </a:extLst>
          </p:cNvPr>
          <p:cNvSpPr/>
          <p:nvPr/>
        </p:nvSpPr>
        <p:spPr>
          <a:xfrm>
            <a:off x="3905075" y="2984383"/>
            <a:ext cx="1333849" cy="889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id="{7C5B0269-5675-49F8-944A-EC264C528A45}"/>
              </a:ext>
            </a:extLst>
          </p:cNvPr>
          <p:cNvSpPr/>
          <p:nvPr/>
        </p:nvSpPr>
        <p:spPr>
          <a:xfrm>
            <a:off x="8472881" y="5999526"/>
            <a:ext cx="671119" cy="889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1536BB0-59E2-4A90-A4C9-DE74AD895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9C4F6AC-ED92-454C-9F97-7CAC7E441FF0}">
  <ds:schemaRef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a0c7fa71-570b-4d2e-a005-0d34dc952117"/>
    <ds:schemaRef ds:uri="http://purl.org/dc/elements/1.1/"/>
    <ds:schemaRef ds:uri="http://schemas.microsoft.com/office/2006/metadata/properties"/>
    <ds:schemaRef ds:uri="b561d3cc-3f8f-4588-a568-be861ce13085"/>
    <ds:schemaRef ds:uri="http://www.w3.org/XML/1998/namespace"/>
    <ds:schemaRef ds:uri="http://purl.org/dc/dcmitype/"/>
  </ds:schemaRefs>
</ds:datastoreItem>
</file>

<file path=customXml/itemProps3.xml><?xml version="1.0" encoding="utf-8"?>
<ds:datastoreItem xmlns:ds="http://schemas.openxmlformats.org/officeDocument/2006/customXml" ds:itemID="{25E04147-0293-4CA1-981F-8FD10141AA3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 Template</Template>
  <TotalTime>132</TotalTime>
  <Words>869</Words>
  <Application>Microsoft Office PowerPoint</Application>
  <PresentationFormat>On-screen Show (4:3)</PresentationFormat>
  <Paragraphs>80</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Calibri</vt:lpstr>
      <vt:lpstr>Arial</vt:lpstr>
      <vt:lpstr>Twinkl</vt:lpstr>
      <vt:lpstr>Office Theme</vt:lpstr>
      <vt:lpstr>PowerPoint Presentation</vt:lpstr>
      <vt:lpstr>How Does It Move?</vt:lpstr>
      <vt:lpstr>How Does It Move?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Design a London Taxi </vt:lpstr>
      <vt:lpstr>Essential Design Criteria</vt:lpstr>
      <vt:lpstr>Resources </vt:lpstr>
      <vt:lpstr>Design your Taxi!</vt:lpstr>
      <vt:lpstr>Make your Taxi!</vt:lpstr>
      <vt:lpstr>Evaluate your Taxi</vt:lpstr>
      <vt:lpstr>After the discussion, give each child a printed photograph of their completed London taxi and a London taxi evaluation sheet.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Laura MacRae</cp:lastModifiedBy>
  <cp:revision>16</cp:revision>
  <dcterms:created xsi:type="dcterms:W3CDTF">2020-05-11T08:06:14Z</dcterms:created>
  <dcterms:modified xsi:type="dcterms:W3CDTF">2021-10-18T07:22:32Z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