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6"/>
  </p:notesMasterIdLst>
  <p:handoutMasterIdLst>
    <p:handoutMasterId r:id="rId27"/>
  </p:handoutMasterIdLst>
  <p:sldIdLst>
    <p:sldId id="306" r:id="rId5"/>
    <p:sldId id="333" r:id="rId6"/>
    <p:sldId id="308" r:id="rId7"/>
    <p:sldId id="310" r:id="rId8"/>
    <p:sldId id="311" r:id="rId9"/>
    <p:sldId id="312" r:id="rId10"/>
    <p:sldId id="314" r:id="rId11"/>
    <p:sldId id="315" r:id="rId12"/>
    <p:sldId id="316" r:id="rId13"/>
    <p:sldId id="317" r:id="rId14"/>
    <p:sldId id="318" r:id="rId15"/>
    <p:sldId id="319" r:id="rId16"/>
    <p:sldId id="320" r:id="rId17"/>
    <p:sldId id="321" r:id="rId18"/>
    <p:sldId id="322" r:id="rId19"/>
    <p:sldId id="323" r:id="rId20"/>
    <p:sldId id="325" r:id="rId21"/>
    <p:sldId id="326" r:id="rId22"/>
    <p:sldId id="328" r:id="rId23"/>
    <p:sldId id="331" r:id="rId24"/>
    <p:sldId id="332" r:id="rId25"/>
  </p:sldIdLst>
  <p:sldSz cx="9144000" cy="6858000" type="screen4x3"/>
  <p:notesSz cx="6858000" cy="9144000"/>
  <p:embeddedFontLst>
    <p:embeddedFont>
      <p:font typeface="Sassoon Infant Rg" panose="02000503030000020003" charset="0"/>
      <p:regular r:id="rId28"/>
      <p:bold r:id="rId29"/>
    </p:embeddedFont>
    <p:embeddedFont>
      <p:font typeface="Tuffy-TTF" panose="020B0603060100000000" charset="0"/>
      <p:regular r:id="rId30"/>
      <p:bold r:id="rId31"/>
      <p:italic r:id="rId32"/>
      <p:boldItalic r:id="rId33"/>
    </p:embeddedFont>
    <p:embeddedFont>
      <p:font typeface="Twinkl" panose="020B0604020202020204" charset="0"/>
      <p:regular r:id="rId34"/>
      <p:bold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88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  <p15:guide id="12" pos="1610" userDrawn="1">
          <p15:clr>
            <a:srgbClr val="A4A3A4"/>
          </p15:clr>
        </p15:guide>
        <p15:guide id="13" orient="horz" pos="1979" userDrawn="1">
          <p15:clr>
            <a:srgbClr val="A4A3A4"/>
          </p15:clr>
        </p15:guide>
        <p15:guide id="14" orient="horz" pos="2795" userDrawn="1">
          <p15:clr>
            <a:srgbClr val="A4A3A4"/>
          </p15:clr>
        </p15:guide>
        <p15:guide id="15" orient="horz" pos="1933" userDrawn="1">
          <p15:clr>
            <a:srgbClr val="A4A3A4"/>
          </p15:clr>
        </p15:guide>
        <p15:guide id="16" orient="horz" pos="272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ren Pinkney" initials="KP" lastIdx="1" clrIdx="0">
    <p:extLst>
      <p:ext uri="{19B8F6BF-5375-455C-9EA6-DF929625EA0E}">
        <p15:presenceInfo xmlns:p15="http://schemas.microsoft.com/office/powerpoint/2012/main" userId="S-1-5-21-1651119330-1013474095-91958013-168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D358B"/>
    <a:srgbClr val="CA4692"/>
    <a:srgbClr val="2CB7BD"/>
    <a:srgbClr val="E52122"/>
    <a:srgbClr val="E9506C"/>
    <a:srgbClr val="87BD30"/>
    <a:srgbClr val="E4004F"/>
    <a:srgbClr val="2DB6BC"/>
    <a:srgbClr val="FAB001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03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176" y="48"/>
      </p:cViewPr>
      <p:guideLst>
        <p:guide orient="horz" pos="2160"/>
        <p:guide pos="2880"/>
        <p:guide pos="340"/>
        <p:guide orient="horz" pos="3974"/>
        <p:guide pos="5488"/>
        <p:guide orient="horz" pos="346"/>
        <p:guide pos="476"/>
        <p:guide orient="horz" pos="482"/>
        <p:guide orient="horz" pos="3838"/>
        <p:guide pos="5284"/>
        <p:guide pos="1610"/>
        <p:guide orient="horz" pos="1979"/>
        <p:guide orient="horz" pos="2795"/>
        <p:guide orient="horz" pos="1933"/>
        <p:guide orient="horz" pos="272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2.fntdata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1.fntdata"/><Relationship Id="rId36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m Bell" userId="3a305ded-11a6-4c9e-86fb-fc1d240cc434" providerId="ADAL" clId="{75599D84-9A59-4F05-9897-3C3B20BC1691}"/>
    <pc:docChg chg="delSld">
      <pc:chgData name="Tom Bell" userId="3a305ded-11a6-4c9e-86fb-fc1d240cc434" providerId="ADAL" clId="{75599D84-9A59-4F05-9897-3C3B20BC1691}" dt="2020-11-06T15:33:42.083" v="12" actId="2696"/>
      <pc:docMkLst>
        <pc:docMk/>
      </pc:docMkLst>
      <pc:sldChg chg="del">
        <pc:chgData name="Tom Bell" userId="3a305ded-11a6-4c9e-86fb-fc1d240cc434" providerId="ADAL" clId="{75599D84-9A59-4F05-9897-3C3B20BC1691}" dt="2020-11-06T15:33:42.083" v="12" actId="2696"/>
        <pc:sldMkLst>
          <pc:docMk/>
          <pc:sldMk cId="1808075854" sldId="267"/>
        </pc:sldMkLst>
      </pc:sldChg>
      <pc:sldChg chg="del">
        <pc:chgData name="Tom Bell" userId="3a305ded-11a6-4c9e-86fb-fc1d240cc434" providerId="ADAL" clId="{75599D84-9A59-4F05-9897-3C3B20BC1691}" dt="2020-11-06T15:32:24.351" v="0" actId="2696"/>
        <pc:sldMkLst>
          <pc:docMk/>
          <pc:sldMk cId="1407606231" sldId="305"/>
        </pc:sldMkLst>
      </pc:sldChg>
      <pc:sldChg chg="del">
        <pc:chgData name="Tom Bell" userId="3a305ded-11a6-4c9e-86fb-fc1d240cc434" providerId="ADAL" clId="{75599D84-9A59-4F05-9897-3C3B20BC1691}" dt="2020-11-06T15:32:30.099" v="3" actId="2696"/>
        <pc:sldMkLst>
          <pc:docMk/>
          <pc:sldMk cId="309202414" sldId="309"/>
        </pc:sldMkLst>
      </pc:sldChg>
      <pc:sldChg chg="del">
        <pc:chgData name="Tom Bell" userId="3a305ded-11a6-4c9e-86fb-fc1d240cc434" providerId="ADAL" clId="{75599D84-9A59-4F05-9897-3C3B20BC1691}" dt="2020-11-06T15:32:33.520" v="4" actId="2696"/>
        <pc:sldMkLst>
          <pc:docMk/>
          <pc:sldMk cId="310122374" sldId="313"/>
        </pc:sldMkLst>
      </pc:sldChg>
      <pc:sldChg chg="del">
        <pc:chgData name="Tom Bell" userId="3a305ded-11a6-4c9e-86fb-fc1d240cc434" providerId="ADAL" clId="{75599D84-9A59-4F05-9897-3C3B20BC1691}" dt="2020-11-06T15:32:53.473" v="5" actId="2696"/>
        <pc:sldMkLst>
          <pc:docMk/>
          <pc:sldMk cId="3720861100" sldId="324"/>
        </pc:sldMkLst>
      </pc:sldChg>
      <pc:sldChg chg="del">
        <pc:chgData name="Tom Bell" userId="3a305ded-11a6-4c9e-86fb-fc1d240cc434" providerId="ADAL" clId="{75599D84-9A59-4F05-9897-3C3B20BC1691}" dt="2020-11-06T15:32:57.747" v="7" actId="2696"/>
        <pc:sldMkLst>
          <pc:docMk/>
          <pc:sldMk cId="3095767216" sldId="327"/>
        </pc:sldMkLst>
      </pc:sldChg>
      <pc:sldChg chg="del">
        <pc:chgData name="Tom Bell" userId="3a305ded-11a6-4c9e-86fb-fc1d240cc434" providerId="ADAL" clId="{75599D84-9A59-4F05-9897-3C3B20BC1691}" dt="2020-11-06T15:33:35.636" v="8" actId="2696"/>
        <pc:sldMkLst>
          <pc:docMk/>
          <pc:sldMk cId="3436701096" sldId="329"/>
        </pc:sldMkLst>
      </pc:sldChg>
      <pc:sldChg chg="del">
        <pc:chgData name="Tom Bell" userId="3a305ded-11a6-4c9e-86fb-fc1d240cc434" providerId="ADAL" clId="{75599D84-9A59-4F05-9897-3C3B20BC1691}" dt="2020-11-06T15:33:37.416" v="9" actId="2696"/>
        <pc:sldMkLst>
          <pc:docMk/>
          <pc:sldMk cId="103307125" sldId="330"/>
        </pc:sldMkLst>
      </pc:sldChg>
      <pc:sldChg chg="del">
        <pc:chgData name="Tom Bell" userId="3a305ded-11a6-4c9e-86fb-fc1d240cc434" providerId="ADAL" clId="{75599D84-9A59-4F05-9897-3C3B20BC1691}" dt="2020-11-06T15:32:56.470" v="6" actId="2696"/>
        <pc:sldMkLst>
          <pc:docMk/>
          <pc:sldMk cId="765664681" sldId="334"/>
        </pc:sldMkLst>
      </pc:sldChg>
      <pc:sldChg chg="del">
        <pc:chgData name="Tom Bell" userId="3a305ded-11a6-4c9e-86fb-fc1d240cc434" providerId="ADAL" clId="{75599D84-9A59-4F05-9897-3C3B20BC1691}" dt="2020-11-06T15:32:28.972" v="2" actId="2696"/>
        <pc:sldMkLst>
          <pc:docMk/>
          <pc:sldMk cId="3227715711" sldId="335"/>
        </pc:sldMkLst>
      </pc:sldChg>
      <pc:sldChg chg="del">
        <pc:chgData name="Tom Bell" userId="3a305ded-11a6-4c9e-86fb-fc1d240cc434" providerId="ADAL" clId="{75599D84-9A59-4F05-9897-3C3B20BC1691}" dt="2020-11-06T15:33:38.767" v="10" actId="2696"/>
        <pc:sldMkLst>
          <pc:docMk/>
          <pc:sldMk cId="1942403395" sldId="336"/>
        </pc:sldMkLst>
      </pc:sldChg>
      <pc:sldMasterChg chg="delSldLayout">
        <pc:chgData name="Tom Bell" userId="3a305ded-11a6-4c9e-86fb-fc1d240cc434" providerId="ADAL" clId="{75599D84-9A59-4F05-9897-3C3B20BC1691}" dt="2020-11-06T15:33:38.767" v="11" actId="2696"/>
        <pc:sldMasterMkLst>
          <pc:docMk/>
          <pc:sldMasterMk cId="4389201" sldId="2147483660"/>
        </pc:sldMasterMkLst>
        <pc:sldLayoutChg chg="del">
          <pc:chgData name="Tom Bell" userId="3a305ded-11a6-4c9e-86fb-fc1d240cc434" providerId="ADAL" clId="{75599D84-9A59-4F05-9897-3C3B20BC1691}" dt="2020-11-06T15:32:24.355" v="1" actId="2696"/>
          <pc:sldLayoutMkLst>
            <pc:docMk/>
            <pc:sldMasterMk cId="4389201" sldId="2147483660"/>
            <pc:sldLayoutMk cId="1571510057" sldId="2147483671"/>
          </pc:sldLayoutMkLst>
        </pc:sldLayoutChg>
        <pc:sldLayoutChg chg="del">
          <pc:chgData name="Tom Bell" userId="3a305ded-11a6-4c9e-86fb-fc1d240cc434" providerId="ADAL" clId="{75599D84-9A59-4F05-9897-3C3B20BC1691}" dt="2020-11-06T15:33:38.767" v="11" actId="2696"/>
          <pc:sldLayoutMkLst>
            <pc:docMk/>
            <pc:sldMasterMk cId="4389201" sldId="2147483660"/>
            <pc:sldLayoutMk cId="3885141072" sldId="2147483674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uffy-TTF" panose="020B0603060100000000" pitchFamily="34" charset="0"/>
              </a:rPr>
              <a:t>06/11/2020</a:t>
            </a:fld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uffy-TTF" panose="020B0603060100000000" pitchFamily="34" charset="0"/>
              </a:rPr>
              <a:t>‹#›</a:t>
            </a:fld>
            <a:endParaRPr lang="en-GB" dirty="0">
              <a:latin typeface="Tuffy-TTF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06/11/2020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FFF9E7">
              <a:alpha val="90000"/>
            </a:srgbClr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FFF9E7">
              <a:alpha val="90000"/>
            </a:srgbClr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>
              <a:alpha val="90000"/>
            </a:srgbClr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>
              <a:alpha val="90000"/>
            </a:srgbClr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7DE8AB-7D1C-41D6-B814-917F5C7F1CD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330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6019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72" r:id="rId6"/>
    <p:sldLayoutId id="2147483673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he-association.org.uk/curriculum-and-resources/resources/programme-study-pshe-education-key-stages-1%E2%80%935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24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2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2391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1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1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539750" y="1274763"/>
            <a:ext cx="7346950" cy="1262062"/>
          </a:xfrm>
        </p:spPr>
        <p:txBody>
          <a:bodyPr>
            <a:normAutofit/>
          </a:bodyPr>
          <a:lstStyle/>
          <a:p>
            <a:r>
              <a:rPr lang="en-GB" dirty="0"/>
              <a:t>I can assess and manage risks in different situations.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597216"/>
            <a:ext cx="7886700" cy="2261481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+mn-lt"/>
              </a:rPr>
              <a:t>I can assess a situation to see whether it might be dangerous.</a:t>
            </a:r>
          </a:p>
          <a:p>
            <a:r>
              <a:rPr lang="en-GB" dirty="0">
                <a:latin typeface="+mn-lt"/>
              </a:rPr>
              <a:t>I can understand that my own decisions and actions can help when I am in risky situations.</a:t>
            </a:r>
          </a:p>
          <a:p>
            <a:r>
              <a:rPr lang="en-GB" dirty="0">
                <a:latin typeface="+mn-lt"/>
              </a:rPr>
              <a:t>I can identify when and how to get help from others.</a:t>
            </a: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2627784" y="6245477"/>
            <a:ext cx="3888432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This resource is fully in line with the Learning Outcomes and Core Themes outlined in the PSHE Association’s </a:t>
            </a:r>
            <a:r>
              <a:rPr lang="en-GB" sz="800" b="1" u="sng" baseline="30000" dirty="0">
                <a:solidFill>
                  <a:schemeClr val="accent1"/>
                </a:solidFill>
                <a:latin typeface="Tuffy-TTF" panose="020B0603060100000000" pitchFamily="34" charset="0"/>
                <a:cs typeface="Arial" panose="020B0604020202020204" pitchFamily="34" charset="0"/>
                <a:hlinkClick r:id="rId2"/>
              </a:rPr>
              <a:t>Programme of Study</a:t>
            </a: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6601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A49DCDF-7FFA-4237-B20C-6789CCD964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715" y="485773"/>
            <a:ext cx="864000" cy="864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67C39F8-D597-425C-BEEB-4B3518C76A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240"/>
          <a:stretch/>
        </p:blipFill>
        <p:spPr>
          <a:xfrm>
            <a:off x="6192821" y="3249755"/>
            <a:ext cx="2661210" cy="36082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C284DED-F9BE-4076-B914-48188AD6312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67" t="-4173" r="-4895"/>
          <a:stretch/>
        </p:blipFill>
        <p:spPr>
          <a:xfrm>
            <a:off x="150830" y="3271100"/>
            <a:ext cx="2956392" cy="3586899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52166F21-C3AE-43F0-B7AD-8C16045A3E40}"/>
              </a:ext>
            </a:extLst>
          </p:cNvPr>
          <p:cNvGrpSpPr/>
          <p:nvPr/>
        </p:nvGrpSpPr>
        <p:grpSpPr>
          <a:xfrm>
            <a:off x="2983227" y="3999345"/>
            <a:ext cx="3678366" cy="2093480"/>
            <a:chOff x="3249878" y="2762435"/>
            <a:chExt cx="4071229" cy="2317071"/>
          </a:xfrm>
        </p:grpSpPr>
        <p:sp>
          <p:nvSpPr>
            <p:cNvPr id="17" name="Thought Bubble: Cloud 16">
              <a:extLst>
                <a:ext uri="{FF2B5EF4-FFF2-40B4-BE49-F238E27FC236}">
                  <a16:creationId xmlns:a16="http://schemas.microsoft.com/office/drawing/2014/main" id="{1A863D6A-579D-4707-83F9-515F035C2E52}"/>
                </a:ext>
              </a:extLst>
            </p:cNvPr>
            <p:cNvSpPr/>
            <p:nvPr/>
          </p:nvSpPr>
          <p:spPr>
            <a:xfrm>
              <a:off x="3249878" y="2762435"/>
              <a:ext cx="3195961" cy="2317071"/>
            </a:xfrm>
            <a:prstGeom prst="cloudCallout">
              <a:avLst>
                <a:gd name="adj1" fmla="val -72777"/>
                <a:gd name="adj2" fmla="val -25623"/>
              </a:avLst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Share your thoughts with a group.</a:t>
              </a: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3681AB41-670D-4E5E-98FE-09EE9A917CDF}"/>
                </a:ext>
              </a:extLst>
            </p:cNvPr>
            <p:cNvSpPr/>
            <p:nvPr/>
          </p:nvSpPr>
          <p:spPr>
            <a:xfrm>
              <a:off x="6445839" y="3305511"/>
              <a:ext cx="390617" cy="390617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C5300EF1-DB1E-48A7-92DE-FF2C5262700A}"/>
                </a:ext>
              </a:extLst>
            </p:cNvPr>
            <p:cNvSpPr/>
            <p:nvPr/>
          </p:nvSpPr>
          <p:spPr>
            <a:xfrm>
              <a:off x="6878018" y="3173947"/>
              <a:ext cx="263128" cy="263128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48E6B65-50E3-4844-9A7A-0A0B3CD0E6BE}"/>
                </a:ext>
              </a:extLst>
            </p:cNvPr>
            <p:cNvSpPr/>
            <p:nvPr/>
          </p:nvSpPr>
          <p:spPr>
            <a:xfrm>
              <a:off x="7184307" y="3103586"/>
              <a:ext cx="136800" cy="136800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C1D258D4-2A25-45ED-89CF-B63EC4335FED}"/>
              </a:ext>
            </a:extLst>
          </p:cNvPr>
          <p:cNvSpPr/>
          <p:nvPr/>
        </p:nvSpPr>
        <p:spPr>
          <a:xfrm>
            <a:off x="792163" y="1607133"/>
            <a:ext cx="3749964" cy="1764145"/>
          </a:xfrm>
          <a:prstGeom prst="cloudCallout">
            <a:avLst>
              <a:gd name="adj1" fmla="val -14556"/>
              <a:gd name="adj2" fmla="val 91123"/>
            </a:avLst>
          </a:prstGeom>
          <a:solidFill>
            <a:srgbClr val="F0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How can we decide if a situation is risky or dangerous?</a:t>
            </a:r>
          </a:p>
        </p:txBody>
      </p:sp>
      <p:sp>
        <p:nvSpPr>
          <p:cNvPr id="15" name="Thought Bubble: Cloud 14">
            <a:extLst>
              <a:ext uri="{FF2B5EF4-FFF2-40B4-BE49-F238E27FC236}">
                <a16:creationId xmlns:a16="http://schemas.microsoft.com/office/drawing/2014/main" id="{7ECA8D31-2A4F-41E8-86AA-ABB9CF35B48C}"/>
              </a:ext>
            </a:extLst>
          </p:cNvPr>
          <p:cNvSpPr/>
          <p:nvPr/>
        </p:nvSpPr>
        <p:spPr>
          <a:xfrm flipH="1">
            <a:off x="4572000" y="1242292"/>
            <a:ext cx="3749964" cy="1764145"/>
          </a:xfrm>
          <a:prstGeom prst="cloudCallout">
            <a:avLst>
              <a:gd name="adj1" fmla="val -1867"/>
              <a:gd name="adj2" fmla="val 91297"/>
            </a:avLst>
          </a:prstGeom>
          <a:solidFill>
            <a:srgbClr val="0175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can we do if we feel we are in a risky situation?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933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lowchart: Process 35">
            <a:extLst>
              <a:ext uri="{FF2B5EF4-FFF2-40B4-BE49-F238E27FC236}">
                <a16:creationId xmlns:a16="http://schemas.microsoft.com/office/drawing/2014/main" id="{EDC21AD0-A07C-4ACB-88D2-DCA3494E573B}"/>
              </a:ext>
            </a:extLst>
          </p:cNvPr>
          <p:cNvSpPr/>
          <p:nvPr/>
        </p:nvSpPr>
        <p:spPr>
          <a:xfrm>
            <a:off x="442247" y="1524001"/>
            <a:ext cx="8251200" cy="905163"/>
          </a:xfrm>
          <a:prstGeom prst="flowChartProcess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400" dirty="0"/>
              <a:t>Risks, Dangers and Hazards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03238" y="1385888"/>
            <a:ext cx="7513637" cy="26797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80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We hear all these terms when we think about staying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safe, but what do they mean?</a:t>
            </a:r>
          </a:p>
        </p:txBody>
      </p:sp>
      <p:sp>
        <p:nvSpPr>
          <p:cNvPr id="40" name="Flowchart: Process 39">
            <a:extLst>
              <a:ext uri="{FF2B5EF4-FFF2-40B4-BE49-F238E27FC236}">
                <a16:creationId xmlns:a16="http://schemas.microsoft.com/office/drawing/2014/main" id="{9448139D-E655-421C-92DB-BF6E762658DE}"/>
              </a:ext>
            </a:extLst>
          </p:cNvPr>
          <p:cNvSpPr/>
          <p:nvPr/>
        </p:nvSpPr>
        <p:spPr>
          <a:xfrm>
            <a:off x="2105447" y="2563097"/>
            <a:ext cx="6588000" cy="903600"/>
          </a:xfrm>
          <a:prstGeom prst="flowChartProcess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8288"/>
            <a:r>
              <a:rPr lang="en-GB" dirty="0">
                <a:solidFill>
                  <a:srgbClr val="FDFDFD"/>
                </a:solidFill>
                <a:sym typeface="Wingdings" panose="05000000000000000000" pitchFamily="2" charset="2"/>
              </a:rPr>
              <a:t>This describes how great the chance is of</a:t>
            </a:r>
            <a:br>
              <a:rPr lang="en-GB" dirty="0">
                <a:solidFill>
                  <a:srgbClr val="FDFDFD"/>
                </a:solidFill>
                <a:sym typeface="Wingdings" panose="05000000000000000000" pitchFamily="2" charset="2"/>
              </a:rPr>
            </a:br>
            <a:r>
              <a:rPr lang="en-GB" dirty="0">
                <a:solidFill>
                  <a:srgbClr val="FDFDFD"/>
                </a:solidFill>
                <a:sym typeface="Wingdings" panose="05000000000000000000" pitchFamily="2" charset="2"/>
              </a:rPr>
              <a:t>being harmed by a hazard.</a:t>
            </a:r>
            <a:endParaRPr lang="en-GB" dirty="0">
              <a:solidFill>
                <a:srgbClr val="FDFDFD"/>
              </a:solidFill>
            </a:endParaRP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AD9B9F19-FD90-4547-8467-7C5E426CDB1F}"/>
              </a:ext>
            </a:extLst>
          </p:cNvPr>
          <p:cNvSpPr/>
          <p:nvPr/>
        </p:nvSpPr>
        <p:spPr>
          <a:xfrm>
            <a:off x="792162" y="2563097"/>
            <a:ext cx="1507693" cy="905164"/>
          </a:xfrm>
          <a:prstGeom prst="wedgeRoundRectCallo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DFDFD"/>
                </a:solidFill>
                <a:sym typeface="Wingdings" panose="05000000000000000000" pitchFamily="2" charset="2"/>
              </a:rPr>
              <a:t>Risk</a:t>
            </a:r>
            <a:endParaRPr lang="en-GB" sz="3200" b="1" dirty="0">
              <a:solidFill>
                <a:srgbClr val="FDFDFD"/>
              </a:solidFill>
            </a:endParaRPr>
          </a:p>
        </p:txBody>
      </p:sp>
      <p:sp>
        <p:nvSpPr>
          <p:cNvPr id="43" name="Flowchart: Process 42">
            <a:extLst>
              <a:ext uri="{FF2B5EF4-FFF2-40B4-BE49-F238E27FC236}">
                <a16:creationId xmlns:a16="http://schemas.microsoft.com/office/drawing/2014/main" id="{A05B0694-F2AB-4D8D-9743-40DF911DF84D}"/>
              </a:ext>
            </a:extLst>
          </p:cNvPr>
          <p:cNvSpPr/>
          <p:nvPr/>
        </p:nvSpPr>
        <p:spPr>
          <a:xfrm>
            <a:off x="2500321" y="3652987"/>
            <a:ext cx="6193126" cy="903600"/>
          </a:xfrm>
          <a:prstGeom prst="flowChartProcess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8288"/>
            <a:r>
              <a:rPr lang="en-GB" dirty="0">
                <a:solidFill>
                  <a:srgbClr val="FDFDFD"/>
                </a:solidFill>
                <a:sym typeface="Wingdings" panose="05000000000000000000" pitchFamily="2" charset="2"/>
              </a:rPr>
              <a:t>This describes the situation where an </a:t>
            </a:r>
            <a:br>
              <a:rPr lang="en-GB" dirty="0">
                <a:solidFill>
                  <a:srgbClr val="FDFDFD"/>
                </a:solidFill>
                <a:sym typeface="Wingdings" panose="05000000000000000000" pitchFamily="2" charset="2"/>
              </a:rPr>
            </a:br>
            <a:r>
              <a:rPr lang="en-GB" dirty="0">
                <a:solidFill>
                  <a:srgbClr val="FDFDFD"/>
                </a:solidFill>
                <a:sym typeface="Wingdings" panose="05000000000000000000" pitchFamily="2" charset="2"/>
              </a:rPr>
              <a:t>individual might be exposed to risk.</a:t>
            </a:r>
            <a:endParaRPr lang="en-GB" dirty="0">
              <a:solidFill>
                <a:srgbClr val="FDFDFD"/>
              </a:solidFill>
            </a:endParaRPr>
          </a:p>
        </p:txBody>
      </p:sp>
      <p:sp>
        <p:nvSpPr>
          <p:cNvPr id="42" name="Speech Bubble: Rectangle with Corners Rounded 41">
            <a:extLst>
              <a:ext uri="{FF2B5EF4-FFF2-40B4-BE49-F238E27FC236}">
                <a16:creationId xmlns:a16="http://schemas.microsoft.com/office/drawing/2014/main" id="{54A0C123-52F2-481F-ADA1-69EDA3B00E75}"/>
              </a:ext>
            </a:extLst>
          </p:cNvPr>
          <p:cNvSpPr/>
          <p:nvPr/>
        </p:nvSpPr>
        <p:spPr>
          <a:xfrm>
            <a:off x="792163" y="3652987"/>
            <a:ext cx="1935163" cy="905164"/>
          </a:xfrm>
          <a:prstGeom prst="wedgeRoundRectCallout">
            <a:avLst/>
          </a:prstGeom>
          <a:solidFill>
            <a:srgbClr val="0175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DFDFD"/>
                </a:solidFill>
                <a:sym typeface="Wingdings" panose="05000000000000000000" pitchFamily="2" charset="2"/>
              </a:rPr>
              <a:t>Danger</a:t>
            </a:r>
            <a:endParaRPr lang="en-GB" sz="3200" b="1" dirty="0">
              <a:solidFill>
                <a:srgbClr val="FDFDFD"/>
              </a:solidFill>
            </a:endParaRPr>
          </a:p>
        </p:txBody>
      </p:sp>
      <p:sp>
        <p:nvSpPr>
          <p:cNvPr id="44" name="Flowchart: Process 43">
            <a:extLst>
              <a:ext uri="{FF2B5EF4-FFF2-40B4-BE49-F238E27FC236}">
                <a16:creationId xmlns:a16="http://schemas.microsoft.com/office/drawing/2014/main" id="{C2A2904C-8225-4720-B282-4BF77DE3E6CE}"/>
              </a:ext>
            </a:extLst>
          </p:cNvPr>
          <p:cNvSpPr/>
          <p:nvPr/>
        </p:nvSpPr>
        <p:spPr>
          <a:xfrm>
            <a:off x="2500321" y="4742877"/>
            <a:ext cx="6193126" cy="903600"/>
          </a:xfrm>
          <a:prstGeom prst="flowChartProcess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8288"/>
            <a:r>
              <a:rPr lang="en-GB" dirty="0">
                <a:solidFill>
                  <a:srgbClr val="FDFDFD"/>
                </a:solidFill>
                <a:sym typeface="Wingdings" panose="05000000000000000000" pitchFamily="2" charset="2"/>
              </a:rPr>
              <a:t>This describes anything that can cause harm</a:t>
            </a:r>
            <a:br>
              <a:rPr lang="en-GB" dirty="0">
                <a:solidFill>
                  <a:srgbClr val="FDFDFD"/>
                </a:solidFill>
                <a:sym typeface="Wingdings" panose="05000000000000000000" pitchFamily="2" charset="2"/>
              </a:rPr>
            </a:br>
            <a:r>
              <a:rPr lang="en-GB" dirty="0">
                <a:solidFill>
                  <a:srgbClr val="FDFDFD"/>
                </a:solidFill>
                <a:sym typeface="Wingdings" panose="05000000000000000000" pitchFamily="2" charset="2"/>
              </a:rPr>
              <a:t>(such as fire, electricity, a chemical and so on).</a:t>
            </a:r>
            <a:endParaRPr lang="en-GB" dirty="0">
              <a:solidFill>
                <a:srgbClr val="FDFDFD"/>
              </a:solidFill>
            </a:endParaRP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7C4EE2CB-7EE6-4062-AD89-8C0D336734BB}"/>
              </a:ext>
            </a:extLst>
          </p:cNvPr>
          <p:cNvSpPr/>
          <p:nvPr/>
        </p:nvSpPr>
        <p:spPr>
          <a:xfrm>
            <a:off x="792163" y="4742877"/>
            <a:ext cx="1935163" cy="905164"/>
          </a:xfrm>
          <a:prstGeom prst="wedgeRoundRectCallou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DFDFD"/>
                </a:solidFill>
                <a:sym typeface="Wingdings" panose="05000000000000000000" pitchFamily="2" charset="2"/>
              </a:rPr>
              <a:t>Hazard</a:t>
            </a:r>
            <a:endParaRPr lang="en-GB" sz="3200" b="1" dirty="0">
              <a:solidFill>
                <a:srgbClr val="FDFDFD"/>
              </a:solidFill>
            </a:endParaRP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CA26A764-1C4F-4653-AF63-92643B181D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403" y="1730443"/>
            <a:ext cx="2272146" cy="5127556"/>
          </a:xfrm>
          <a:prstGeom prst="rect">
            <a:avLst/>
          </a:prstGeom>
        </p:spPr>
      </p:pic>
      <p:pic>
        <p:nvPicPr>
          <p:cNvPr id="49" name="Whole Class">
            <a:extLst>
              <a:ext uri="{FF2B5EF4-FFF2-40B4-BE49-F238E27FC236}">
                <a16:creationId xmlns:a16="http://schemas.microsoft.com/office/drawing/2014/main" id="{B0395F3F-792B-41A2-ADFB-8BECE6C407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429500" y="512768"/>
            <a:ext cx="1239834" cy="8635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639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" grpId="0" animBg="1"/>
      <p:bldP spid="43" grpId="0" animBg="1"/>
      <p:bldP spid="42" grpId="0" animBg="1"/>
      <p:bldP spid="44" grpId="0" animBg="1"/>
      <p:bldP spid="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lowchart: Process 35">
            <a:extLst>
              <a:ext uri="{FF2B5EF4-FFF2-40B4-BE49-F238E27FC236}">
                <a16:creationId xmlns:a16="http://schemas.microsoft.com/office/drawing/2014/main" id="{EDC21AD0-A07C-4ACB-88D2-DCA3494E573B}"/>
              </a:ext>
            </a:extLst>
          </p:cNvPr>
          <p:cNvSpPr/>
          <p:nvPr/>
        </p:nvSpPr>
        <p:spPr>
          <a:xfrm>
            <a:off x="442291" y="1524001"/>
            <a:ext cx="8251200" cy="905163"/>
          </a:xfrm>
          <a:prstGeom prst="flowChartProcess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400" dirty="0"/>
              <a:t>Risks, Dangers and Hazards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03238" y="1385888"/>
            <a:ext cx="7513637" cy="26797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800"/>
              </a:spcBef>
              <a:buNone/>
            </a:pPr>
            <a:r>
              <a:rPr lang="en-GB" dirty="0">
                <a:solidFill>
                  <a:schemeClr val="bg1"/>
                </a:solidFill>
              </a:rPr>
              <a:t>Some things carry a </a:t>
            </a:r>
            <a:r>
              <a:rPr lang="en-GB" dirty="0">
                <a:solidFill>
                  <a:srgbClr val="FFFF00"/>
                </a:solidFill>
              </a:rPr>
              <a:t>small risk</a:t>
            </a:r>
            <a:r>
              <a:rPr lang="en-GB" dirty="0">
                <a:solidFill>
                  <a:schemeClr val="bg1"/>
                </a:solidFill>
              </a:rPr>
              <a:t>; a low chance of anything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happening that could cause an individual </a:t>
            </a:r>
            <a:r>
              <a:rPr lang="en-GB" dirty="0">
                <a:solidFill>
                  <a:srgbClr val="FFFF00"/>
                </a:solidFill>
              </a:rPr>
              <a:t>harm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0" name="Flowchart: Process 39">
            <a:extLst>
              <a:ext uri="{FF2B5EF4-FFF2-40B4-BE49-F238E27FC236}">
                <a16:creationId xmlns:a16="http://schemas.microsoft.com/office/drawing/2014/main" id="{9448139D-E655-421C-92DB-BF6E762658DE}"/>
              </a:ext>
            </a:extLst>
          </p:cNvPr>
          <p:cNvSpPr/>
          <p:nvPr/>
        </p:nvSpPr>
        <p:spPr>
          <a:xfrm>
            <a:off x="442291" y="2589276"/>
            <a:ext cx="8251200" cy="903600"/>
          </a:xfrm>
          <a:prstGeom prst="flowChartProcess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8288"/>
            <a:r>
              <a:rPr lang="en-GB" dirty="0"/>
              <a:t>Other things carry a </a:t>
            </a:r>
            <a:r>
              <a:rPr lang="en-GB" dirty="0">
                <a:solidFill>
                  <a:srgbClr val="FFFF00"/>
                </a:solidFill>
              </a:rPr>
              <a:t>high risk</a:t>
            </a:r>
            <a:r>
              <a:rPr lang="en-GB" dirty="0"/>
              <a:t>, meaning it is probable that something</a:t>
            </a:r>
            <a:br>
              <a:rPr lang="en-GB" dirty="0"/>
            </a:br>
            <a:r>
              <a:rPr lang="en-GB" dirty="0"/>
              <a:t>will happen to cause </a:t>
            </a:r>
            <a:r>
              <a:rPr lang="en-GB" dirty="0">
                <a:solidFill>
                  <a:srgbClr val="FFFF00"/>
                </a:solidFill>
              </a:rPr>
              <a:t>harm</a:t>
            </a:r>
            <a:r>
              <a:rPr lang="en-GB" dirty="0"/>
              <a:t>.</a:t>
            </a:r>
          </a:p>
        </p:txBody>
      </p:sp>
      <p:sp>
        <p:nvSpPr>
          <p:cNvPr id="43" name="Flowchart: Process 42">
            <a:extLst>
              <a:ext uri="{FF2B5EF4-FFF2-40B4-BE49-F238E27FC236}">
                <a16:creationId xmlns:a16="http://schemas.microsoft.com/office/drawing/2014/main" id="{A05B0694-F2AB-4D8D-9743-40DF911DF84D}"/>
              </a:ext>
            </a:extLst>
          </p:cNvPr>
          <p:cNvSpPr/>
          <p:nvPr/>
        </p:nvSpPr>
        <p:spPr>
          <a:xfrm>
            <a:off x="442291" y="3652987"/>
            <a:ext cx="8251200" cy="903600"/>
          </a:xfrm>
          <a:prstGeom prst="flowChartProcess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8288"/>
            <a:r>
              <a:rPr lang="en-GB" dirty="0">
                <a:solidFill>
                  <a:srgbClr val="FFFF00"/>
                </a:solidFill>
              </a:rPr>
              <a:t>Dangers</a:t>
            </a:r>
            <a:r>
              <a:rPr lang="en-GB" dirty="0"/>
              <a:t> and </a:t>
            </a:r>
            <a:r>
              <a:rPr lang="en-GB" dirty="0">
                <a:solidFill>
                  <a:srgbClr val="FFFF00"/>
                </a:solidFill>
              </a:rPr>
              <a:t>hazards</a:t>
            </a:r>
            <a:r>
              <a:rPr lang="en-GB" dirty="0"/>
              <a:t> also vary in severity. Some dangers and hazards</a:t>
            </a:r>
            <a:br>
              <a:rPr lang="en-GB" dirty="0"/>
            </a:br>
            <a:r>
              <a:rPr lang="en-GB" dirty="0"/>
              <a:t>are far greater than others and can cause greater harm.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3E6FF4D-EEB5-4D5E-A6EC-E99EA97539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9125" y="1403928"/>
            <a:ext cx="1353040" cy="532014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0C680A5-8D0B-4D5E-8A73-BD6A563407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782" y="4179451"/>
            <a:ext cx="2955638" cy="295563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B783931-BA88-43EB-9FE1-0E142A8F03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3806">
            <a:off x="3058493" y="4836556"/>
            <a:ext cx="2546724" cy="169940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D4C782A-AD58-43AF-A70B-03C1C61D093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291" y="4599709"/>
            <a:ext cx="2165692" cy="216438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61BCA98-2E6E-40D7-B94C-CF5FD218C03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5679">
            <a:off x="6524448" y="4557915"/>
            <a:ext cx="2271286" cy="223120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272472D-42A6-482B-BC6A-5BD6ABBB6DA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805" y="4599710"/>
            <a:ext cx="853863" cy="2161309"/>
          </a:xfrm>
          <a:prstGeom prst="rect">
            <a:avLst/>
          </a:prstGeom>
        </p:spPr>
      </p:pic>
      <p:pic>
        <p:nvPicPr>
          <p:cNvPr id="32" name="Whole Class">
            <a:extLst>
              <a:ext uri="{FF2B5EF4-FFF2-40B4-BE49-F238E27FC236}">
                <a16:creationId xmlns:a16="http://schemas.microsoft.com/office/drawing/2014/main" id="{9D951E52-7195-45A1-AC84-DC3317D3DD1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7429500" y="512768"/>
            <a:ext cx="1239834" cy="8635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0217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400" dirty="0"/>
              <a:t>Risks, Dangers and Hazards</a:t>
            </a:r>
          </a:p>
        </p:txBody>
      </p:sp>
      <p:sp>
        <p:nvSpPr>
          <p:cNvPr id="40" name="Flowchart: Process 39">
            <a:extLst>
              <a:ext uri="{FF2B5EF4-FFF2-40B4-BE49-F238E27FC236}">
                <a16:creationId xmlns:a16="http://schemas.microsoft.com/office/drawing/2014/main" id="{9448139D-E655-421C-92DB-BF6E762658DE}"/>
              </a:ext>
            </a:extLst>
          </p:cNvPr>
          <p:cNvSpPr/>
          <p:nvPr/>
        </p:nvSpPr>
        <p:spPr>
          <a:xfrm>
            <a:off x="434109" y="2563097"/>
            <a:ext cx="8251200" cy="1123078"/>
          </a:xfrm>
          <a:prstGeom prst="flowChartProcess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8288"/>
            <a:r>
              <a:rPr lang="en-GB" dirty="0"/>
              <a:t>But what is a </a:t>
            </a:r>
            <a:r>
              <a:rPr lang="en-GB" dirty="0">
                <a:solidFill>
                  <a:srgbClr val="FFFF00"/>
                </a:solidFill>
              </a:rPr>
              <a:t>risky situation</a:t>
            </a:r>
            <a:r>
              <a:rPr lang="en-GB" dirty="0"/>
              <a:t>? In your groups, see if you can think of a situation that a child your age might find themselves in where there might be an element of danger.</a:t>
            </a:r>
          </a:p>
        </p:txBody>
      </p:sp>
      <p:sp>
        <p:nvSpPr>
          <p:cNvPr id="43" name="Flowchart: Process 42">
            <a:extLst>
              <a:ext uri="{FF2B5EF4-FFF2-40B4-BE49-F238E27FC236}">
                <a16:creationId xmlns:a16="http://schemas.microsoft.com/office/drawing/2014/main" id="{A05B0694-F2AB-4D8D-9743-40DF911DF84D}"/>
              </a:ext>
            </a:extLst>
          </p:cNvPr>
          <p:cNvSpPr/>
          <p:nvPr/>
        </p:nvSpPr>
        <p:spPr>
          <a:xfrm>
            <a:off x="434109" y="1519387"/>
            <a:ext cx="8251200" cy="903600"/>
          </a:xfrm>
          <a:prstGeom prst="flowChartProcess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/>
              <a:t>One of our Big Questions today asks what we can do if we feel we are in a </a:t>
            </a:r>
            <a:r>
              <a:rPr lang="en-GB" dirty="0">
                <a:solidFill>
                  <a:srgbClr val="FFFF00"/>
                </a:solidFill>
              </a:rPr>
              <a:t>risky situation</a:t>
            </a:r>
            <a:r>
              <a:rPr lang="en-GB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82274A-717E-4044-ACF1-AB51BE3CAE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544" y="3852182"/>
            <a:ext cx="4311066" cy="3005818"/>
          </a:xfrm>
          <a:prstGeom prst="rect">
            <a:avLst/>
          </a:prstGeom>
        </p:spPr>
      </p:pic>
      <p:pic>
        <p:nvPicPr>
          <p:cNvPr id="18" name="Group Work">
            <a:extLst>
              <a:ext uri="{FF2B5EF4-FFF2-40B4-BE49-F238E27FC236}">
                <a16:creationId xmlns:a16="http://schemas.microsoft.com/office/drawing/2014/main" id="{6D70B377-C6FA-489B-AF34-52DAA52918C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599368" y="512768"/>
            <a:ext cx="863595" cy="86359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4D2EB7CF-F13A-4431-8C00-C8A5A5FE30DF}"/>
              </a:ext>
            </a:extLst>
          </p:cNvPr>
          <p:cNvGrpSpPr/>
          <p:nvPr/>
        </p:nvGrpSpPr>
        <p:grpSpPr>
          <a:xfrm>
            <a:off x="678543" y="3853237"/>
            <a:ext cx="4329900" cy="2455488"/>
            <a:chOff x="678543" y="3853237"/>
            <a:chExt cx="4329900" cy="245548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0CDBA2D-20BD-43EC-BDA2-CCDA95D10A8D}"/>
                </a:ext>
              </a:extLst>
            </p:cNvPr>
            <p:cNvGrpSpPr/>
            <p:nvPr/>
          </p:nvGrpSpPr>
          <p:grpSpPr>
            <a:xfrm>
              <a:off x="678543" y="3853237"/>
              <a:ext cx="4329900" cy="2455488"/>
              <a:chOff x="678543" y="3853237"/>
              <a:chExt cx="4329900" cy="2455488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813373BD-7947-497B-8BD2-5D321F0A02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8543" y="3853237"/>
                <a:ext cx="3600202" cy="2455488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9BEF38D5-40C2-4974-AF40-A1FE975F6F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11499">
                <a:off x="4297949" y="4073753"/>
                <a:ext cx="710494" cy="726621"/>
              </a:xfrm>
              <a:prstGeom prst="rect">
                <a:avLst/>
              </a:prstGeom>
            </p:spPr>
          </p:pic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B57BC36-302A-4DD6-99D5-50D1AEBB9AC1}"/>
                </a:ext>
              </a:extLst>
            </p:cNvPr>
            <p:cNvSpPr txBox="1"/>
            <p:nvPr/>
          </p:nvSpPr>
          <p:spPr>
            <a:xfrm>
              <a:off x="1114879" y="4437063"/>
              <a:ext cx="2881992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We’ll share and compare our ideas as a class </a:t>
              </a:r>
              <a:br>
                <a:rPr lang="en-GB" dirty="0"/>
              </a:br>
              <a:r>
                <a:rPr lang="en-GB" dirty="0"/>
                <a:t>when you have thought of </a:t>
              </a:r>
              <a:br>
                <a:rPr lang="en-GB" dirty="0"/>
              </a:br>
              <a:r>
                <a:rPr lang="en-GB" dirty="0"/>
                <a:t>some suggestions in </a:t>
              </a:r>
              <a:br>
                <a:rPr lang="en-GB" dirty="0"/>
              </a:br>
              <a:r>
                <a:rPr lang="en-GB" dirty="0"/>
                <a:t>your groups.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4008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lowchart: Process 13">
            <a:extLst>
              <a:ext uri="{FF2B5EF4-FFF2-40B4-BE49-F238E27FC236}">
                <a16:creationId xmlns:a16="http://schemas.microsoft.com/office/drawing/2014/main" id="{D67F7DBD-6BA5-499B-A7B9-BBA7F6F67658}"/>
              </a:ext>
            </a:extLst>
          </p:cNvPr>
          <p:cNvSpPr/>
          <p:nvPr/>
        </p:nvSpPr>
        <p:spPr>
          <a:xfrm>
            <a:off x="443215" y="2870062"/>
            <a:ext cx="8251200" cy="1671638"/>
          </a:xfrm>
          <a:prstGeom prst="flowChartProcess">
            <a:avLst/>
          </a:prstGeom>
          <a:solidFill>
            <a:srgbClr val="0175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bg1"/>
                </a:solidFill>
              </a:rPr>
              <a:t>Our clever brains are always assessing situations for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danger, often without us realising it. From the risk of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doing something embarrassing to the risk of being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seriously hurt, our brains are checking all the time to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keep us safe.</a:t>
            </a:r>
          </a:p>
        </p:txBody>
      </p:sp>
      <p:sp>
        <p:nvSpPr>
          <p:cNvPr id="36" name="Flowchart: Process 35">
            <a:extLst>
              <a:ext uri="{FF2B5EF4-FFF2-40B4-BE49-F238E27FC236}">
                <a16:creationId xmlns:a16="http://schemas.microsoft.com/office/drawing/2014/main" id="{EDC21AD0-A07C-4ACB-88D2-DCA3494E573B}"/>
              </a:ext>
            </a:extLst>
          </p:cNvPr>
          <p:cNvSpPr/>
          <p:nvPr/>
        </p:nvSpPr>
        <p:spPr>
          <a:xfrm>
            <a:off x="443215" y="1524000"/>
            <a:ext cx="8251200" cy="1277661"/>
          </a:xfrm>
          <a:prstGeom prst="flowChartProcess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bg1"/>
                </a:solidFill>
              </a:rPr>
              <a:t>Every day we face </a:t>
            </a:r>
            <a:r>
              <a:rPr lang="en-GB" dirty="0">
                <a:solidFill>
                  <a:srgbClr val="FFFF00"/>
                </a:solidFill>
              </a:rPr>
              <a:t>risks</a:t>
            </a:r>
            <a:r>
              <a:rPr lang="en-GB" dirty="0">
                <a:solidFill>
                  <a:schemeClr val="bg1"/>
                </a:solidFill>
              </a:rPr>
              <a:t> and </a:t>
            </a:r>
            <a:r>
              <a:rPr lang="en-GB" dirty="0">
                <a:solidFill>
                  <a:srgbClr val="FFFF00"/>
                </a:solidFill>
              </a:rPr>
              <a:t>dangers</a:t>
            </a:r>
            <a:r>
              <a:rPr lang="en-GB" dirty="0">
                <a:solidFill>
                  <a:schemeClr val="bg1"/>
                </a:solidFill>
              </a:rPr>
              <a:t>. These range from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not very risky or dangerous at all, to very dangerous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situations (though these do not occur very often).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400" dirty="0"/>
              <a:t>What Are the Dangers?</a:t>
            </a:r>
          </a:p>
        </p:txBody>
      </p:sp>
      <p:sp>
        <p:nvSpPr>
          <p:cNvPr id="15" name="Flowchart: Process 14">
            <a:extLst>
              <a:ext uri="{FF2B5EF4-FFF2-40B4-BE49-F238E27FC236}">
                <a16:creationId xmlns:a16="http://schemas.microsoft.com/office/drawing/2014/main" id="{6DFAC096-3344-47EF-91E9-6E6EC4657957}"/>
              </a:ext>
            </a:extLst>
          </p:cNvPr>
          <p:cNvSpPr/>
          <p:nvPr/>
        </p:nvSpPr>
        <p:spPr>
          <a:xfrm>
            <a:off x="443214" y="4610100"/>
            <a:ext cx="8251200" cy="1647825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tx1"/>
                </a:solidFill>
              </a:rPr>
              <a:t>We are subconsciously making decisions to stay safe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all the time, based on everything we have learnt as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we have been growing up. This might include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crossing the road, avoiding hot objects or staying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with our grown-up when we are out and about.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91E426-745D-417B-98AB-15ECC8D064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557" y="4067175"/>
            <a:ext cx="3890331" cy="2790825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803E8638-4B45-47B0-BD80-EDC5047038B5}"/>
              </a:ext>
            </a:extLst>
          </p:cNvPr>
          <p:cNvGrpSpPr/>
          <p:nvPr/>
        </p:nvGrpSpPr>
        <p:grpSpPr>
          <a:xfrm>
            <a:off x="6191250" y="1376363"/>
            <a:ext cx="2762250" cy="2052637"/>
            <a:chOff x="6191250" y="1376363"/>
            <a:chExt cx="2762250" cy="2052637"/>
          </a:xfrm>
        </p:grpSpPr>
        <p:sp>
          <p:nvSpPr>
            <p:cNvPr id="6" name="Thought Bubble: Cloud 5">
              <a:extLst>
                <a:ext uri="{FF2B5EF4-FFF2-40B4-BE49-F238E27FC236}">
                  <a16:creationId xmlns:a16="http://schemas.microsoft.com/office/drawing/2014/main" id="{79C443AA-930F-45D9-9E4C-F375C134087E}"/>
                </a:ext>
              </a:extLst>
            </p:cNvPr>
            <p:cNvSpPr/>
            <p:nvPr/>
          </p:nvSpPr>
          <p:spPr>
            <a:xfrm>
              <a:off x="6191250" y="1376363"/>
              <a:ext cx="2762250" cy="2052637"/>
            </a:xfrm>
            <a:prstGeom prst="cloudCallout">
              <a:avLst>
                <a:gd name="adj1" fmla="val -26350"/>
                <a:gd name="adj2" fmla="val 87914"/>
              </a:avLst>
            </a:prstGeom>
            <a:solidFill>
              <a:srgbClr val="E9C5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921F8A60-2C1B-48A5-8210-156F15F293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0193" y="1442893"/>
              <a:ext cx="1719407" cy="1719407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BD4C782A-AD58-43AF-A70B-03C1C61D0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85137" y="2271713"/>
              <a:ext cx="900656" cy="900112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ACF1BC9-7CAE-4903-BBE5-DC4AF824C3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1422" b="11422"/>
            <a:stretch/>
          </p:blipFill>
          <p:spPr>
            <a:xfrm>
              <a:off x="7573940" y="1536687"/>
              <a:ext cx="1255736" cy="1650862"/>
            </a:xfrm>
            <a:prstGeom prst="ellipse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CBD7DD21-0BBA-40FD-8C08-6BE3828CBA3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6956" y="2111737"/>
              <a:ext cx="480127" cy="1215302"/>
            </a:xfrm>
            <a:prstGeom prst="rect">
              <a:avLst/>
            </a:prstGeom>
          </p:spPr>
        </p:pic>
      </p:grpSp>
      <p:pic>
        <p:nvPicPr>
          <p:cNvPr id="31" name="Whole Class">
            <a:extLst>
              <a:ext uri="{FF2B5EF4-FFF2-40B4-BE49-F238E27FC236}">
                <a16:creationId xmlns:a16="http://schemas.microsoft.com/office/drawing/2014/main" id="{6E0DC28E-BF07-4539-BBB7-7C685D08CB6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7429500" y="512768"/>
            <a:ext cx="1239834" cy="8635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097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400" dirty="0"/>
              <a:t>What Are the Dangers?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438275"/>
            <a:ext cx="8220075" cy="49577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0856D07A-D22C-4509-BA84-A737E85DAA94}"/>
              </a:ext>
            </a:extLst>
          </p:cNvPr>
          <p:cNvSpPr/>
          <p:nvPr/>
        </p:nvSpPr>
        <p:spPr>
          <a:xfrm>
            <a:off x="446254" y="3600449"/>
            <a:ext cx="8251200" cy="1590387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tx1"/>
                </a:solidFill>
              </a:rPr>
              <a:t>In your pairs, you are going to be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assessing the risk of the given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situations. Discuss the situation and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agree on the level of risk, using your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risk-o-meter.</a:t>
            </a: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B7A34003-70B6-4CD2-A555-184D9D87CBBE}"/>
              </a:ext>
            </a:extLst>
          </p:cNvPr>
          <p:cNvSpPr/>
          <p:nvPr/>
        </p:nvSpPr>
        <p:spPr>
          <a:xfrm>
            <a:off x="446254" y="1579417"/>
            <a:ext cx="8251200" cy="858983"/>
          </a:xfrm>
          <a:prstGeom prst="flowChartProcess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bg1"/>
                </a:solidFill>
              </a:rPr>
              <a:t>Although we have learnt a lot since we were born about how to stay safe, we still sometimes find ourselves in new, unfamiliar and </a:t>
            </a:r>
            <a:r>
              <a:rPr lang="en-GB" dirty="0">
                <a:solidFill>
                  <a:srgbClr val="FFFF00"/>
                </a:solidFill>
              </a:rPr>
              <a:t>risky situations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3" name="Flowchart: Process 12">
            <a:extLst>
              <a:ext uri="{FF2B5EF4-FFF2-40B4-BE49-F238E27FC236}">
                <a16:creationId xmlns:a16="http://schemas.microsoft.com/office/drawing/2014/main" id="{FFF3258A-9A4E-4530-9E64-F37289C46ACF}"/>
              </a:ext>
            </a:extLst>
          </p:cNvPr>
          <p:cNvSpPr/>
          <p:nvPr/>
        </p:nvSpPr>
        <p:spPr>
          <a:xfrm>
            <a:off x="446254" y="2589224"/>
            <a:ext cx="8251200" cy="860400"/>
          </a:xfrm>
          <a:prstGeom prst="flowChartProcess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bg1"/>
                </a:solidFill>
              </a:rPr>
              <a:t>When this happens, we have to consciously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assess the risks and potential danger. </a:t>
            </a:r>
            <a:endParaRPr lang="en-GB" dirty="0"/>
          </a:p>
        </p:txBody>
      </p:sp>
      <p:pic>
        <p:nvPicPr>
          <p:cNvPr id="17" name="Pairs">
            <a:extLst>
              <a:ext uri="{FF2B5EF4-FFF2-40B4-BE49-F238E27FC236}">
                <a16:creationId xmlns:a16="http://schemas.microsoft.com/office/drawing/2014/main" id="{F386ED52-92DD-4667-9991-8EDDA468C3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589843" y="522293"/>
            <a:ext cx="863595" cy="86359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DD96EF9F-3D0D-4719-AFFD-E2AAE1752EAF}"/>
              </a:ext>
            </a:extLst>
          </p:cNvPr>
          <p:cNvGrpSpPr/>
          <p:nvPr/>
        </p:nvGrpSpPr>
        <p:grpSpPr>
          <a:xfrm>
            <a:off x="4384222" y="1240644"/>
            <a:ext cx="4645479" cy="6571106"/>
            <a:chOff x="4088658" y="2025729"/>
            <a:chExt cx="4645479" cy="6571106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C6C210A-B961-40A8-ADC1-36BFBA9816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8658" y="2025729"/>
              <a:ext cx="4645479" cy="6571106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FC49E3B-EF1A-47B0-8661-28F38936441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842" y="4617794"/>
              <a:ext cx="2144466" cy="9928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0282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DA6FFA50-4899-4BDD-9353-3F4224A427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222" y="1240644"/>
            <a:ext cx="4645479" cy="65711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0B9D6DD-C8DC-47C8-B005-09ECA87763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406" y="3832709"/>
            <a:ext cx="2144466" cy="9928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400" dirty="0"/>
              <a:t>What Are the Dangers?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438275"/>
            <a:ext cx="8220075" cy="49577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0856D07A-D22C-4509-BA84-A737E85DAA94}"/>
              </a:ext>
            </a:extLst>
          </p:cNvPr>
          <p:cNvSpPr/>
          <p:nvPr/>
        </p:nvSpPr>
        <p:spPr>
          <a:xfrm>
            <a:off x="446254" y="1579417"/>
            <a:ext cx="8251200" cy="114974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tx1"/>
                </a:solidFill>
              </a:rPr>
              <a:t>You are at your friend’s house playing video games. Their parents pop out to the shop and your friend suggests you play a game of dare, drinking different liquids from the bathroom cupboard.</a:t>
            </a:r>
          </a:p>
        </p:txBody>
      </p:sp>
      <p:pic>
        <p:nvPicPr>
          <p:cNvPr id="12" name="Pairs">
            <a:extLst>
              <a:ext uri="{FF2B5EF4-FFF2-40B4-BE49-F238E27FC236}">
                <a16:creationId xmlns:a16="http://schemas.microsoft.com/office/drawing/2014/main" id="{565F1A17-2F03-492A-9E8E-6D5627FEB35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589843" y="522293"/>
            <a:ext cx="863595" cy="863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0C55168-AFA6-4FEE-8FB0-2E93BF623A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46" y="4197624"/>
            <a:ext cx="4870245" cy="2660376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2D797CC3-F0A4-4FF0-92B1-907E318A89E0}"/>
              </a:ext>
            </a:extLst>
          </p:cNvPr>
          <p:cNvGrpSpPr/>
          <p:nvPr/>
        </p:nvGrpSpPr>
        <p:grpSpPr>
          <a:xfrm>
            <a:off x="2077589" y="2797242"/>
            <a:ext cx="2246762" cy="1875381"/>
            <a:chOff x="3255968" y="1649187"/>
            <a:chExt cx="2246762" cy="1875381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B30F4D2B-4095-4BE7-B786-08E42CA75444}"/>
                </a:ext>
              </a:extLst>
            </p:cNvPr>
            <p:cNvGrpSpPr/>
            <p:nvPr/>
          </p:nvGrpSpPr>
          <p:grpSpPr>
            <a:xfrm>
              <a:off x="3255968" y="1649187"/>
              <a:ext cx="2246762" cy="1875381"/>
              <a:chOff x="1663932" y="3429001"/>
              <a:chExt cx="2246762" cy="1875381"/>
            </a:xfrm>
          </p:grpSpPr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471EF4CA-E33D-414F-927B-20D114F07B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63932" y="3429001"/>
                <a:ext cx="2246762" cy="1532386"/>
              </a:xfrm>
              <a:prstGeom prst="rect">
                <a:avLst/>
              </a:prstGeom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EFF05121-9942-4BC2-919C-E01B16656E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5751073" flipH="1">
                <a:off x="1696496" y="4834792"/>
                <a:ext cx="464320" cy="474860"/>
              </a:xfrm>
              <a:prstGeom prst="rect">
                <a:avLst/>
              </a:prstGeom>
            </p:spPr>
          </p:pic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6CFF19E-BF03-42C4-AAA1-460EA1C6E2EB}"/>
                </a:ext>
              </a:extLst>
            </p:cNvPr>
            <p:cNvSpPr txBox="1"/>
            <p:nvPr/>
          </p:nvSpPr>
          <p:spPr>
            <a:xfrm>
              <a:off x="3510643" y="2073730"/>
              <a:ext cx="1828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How risky is this situation?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639AA3E-028C-4E47-88E1-6E52395544C8}"/>
              </a:ext>
            </a:extLst>
          </p:cNvPr>
          <p:cNvGrpSpPr/>
          <p:nvPr/>
        </p:nvGrpSpPr>
        <p:grpSpPr>
          <a:xfrm>
            <a:off x="1262239" y="2800350"/>
            <a:ext cx="2358167" cy="1894431"/>
            <a:chOff x="3255968" y="1649187"/>
            <a:chExt cx="2358167" cy="1894431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72B3F9C0-9886-4D50-B0F4-231991136110}"/>
                </a:ext>
              </a:extLst>
            </p:cNvPr>
            <p:cNvGrpSpPr/>
            <p:nvPr/>
          </p:nvGrpSpPr>
          <p:grpSpPr>
            <a:xfrm>
              <a:off x="3255968" y="1649187"/>
              <a:ext cx="2358167" cy="1894431"/>
              <a:chOff x="1663932" y="3429001"/>
              <a:chExt cx="2358167" cy="1894431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D026458B-6E2C-42A9-9EC5-7B3342C46D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63932" y="3429001"/>
                <a:ext cx="2246762" cy="1532386"/>
              </a:xfrm>
              <a:prstGeom prst="rect">
                <a:avLst/>
              </a:prstGeom>
            </p:spPr>
          </p:pic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FD4A8EA6-A093-4787-80C2-5CC18B98A0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848927">
                <a:off x="3552509" y="4853842"/>
                <a:ext cx="464320" cy="474860"/>
              </a:xfrm>
              <a:prstGeom prst="rect">
                <a:avLst/>
              </a:prstGeom>
            </p:spPr>
          </p:pic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BE5A239D-A5C4-4928-B08B-9597C9ED0407}"/>
                </a:ext>
              </a:extLst>
            </p:cNvPr>
            <p:cNvSpPr txBox="1"/>
            <p:nvPr/>
          </p:nvSpPr>
          <p:spPr>
            <a:xfrm>
              <a:off x="3518807" y="1934937"/>
              <a:ext cx="191208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What dangers might be involved?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24117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400" dirty="0"/>
              <a:t>What Are the Dangers?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438275"/>
            <a:ext cx="8220075" cy="49577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0856D07A-D22C-4509-BA84-A737E85DAA94}"/>
              </a:ext>
            </a:extLst>
          </p:cNvPr>
          <p:cNvSpPr/>
          <p:nvPr/>
        </p:nvSpPr>
        <p:spPr>
          <a:xfrm>
            <a:off x="446254" y="1579417"/>
            <a:ext cx="8251200" cy="114974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tx1"/>
                </a:solidFill>
              </a:rPr>
              <a:t>You are at the local park with your friends. It is quite busy and some children’s parents are on a bench nearby. There is a large tree there that all the children enjoy climbing. You decide to join in and do some climbing, too.</a:t>
            </a:r>
          </a:p>
        </p:txBody>
      </p:sp>
      <p:pic>
        <p:nvPicPr>
          <p:cNvPr id="15" name="Pairs">
            <a:extLst>
              <a:ext uri="{FF2B5EF4-FFF2-40B4-BE49-F238E27FC236}">
                <a16:creationId xmlns:a16="http://schemas.microsoft.com/office/drawing/2014/main" id="{1C3366C7-119E-419A-9F57-3B2CD7588FD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589843" y="522293"/>
            <a:ext cx="863595" cy="86359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D9A887D1-353C-40B6-B82D-D5ADB2649445}"/>
              </a:ext>
            </a:extLst>
          </p:cNvPr>
          <p:cNvGrpSpPr/>
          <p:nvPr/>
        </p:nvGrpSpPr>
        <p:grpSpPr>
          <a:xfrm>
            <a:off x="1660807" y="2900589"/>
            <a:ext cx="2246762" cy="1875381"/>
            <a:chOff x="3255968" y="1649187"/>
            <a:chExt cx="2246762" cy="1875381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DDCC6716-ECF4-49B7-B65D-E86429284850}"/>
                </a:ext>
              </a:extLst>
            </p:cNvPr>
            <p:cNvGrpSpPr/>
            <p:nvPr/>
          </p:nvGrpSpPr>
          <p:grpSpPr>
            <a:xfrm>
              <a:off x="3255968" y="1649187"/>
              <a:ext cx="2246762" cy="1875381"/>
              <a:chOff x="1663932" y="3429001"/>
              <a:chExt cx="2246762" cy="1875381"/>
            </a:xfrm>
          </p:grpSpPr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4992DB50-26D6-4D31-966C-2B6EBE6D6B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63932" y="3429001"/>
                <a:ext cx="2246762" cy="1532386"/>
              </a:xfrm>
              <a:prstGeom prst="rect">
                <a:avLst/>
              </a:prstGeom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49F3D1C6-95DB-4F85-BA38-903A6C3329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5751073" flipH="1">
                <a:off x="1696496" y="4834792"/>
                <a:ext cx="464320" cy="474860"/>
              </a:xfrm>
              <a:prstGeom prst="rect">
                <a:avLst/>
              </a:prstGeom>
            </p:spPr>
          </p:pic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FB4055E-429A-43A0-AE3C-FAE59ACEBEA4}"/>
                </a:ext>
              </a:extLst>
            </p:cNvPr>
            <p:cNvSpPr txBox="1"/>
            <p:nvPr/>
          </p:nvSpPr>
          <p:spPr>
            <a:xfrm>
              <a:off x="3510643" y="2073730"/>
              <a:ext cx="1828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How risky is this situation?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8E9800A-E2F1-4635-ACD0-1BC4C9249E31}"/>
              </a:ext>
            </a:extLst>
          </p:cNvPr>
          <p:cNvGrpSpPr/>
          <p:nvPr/>
        </p:nvGrpSpPr>
        <p:grpSpPr>
          <a:xfrm>
            <a:off x="1376791" y="2857183"/>
            <a:ext cx="2358167" cy="1894431"/>
            <a:chOff x="3255968" y="1649187"/>
            <a:chExt cx="2358167" cy="1894431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6BC48EB5-B57C-43E3-9522-C8B4DACFBF54}"/>
                </a:ext>
              </a:extLst>
            </p:cNvPr>
            <p:cNvGrpSpPr/>
            <p:nvPr/>
          </p:nvGrpSpPr>
          <p:grpSpPr>
            <a:xfrm>
              <a:off x="3255968" y="1649187"/>
              <a:ext cx="2358167" cy="1894431"/>
              <a:chOff x="1663932" y="3429001"/>
              <a:chExt cx="2358167" cy="1894431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7A4C3EA9-78A4-49A2-8F0E-A59310CAF1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63932" y="3429001"/>
                <a:ext cx="2246762" cy="1532386"/>
              </a:xfrm>
              <a:prstGeom prst="rect">
                <a:avLst/>
              </a:prstGeom>
            </p:spPr>
          </p:pic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D3C136B8-6545-459B-B75B-CD1AC2E56B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848927">
                <a:off x="3552509" y="4853842"/>
                <a:ext cx="464320" cy="474860"/>
              </a:xfrm>
              <a:prstGeom prst="rect">
                <a:avLst/>
              </a:prstGeom>
            </p:spPr>
          </p:pic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E09D4A4-2F03-4A24-9191-01DF3F711CA0}"/>
                </a:ext>
              </a:extLst>
            </p:cNvPr>
            <p:cNvSpPr txBox="1"/>
            <p:nvPr/>
          </p:nvSpPr>
          <p:spPr>
            <a:xfrm>
              <a:off x="3518807" y="1934937"/>
              <a:ext cx="191208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What are the potential dangers?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0A905BB-4BDA-4EF4-95F4-071E01FB6663}"/>
              </a:ext>
            </a:extLst>
          </p:cNvPr>
          <p:cNvGrpSpPr/>
          <p:nvPr/>
        </p:nvGrpSpPr>
        <p:grpSpPr>
          <a:xfrm>
            <a:off x="4359729" y="1371273"/>
            <a:ext cx="4645479" cy="6571106"/>
            <a:chOff x="4088658" y="2025729"/>
            <a:chExt cx="4645479" cy="6571106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39362AA1-19A6-442B-BC45-3095933A0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8658" y="2025729"/>
              <a:ext cx="4645479" cy="6571106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BDFD1813-8BB1-4137-B937-E3824A4E138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842" y="4617794"/>
              <a:ext cx="2144466" cy="992808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A4F782C3-A394-4E55-858A-4358B6FBBB3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11"/>
          <a:stretch/>
        </p:blipFill>
        <p:spPr>
          <a:xfrm>
            <a:off x="-269299" y="3083679"/>
            <a:ext cx="6171335" cy="377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451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CC9F4674-C708-40EA-AFE2-A28A86D530A7}"/>
              </a:ext>
            </a:extLst>
          </p:cNvPr>
          <p:cNvGrpSpPr/>
          <p:nvPr/>
        </p:nvGrpSpPr>
        <p:grpSpPr>
          <a:xfrm>
            <a:off x="4400551" y="1363108"/>
            <a:ext cx="4645479" cy="6571106"/>
            <a:chOff x="4088658" y="2025729"/>
            <a:chExt cx="4645479" cy="6571106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34D15E4D-5269-4CB8-8ABB-12CC189437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8658" y="2025729"/>
              <a:ext cx="4645479" cy="6571106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E6F3B639-3DD4-4815-9533-15AF7E1E19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842" y="4617794"/>
              <a:ext cx="2144466" cy="99280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400" dirty="0"/>
              <a:t>What Are the Dangers?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438275"/>
            <a:ext cx="8220075" cy="49577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0856D07A-D22C-4509-BA84-A737E85DAA94}"/>
              </a:ext>
            </a:extLst>
          </p:cNvPr>
          <p:cNvSpPr/>
          <p:nvPr/>
        </p:nvSpPr>
        <p:spPr>
          <a:xfrm>
            <a:off x="446254" y="1579417"/>
            <a:ext cx="8251200" cy="114974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tx1"/>
                </a:solidFill>
              </a:rPr>
              <a:t>You go with some friends to a stable where they help out with the horses. Your friends suggest taking the horses out in the woods nearby for a ride, without telling the owner of the stables. You have never ridden before.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77E255-83CE-4DCB-A6F6-025EC6CD3B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82" y="3854359"/>
            <a:ext cx="2328751" cy="3003641"/>
          </a:xfrm>
          <a:prstGeom prst="rect">
            <a:avLst/>
          </a:prstGeom>
        </p:spPr>
      </p:pic>
      <p:pic>
        <p:nvPicPr>
          <p:cNvPr id="12" name="Pairs">
            <a:extLst>
              <a:ext uri="{FF2B5EF4-FFF2-40B4-BE49-F238E27FC236}">
                <a16:creationId xmlns:a16="http://schemas.microsoft.com/office/drawing/2014/main" id="{3B891676-0F45-42C2-9594-A82F9C3F867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589843" y="522293"/>
            <a:ext cx="863595" cy="863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19C37B3-E52A-4123-9209-8779F82F3CD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889" y="3692586"/>
            <a:ext cx="2340221" cy="3165414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9770653F-FA51-4D72-9F3B-DB7E2CB00286}"/>
              </a:ext>
            </a:extLst>
          </p:cNvPr>
          <p:cNvGrpSpPr/>
          <p:nvPr/>
        </p:nvGrpSpPr>
        <p:grpSpPr>
          <a:xfrm>
            <a:off x="1710196" y="2944200"/>
            <a:ext cx="2246762" cy="1875381"/>
            <a:chOff x="3255968" y="1649187"/>
            <a:chExt cx="2246762" cy="1875381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62CF9452-2A2B-4297-872F-3D2E5DA983C5}"/>
                </a:ext>
              </a:extLst>
            </p:cNvPr>
            <p:cNvGrpSpPr/>
            <p:nvPr/>
          </p:nvGrpSpPr>
          <p:grpSpPr>
            <a:xfrm>
              <a:off x="3255968" y="1649187"/>
              <a:ext cx="2246762" cy="1875381"/>
              <a:chOff x="1663932" y="3429001"/>
              <a:chExt cx="2246762" cy="1875381"/>
            </a:xfrm>
          </p:grpSpPr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6965D9AF-B7B4-49CB-8B9C-93A9D96BFF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63932" y="3429001"/>
                <a:ext cx="2246762" cy="1532386"/>
              </a:xfrm>
              <a:prstGeom prst="rect">
                <a:avLst/>
              </a:prstGeom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CA233E9E-412B-4327-82D3-493492286B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5751073" flipH="1">
                <a:off x="1696496" y="4834792"/>
                <a:ext cx="464320" cy="474860"/>
              </a:xfrm>
              <a:prstGeom prst="rect">
                <a:avLst/>
              </a:prstGeom>
            </p:spPr>
          </p:pic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B011EB5-E6F3-4C51-9AE1-3EACCD6AF6BB}"/>
                </a:ext>
              </a:extLst>
            </p:cNvPr>
            <p:cNvSpPr txBox="1"/>
            <p:nvPr/>
          </p:nvSpPr>
          <p:spPr>
            <a:xfrm>
              <a:off x="3510643" y="2073730"/>
              <a:ext cx="1828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How risky is this situation?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74951B6-3B72-4A91-9F79-DE38F58D5BEB}"/>
              </a:ext>
            </a:extLst>
          </p:cNvPr>
          <p:cNvGrpSpPr/>
          <p:nvPr/>
        </p:nvGrpSpPr>
        <p:grpSpPr>
          <a:xfrm>
            <a:off x="1662289" y="2949260"/>
            <a:ext cx="2358167" cy="1894431"/>
            <a:chOff x="3255968" y="1649187"/>
            <a:chExt cx="2358167" cy="1894431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724E76D-49DA-4A42-9022-D782BB764678}"/>
                </a:ext>
              </a:extLst>
            </p:cNvPr>
            <p:cNvGrpSpPr/>
            <p:nvPr/>
          </p:nvGrpSpPr>
          <p:grpSpPr>
            <a:xfrm>
              <a:off x="3255968" y="1649187"/>
              <a:ext cx="2358167" cy="1894431"/>
              <a:chOff x="1663932" y="3429001"/>
              <a:chExt cx="2358167" cy="1894431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50E60B42-B643-45B1-9F4A-7F5E2B0191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63932" y="3429001"/>
                <a:ext cx="2246762" cy="1532386"/>
              </a:xfrm>
              <a:prstGeom prst="rect">
                <a:avLst/>
              </a:prstGeom>
            </p:spPr>
          </p:pic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1302FF6A-4A83-4456-AEB7-ABB3A013EC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848927">
                <a:off x="3552509" y="4853842"/>
                <a:ext cx="464320" cy="474860"/>
              </a:xfrm>
              <a:prstGeom prst="rect">
                <a:avLst/>
              </a:prstGeom>
            </p:spPr>
          </p:pic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C271267-99F9-4132-9BDF-DB569306DF9C}"/>
                </a:ext>
              </a:extLst>
            </p:cNvPr>
            <p:cNvSpPr txBox="1"/>
            <p:nvPr/>
          </p:nvSpPr>
          <p:spPr>
            <a:xfrm>
              <a:off x="3518808" y="1934937"/>
              <a:ext cx="18288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What dangers could occur in this situation?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454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4B901C35-CBFC-466E-8936-35976433A6AF}"/>
              </a:ext>
            </a:extLst>
          </p:cNvPr>
          <p:cNvGrpSpPr/>
          <p:nvPr/>
        </p:nvGrpSpPr>
        <p:grpSpPr>
          <a:xfrm>
            <a:off x="4425044" y="1420258"/>
            <a:ext cx="4645479" cy="6571106"/>
            <a:chOff x="4088658" y="2025729"/>
            <a:chExt cx="4645479" cy="6571106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4ABB18A9-B1A2-414D-8EF1-9B714293BC7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8658" y="2025729"/>
              <a:ext cx="4645479" cy="6571106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BB994237-497F-47CF-AC91-2C950B9C62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6842" y="4617794"/>
              <a:ext cx="2144466" cy="99280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400" dirty="0"/>
              <a:t>What Are the Dangers?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438275"/>
            <a:ext cx="8220075" cy="49577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0856D07A-D22C-4509-BA84-A737E85DAA94}"/>
              </a:ext>
            </a:extLst>
          </p:cNvPr>
          <p:cNvSpPr/>
          <p:nvPr/>
        </p:nvSpPr>
        <p:spPr>
          <a:xfrm>
            <a:off x="446254" y="1579416"/>
            <a:ext cx="8251200" cy="1985820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tx1"/>
                </a:solidFill>
              </a:rPr>
              <a:t>You have been playing an online game for months and usually chat online to the same group of people when you play as a team. One of the other children in the team, who is the same age as you, suggests meeting up.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You get on really well with them and seem to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have the same sense of humour, as well as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liking a lot of the same things.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FD8473-7E0A-4466-BD2D-E211493F99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84" y="3979156"/>
            <a:ext cx="2274758" cy="2878844"/>
          </a:xfrm>
          <a:prstGeom prst="rect">
            <a:avLst/>
          </a:prstGeom>
        </p:spPr>
      </p:pic>
      <p:pic>
        <p:nvPicPr>
          <p:cNvPr id="12" name="Pairs">
            <a:extLst>
              <a:ext uri="{FF2B5EF4-FFF2-40B4-BE49-F238E27FC236}">
                <a16:creationId xmlns:a16="http://schemas.microsoft.com/office/drawing/2014/main" id="{C643DE99-7112-4C05-99E6-2F835A01EB4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589843" y="522293"/>
            <a:ext cx="863595" cy="863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4224009-49A0-4B00-A086-83ACE6090F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81379" y="3957641"/>
            <a:ext cx="2220549" cy="2900359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D77B9CBA-7A9C-4D93-85A8-286B8B7969FD}"/>
              </a:ext>
            </a:extLst>
          </p:cNvPr>
          <p:cNvGrpSpPr/>
          <p:nvPr/>
        </p:nvGrpSpPr>
        <p:grpSpPr>
          <a:xfrm>
            <a:off x="1857154" y="3499372"/>
            <a:ext cx="2246762" cy="1875381"/>
            <a:chOff x="3255968" y="1649187"/>
            <a:chExt cx="2246762" cy="1875381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16037B25-049B-4144-B49B-2DB143FC4C83}"/>
                </a:ext>
              </a:extLst>
            </p:cNvPr>
            <p:cNvGrpSpPr/>
            <p:nvPr/>
          </p:nvGrpSpPr>
          <p:grpSpPr>
            <a:xfrm>
              <a:off x="3255968" y="1649187"/>
              <a:ext cx="2246762" cy="1875381"/>
              <a:chOff x="1663932" y="3429001"/>
              <a:chExt cx="2246762" cy="1875381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C2B3C509-3681-4A1F-B005-9B7EA8742D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63932" y="3429001"/>
                <a:ext cx="2246762" cy="1532386"/>
              </a:xfrm>
              <a:prstGeom prst="rect">
                <a:avLst/>
              </a:prstGeom>
            </p:spPr>
          </p:pic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E7E97515-5CF4-44D8-9476-167A5436D6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5751073" flipH="1">
                <a:off x="1696496" y="4834792"/>
                <a:ext cx="464320" cy="474860"/>
              </a:xfrm>
              <a:prstGeom prst="rect">
                <a:avLst/>
              </a:prstGeom>
            </p:spPr>
          </p:pic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C086E31-AA93-4AFC-87F3-BBB27972C0A3}"/>
                </a:ext>
              </a:extLst>
            </p:cNvPr>
            <p:cNvSpPr txBox="1"/>
            <p:nvPr/>
          </p:nvSpPr>
          <p:spPr>
            <a:xfrm>
              <a:off x="3510643" y="2073730"/>
              <a:ext cx="1828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How risky is this situation?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F1EF0F5-C01C-47DF-B1D8-CAC397B881B0}"/>
              </a:ext>
            </a:extLst>
          </p:cNvPr>
          <p:cNvGrpSpPr/>
          <p:nvPr/>
        </p:nvGrpSpPr>
        <p:grpSpPr>
          <a:xfrm>
            <a:off x="1696590" y="3489847"/>
            <a:ext cx="2358167" cy="1894431"/>
            <a:chOff x="3255968" y="1649187"/>
            <a:chExt cx="2358167" cy="1894431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6DB63FE-479B-4354-87C7-4AAC32698E51}"/>
                </a:ext>
              </a:extLst>
            </p:cNvPr>
            <p:cNvGrpSpPr/>
            <p:nvPr/>
          </p:nvGrpSpPr>
          <p:grpSpPr>
            <a:xfrm>
              <a:off x="3255968" y="1649187"/>
              <a:ext cx="2358167" cy="1894431"/>
              <a:chOff x="1663932" y="3429001"/>
              <a:chExt cx="2358167" cy="1894431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873A80EC-0D0F-4478-888F-31C48107B2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63932" y="3429001"/>
                <a:ext cx="2246762" cy="1532386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FF37C8D1-1C23-4C79-8FFB-31F59BDFF9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848927">
                <a:off x="3552509" y="4853842"/>
                <a:ext cx="464320" cy="474860"/>
              </a:xfrm>
              <a:prstGeom prst="rect">
                <a:avLst/>
              </a:prstGeom>
            </p:spPr>
          </p:pic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0B32E3-06BE-4D8B-8F77-903AE6C3D0AF}"/>
                </a:ext>
              </a:extLst>
            </p:cNvPr>
            <p:cNvSpPr txBox="1"/>
            <p:nvPr/>
          </p:nvSpPr>
          <p:spPr>
            <a:xfrm>
              <a:off x="3518808" y="1934937"/>
              <a:ext cx="18288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What are the possible dangers here?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6448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lowchart: Process 12">
            <a:extLst>
              <a:ext uri="{FF2B5EF4-FFF2-40B4-BE49-F238E27FC236}">
                <a16:creationId xmlns:a16="http://schemas.microsoft.com/office/drawing/2014/main" id="{FFF3258A-9A4E-4530-9E64-F37289C46ACF}"/>
              </a:ext>
            </a:extLst>
          </p:cNvPr>
          <p:cNvSpPr/>
          <p:nvPr/>
        </p:nvSpPr>
        <p:spPr>
          <a:xfrm>
            <a:off x="437710" y="2655310"/>
            <a:ext cx="8251200" cy="866775"/>
          </a:xfrm>
          <a:prstGeom prst="flowChartProcess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bg1"/>
                </a:solidFill>
              </a:rPr>
              <a:t>We want to have fun, join in with our friends and try new things, but there are safe ways to do this, where the risks of danger are heavily reduced.</a:t>
            </a: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0856D07A-D22C-4509-BA84-A737E85DAA94}"/>
              </a:ext>
            </a:extLst>
          </p:cNvPr>
          <p:cNvSpPr/>
          <p:nvPr/>
        </p:nvSpPr>
        <p:spPr>
          <a:xfrm>
            <a:off x="437710" y="3600449"/>
            <a:ext cx="8251200" cy="1664278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tx1"/>
                </a:solidFill>
              </a:rPr>
              <a:t>Some situations we find ourselves in are not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fun in any way, but we might feel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pressure to join in or give something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 go, even when we know it is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risky and could be dangerous.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100" dirty="0"/>
              <a:t>What Are the Dangers?</a:t>
            </a: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B7A34003-70B6-4CD2-A555-184D9D87CBBE}"/>
              </a:ext>
            </a:extLst>
          </p:cNvPr>
          <p:cNvSpPr/>
          <p:nvPr/>
        </p:nvSpPr>
        <p:spPr>
          <a:xfrm>
            <a:off x="437710" y="1579417"/>
            <a:ext cx="8251200" cy="997528"/>
          </a:xfrm>
          <a:prstGeom prst="flowChartProcess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bg1"/>
                </a:solidFill>
              </a:rPr>
              <a:t>Well done for having a go at assessing the level of risk in those scenarios.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It isn’t always easy in a new, unfamiliar situation to know whether there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is any risk of danger or not.</a:t>
            </a:r>
          </a:p>
        </p:txBody>
      </p:sp>
      <p:pic>
        <p:nvPicPr>
          <p:cNvPr id="8" name="Pairs">
            <a:extLst>
              <a:ext uri="{FF2B5EF4-FFF2-40B4-BE49-F238E27FC236}">
                <a16:creationId xmlns:a16="http://schemas.microsoft.com/office/drawing/2014/main" id="{822A0FAE-BCC5-4265-B3AB-26B0E71845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589843" y="522293"/>
            <a:ext cx="863595" cy="86359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DB1D9594-5546-4A9A-A577-044BE7343DDE}"/>
              </a:ext>
            </a:extLst>
          </p:cNvPr>
          <p:cNvGrpSpPr/>
          <p:nvPr/>
        </p:nvGrpSpPr>
        <p:grpSpPr>
          <a:xfrm>
            <a:off x="4457091" y="3392488"/>
            <a:ext cx="4586773" cy="3429000"/>
            <a:chOff x="4165600" y="3273230"/>
            <a:chExt cx="4795137" cy="358477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5FCC135-6BF7-44FB-A71A-E70FC6AC1B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0035" y="3273230"/>
              <a:ext cx="2550702" cy="358477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3F37EEF-41EE-4757-93BF-0FA3024CBC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2761" y="3579091"/>
              <a:ext cx="2243166" cy="3278909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6C61555C-F93D-4275-AF99-4532012CC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5600" y="4090634"/>
              <a:ext cx="2202041" cy="27673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7543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100" dirty="0">
                <a:latin typeface="Twinkl" pitchFamily="2" charset="0"/>
              </a:rPr>
              <a:t>Stop, Think, Act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7C39F8-D597-425C-BEEB-4B3518C76A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7"/>
          <a:stretch/>
        </p:blipFill>
        <p:spPr>
          <a:xfrm>
            <a:off x="6117407" y="3452432"/>
            <a:ext cx="2661210" cy="342442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C284DED-F9BE-4076-B914-48188AD631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38" y="3595916"/>
            <a:ext cx="2577581" cy="3262084"/>
          </a:xfrm>
          <a:prstGeom prst="rect">
            <a:avLst/>
          </a:prstGeom>
        </p:spPr>
      </p:pic>
      <p:pic>
        <p:nvPicPr>
          <p:cNvPr id="24" name="Whole Class">
            <a:extLst>
              <a:ext uri="{FF2B5EF4-FFF2-40B4-BE49-F238E27FC236}">
                <a16:creationId xmlns:a16="http://schemas.microsoft.com/office/drawing/2014/main" id="{779308B4-9402-46BE-85AF-2C1FC01A96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512363"/>
            <a:ext cx="1238498" cy="86400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220CD54C-BA6D-4512-A491-6FA429276475}"/>
              </a:ext>
            </a:extLst>
          </p:cNvPr>
          <p:cNvGrpSpPr/>
          <p:nvPr/>
        </p:nvGrpSpPr>
        <p:grpSpPr>
          <a:xfrm>
            <a:off x="2628900" y="2152724"/>
            <a:ext cx="2930978" cy="2552551"/>
            <a:chOff x="4882243" y="1150495"/>
            <a:chExt cx="2930978" cy="2552551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5AE8F67-ED8D-42AA-A21E-ECBC74865F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1764" y="1150495"/>
              <a:ext cx="2760830" cy="2552551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6B32F10-1E64-4C8A-BB6D-BBC7B5E081D7}"/>
                </a:ext>
              </a:extLst>
            </p:cNvPr>
            <p:cNvSpPr txBox="1"/>
            <p:nvPr/>
          </p:nvSpPr>
          <p:spPr>
            <a:xfrm>
              <a:off x="4882243" y="1706335"/>
              <a:ext cx="29309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When faced with unfamiliar risky situations, we have to </a:t>
              </a:r>
              <a:br>
                <a:rPr lang="en-GB" dirty="0"/>
              </a:br>
              <a:r>
                <a:rPr lang="en-GB" dirty="0"/>
                <a:t>be </a:t>
              </a:r>
              <a:r>
                <a:rPr lang="en-GB" dirty="0">
                  <a:solidFill>
                    <a:srgbClr val="8D358B"/>
                  </a:solidFill>
                </a:rPr>
                <a:t>smart</a:t>
              </a:r>
              <a:r>
                <a:rPr lang="en-GB" dirty="0"/>
                <a:t> and </a:t>
              </a:r>
              <a:r>
                <a:rPr lang="en-GB" dirty="0">
                  <a:solidFill>
                    <a:srgbClr val="8D358B"/>
                  </a:solidFill>
                </a:rPr>
                <a:t>brave</a:t>
              </a:r>
              <a:r>
                <a:rPr lang="en-GB" dirty="0"/>
                <a:t>.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0C61E71-DDC1-45E5-95BB-7701D23CE916}"/>
              </a:ext>
            </a:extLst>
          </p:cNvPr>
          <p:cNvGrpSpPr/>
          <p:nvPr/>
        </p:nvGrpSpPr>
        <p:grpSpPr>
          <a:xfrm>
            <a:off x="2707821" y="2410011"/>
            <a:ext cx="3407229" cy="2037978"/>
            <a:chOff x="4800600" y="1507456"/>
            <a:chExt cx="2930978" cy="1810665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80B6ED09-BF10-4A2C-8547-0CD1257AF23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957450" y="1507456"/>
              <a:ext cx="2725143" cy="1810665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07C86BF-5B19-4D7E-AB26-ED668124372A}"/>
                </a:ext>
              </a:extLst>
            </p:cNvPr>
            <p:cNvSpPr txBox="1"/>
            <p:nvPr/>
          </p:nvSpPr>
          <p:spPr>
            <a:xfrm>
              <a:off x="4800600" y="1904392"/>
              <a:ext cx="2930978" cy="8203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We need to give </a:t>
              </a:r>
              <a:br>
                <a:rPr lang="en-GB" dirty="0"/>
              </a:br>
              <a:r>
                <a:rPr lang="en-GB" dirty="0"/>
                <a:t>ourselves time to consider </a:t>
              </a:r>
              <a:br>
                <a:rPr lang="en-GB" dirty="0"/>
              </a:br>
              <a:r>
                <a:rPr lang="en-GB" dirty="0"/>
                <a:t>the potential dangers.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8699E43-0DB4-4E7D-A11C-5E57785C0CBA}"/>
              </a:ext>
            </a:extLst>
          </p:cNvPr>
          <p:cNvGrpSpPr/>
          <p:nvPr/>
        </p:nvGrpSpPr>
        <p:grpSpPr>
          <a:xfrm>
            <a:off x="2667000" y="2152724"/>
            <a:ext cx="2930978" cy="2552551"/>
            <a:chOff x="4849586" y="1150495"/>
            <a:chExt cx="2930978" cy="2552551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D3353D47-79D3-46A7-8F31-ECE05B02C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1764" y="1150495"/>
              <a:ext cx="2760830" cy="2552551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80C9DC5D-C2E7-4500-9807-4DDA8F032038}"/>
                </a:ext>
              </a:extLst>
            </p:cNvPr>
            <p:cNvSpPr txBox="1"/>
            <p:nvPr/>
          </p:nvSpPr>
          <p:spPr>
            <a:xfrm>
              <a:off x="4849586" y="1583870"/>
              <a:ext cx="2930978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We need to have the courage to speak up </a:t>
              </a:r>
              <a:br>
                <a:rPr lang="en-GB" dirty="0"/>
              </a:br>
              <a:r>
                <a:rPr lang="en-GB" dirty="0"/>
                <a:t>and say that we don’t want to do something, </a:t>
              </a:r>
              <a:br>
                <a:rPr lang="en-GB" dirty="0"/>
              </a:br>
              <a:r>
                <a:rPr lang="en-GB" dirty="0"/>
                <a:t>or to ask for help.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178CBAB7-835D-4154-B016-FF5B03041166}"/>
              </a:ext>
            </a:extLst>
          </p:cNvPr>
          <p:cNvGrpSpPr/>
          <p:nvPr/>
        </p:nvGrpSpPr>
        <p:grpSpPr>
          <a:xfrm>
            <a:off x="2466067" y="2231571"/>
            <a:ext cx="4003883" cy="2394857"/>
            <a:chOff x="4810179" y="1507456"/>
            <a:chExt cx="2930978" cy="1810665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E4768951-54EA-4DFF-99BD-652F49CF02D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957450" y="1507456"/>
              <a:ext cx="2725143" cy="1810665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364AE77-B15B-4CCC-A91F-9EFA0D016369}"/>
                </a:ext>
              </a:extLst>
            </p:cNvPr>
            <p:cNvSpPr txBox="1"/>
            <p:nvPr/>
          </p:nvSpPr>
          <p:spPr>
            <a:xfrm>
              <a:off x="4810179" y="1730018"/>
              <a:ext cx="2930978" cy="11169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We need to make sensible, </a:t>
              </a:r>
              <a:br>
                <a:rPr lang="en-GB" dirty="0"/>
              </a:br>
              <a:r>
                <a:rPr lang="en-GB" dirty="0"/>
                <a:t>smart decisions that will keep </a:t>
              </a:r>
              <a:br>
                <a:rPr lang="en-GB" dirty="0"/>
              </a:br>
              <a:r>
                <a:rPr lang="en-GB" dirty="0"/>
                <a:t>us and others safe from harm </a:t>
              </a:r>
              <a:br>
                <a:rPr lang="en-GB" dirty="0"/>
              </a:br>
              <a:r>
                <a:rPr lang="en-GB" dirty="0"/>
                <a:t>and take the appropriate action needed for this to happen.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08472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100" dirty="0"/>
              <a:t>Stop, Think, 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438275"/>
            <a:ext cx="8220075" cy="49577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0856D07A-D22C-4509-BA84-A737E85DAA94}"/>
              </a:ext>
            </a:extLst>
          </p:cNvPr>
          <p:cNvSpPr/>
          <p:nvPr/>
        </p:nvSpPr>
        <p:spPr>
          <a:xfrm>
            <a:off x="446254" y="1579417"/>
            <a:ext cx="8251200" cy="114974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tx1"/>
                </a:solidFill>
              </a:rPr>
              <a:t>When our amazing brain sends us one of those warning signals, telling us that the situation doesn’t feel right or might carry a risk of danger,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we need to:</a:t>
            </a:r>
          </a:p>
        </p:txBody>
      </p:sp>
      <p:pic>
        <p:nvPicPr>
          <p:cNvPr id="26" name="Whole Class">
            <a:extLst>
              <a:ext uri="{FF2B5EF4-FFF2-40B4-BE49-F238E27FC236}">
                <a16:creationId xmlns:a16="http://schemas.microsoft.com/office/drawing/2014/main" id="{AAD47BA0-47B6-4C6B-A986-306E38419F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512363"/>
            <a:ext cx="1238498" cy="864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8C7F5E9-3B85-44F4-BE0B-62E6FBCEF7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33" y="3493652"/>
            <a:ext cx="3743565" cy="3429000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508B68E8-F2A8-482C-B8E1-21708F08166E}"/>
              </a:ext>
            </a:extLst>
          </p:cNvPr>
          <p:cNvGrpSpPr/>
          <p:nvPr/>
        </p:nvGrpSpPr>
        <p:grpSpPr>
          <a:xfrm>
            <a:off x="3792311" y="2304735"/>
            <a:ext cx="1559378" cy="1527806"/>
            <a:chOff x="4057651" y="965548"/>
            <a:chExt cx="1559378" cy="1527806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22BFE33-4E09-4506-8F73-5876D5F2FAF5}"/>
                </a:ext>
              </a:extLst>
            </p:cNvPr>
            <p:cNvGrpSpPr/>
            <p:nvPr/>
          </p:nvGrpSpPr>
          <p:grpSpPr>
            <a:xfrm>
              <a:off x="4057651" y="965548"/>
              <a:ext cx="1559378" cy="1527806"/>
              <a:chOff x="4090308" y="2639226"/>
              <a:chExt cx="1559378" cy="1527806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FAABBA46-DE53-40DA-8372-7EDA52B97F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90308" y="2639226"/>
                <a:ext cx="1559378" cy="1063561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CF2DC2FE-820F-49D4-B0E6-F34BD7E34F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567923">
                <a:off x="4228092" y="3756198"/>
                <a:ext cx="401716" cy="410834"/>
              </a:xfrm>
              <a:prstGeom prst="rect">
                <a:avLst/>
              </a:prstGeom>
            </p:spPr>
          </p:pic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A2B0326-8C84-41E8-857E-934E0B3F090F}"/>
                </a:ext>
              </a:extLst>
            </p:cNvPr>
            <p:cNvSpPr txBox="1"/>
            <p:nvPr/>
          </p:nvSpPr>
          <p:spPr>
            <a:xfrm>
              <a:off x="4114800" y="1322616"/>
              <a:ext cx="13960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stop;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BC03AFEC-0D17-437C-9822-02D9487260E5}"/>
              </a:ext>
            </a:extLst>
          </p:cNvPr>
          <p:cNvGrpSpPr/>
          <p:nvPr/>
        </p:nvGrpSpPr>
        <p:grpSpPr>
          <a:xfrm>
            <a:off x="4977944" y="2353920"/>
            <a:ext cx="2473328" cy="1575486"/>
            <a:chOff x="5647416" y="1023710"/>
            <a:chExt cx="2473328" cy="1575486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203FCE7E-D75A-4899-A51C-FAC41CB582DF}"/>
                </a:ext>
              </a:extLst>
            </p:cNvPr>
            <p:cNvGrpSpPr/>
            <p:nvPr/>
          </p:nvGrpSpPr>
          <p:grpSpPr>
            <a:xfrm>
              <a:off x="5647416" y="1023710"/>
              <a:ext cx="2473328" cy="1575486"/>
              <a:chOff x="5492294" y="2525939"/>
              <a:chExt cx="2473328" cy="1575486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40C135EF-930D-4F00-9E19-AA920EDCD4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6386" y="2525939"/>
                <a:ext cx="2049236" cy="1397665"/>
              </a:xfrm>
              <a:prstGeom prst="rect">
                <a:avLst/>
              </a:prstGeom>
            </p:spPr>
          </p:pic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F1066C43-9FB5-41A7-B7D1-268BD0CDE3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1612063">
                <a:off x="5492294" y="3645812"/>
                <a:ext cx="445501" cy="455613"/>
              </a:xfrm>
              <a:prstGeom prst="rect">
                <a:avLst/>
              </a:prstGeom>
            </p:spPr>
          </p:pic>
        </p:grp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D835A2E8-E2AA-4172-A771-5C46EB5967BA}"/>
                </a:ext>
              </a:extLst>
            </p:cNvPr>
            <p:cNvSpPr txBox="1"/>
            <p:nvPr/>
          </p:nvSpPr>
          <p:spPr>
            <a:xfrm>
              <a:off x="6245679" y="1379764"/>
              <a:ext cx="17145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/>
                <a:t>listen to our brain’s signal;</a:t>
              </a:r>
              <a:endParaRPr lang="en-GB" dirty="0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F322755-D393-4FA6-9B38-D86F1917AB98}"/>
              </a:ext>
            </a:extLst>
          </p:cNvPr>
          <p:cNvGrpSpPr/>
          <p:nvPr/>
        </p:nvGrpSpPr>
        <p:grpSpPr>
          <a:xfrm>
            <a:off x="5173889" y="3738230"/>
            <a:ext cx="2514150" cy="1397665"/>
            <a:chOff x="5075917" y="680810"/>
            <a:chExt cx="2514150" cy="1397665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38048B78-A58A-441D-8BC6-6AE1AAFFDBBE}"/>
                </a:ext>
              </a:extLst>
            </p:cNvPr>
            <p:cNvGrpSpPr/>
            <p:nvPr/>
          </p:nvGrpSpPr>
          <p:grpSpPr>
            <a:xfrm>
              <a:off x="5075917" y="680810"/>
              <a:ext cx="2514150" cy="1397665"/>
              <a:chOff x="3149145" y="3913867"/>
              <a:chExt cx="2514150" cy="1397665"/>
            </a:xfrm>
          </p:grpSpPr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CC01B9CC-7DCB-4F05-9B13-FA49660FAA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14059" y="3913867"/>
                <a:ext cx="2049236" cy="1397665"/>
              </a:xfrm>
              <a:prstGeom prst="rect">
                <a:avLst/>
              </a:prstGeom>
            </p:spPr>
          </p:pic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4E5419BD-3F97-41BF-BB0C-4E08CCD968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3098633">
                <a:off x="3149145" y="4526096"/>
                <a:ext cx="445501" cy="455613"/>
              </a:xfrm>
              <a:prstGeom prst="rect">
                <a:avLst/>
              </a:prstGeom>
            </p:spPr>
          </p:pic>
        </p:grp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12BAE3F-7060-4F58-99F4-BA778C3D2762}"/>
                </a:ext>
              </a:extLst>
            </p:cNvPr>
            <p:cNvSpPr txBox="1"/>
            <p:nvPr/>
          </p:nvSpPr>
          <p:spPr>
            <a:xfrm>
              <a:off x="5641521" y="1036864"/>
              <a:ext cx="18859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think about what to do;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9456DF5-2944-41A3-8FEF-5A6A1D5F5A26}"/>
              </a:ext>
            </a:extLst>
          </p:cNvPr>
          <p:cNvGrpSpPr/>
          <p:nvPr/>
        </p:nvGrpSpPr>
        <p:grpSpPr>
          <a:xfrm>
            <a:off x="4572000" y="5160281"/>
            <a:ext cx="2527372" cy="1397665"/>
            <a:chOff x="5062695" y="680810"/>
            <a:chExt cx="2527372" cy="1397665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2B21BCEA-FA74-4504-87BE-4FEC11123B8F}"/>
                </a:ext>
              </a:extLst>
            </p:cNvPr>
            <p:cNvGrpSpPr/>
            <p:nvPr/>
          </p:nvGrpSpPr>
          <p:grpSpPr>
            <a:xfrm>
              <a:off x="5062695" y="680810"/>
              <a:ext cx="2527372" cy="1397665"/>
              <a:chOff x="3135923" y="3913867"/>
              <a:chExt cx="2527372" cy="1397665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23312BD9-3CBB-40FC-9717-8EF265DECE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14059" y="3913867"/>
                <a:ext cx="2049236" cy="1397665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EC19A257-C3DF-438F-90CD-2A0B5C7B5E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5285970">
                <a:off x="3140979" y="4240409"/>
                <a:ext cx="445501" cy="455613"/>
              </a:xfrm>
              <a:prstGeom prst="rect">
                <a:avLst/>
              </a:prstGeom>
            </p:spPr>
          </p:pic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A51BB64-3707-4EDA-92EF-134B81CA8A41}"/>
                </a:ext>
              </a:extLst>
            </p:cNvPr>
            <p:cNvSpPr txBox="1"/>
            <p:nvPr/>
          </p:nvSpPr>
          <p:spPr>
            <a:xfrm>
              <a:off x="5625192" y="767443"/>
              <a:ext cx="188595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make an informed decision about how to act.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923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100" dirty="0"/>
              <a:t>Who Could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438275"/>
            <a:ext cx="8220075" cy="49577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Flowchart: Process 10">
            <a:extLst>
              <a:ext uri="{FF2B5EF4-FFF2-40B4-BE49-F238E27FC236}">
                <a16:creationId xmlns:a16="http://schemas.microsoft.com/office/drawing/2014/main" id="{0856D07A-D22C-4509-BA84-A737E85DAA94}"/>
              </a:ext>
            </a:extLst>
          </p:cNvPr>
          <p:cNvSpPr/>
          <p:nvPr/>
        </p:nvSpPr>
        <p:spPr>
          <a:xfrm>
            <a:off x="440890" y="3591084"/>
            <a:ext cx="8251200" cy="1012142"/>
          </a:xfrm>
          <a:prstGeom prst="flowChartProcess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/>
              <a:t>We need to know who could help in different situations </a:t>
            </a:r>
            <a:br>
              <a:rPr lang="en-GB" dirty="0"/>
            </a:br>
            <a:r>
              <a:rPr lang="en-GB" dirty="0"/>
              <a:t>and have people we know we can </a:t>
            </a:r>
            <a:r>
              <a:rPr lang="en-GB" dirty="0">
                <a:solidFill>
                  <a:srgbClr val="FFFF00"/>
                </a:solidFill>
              </a:rPr>
              <a:t>trust</a:t>
            </a:r>
            <a:r>
              <a:rPr lang="en-GB" dirty="0"/>
              <a:t> to speak to if we </a:t>
            </a:r>
            <a:br>
              <a:rPr lang="en-GB" dirty="0"/>
            </a:br>
            <a:r>
              <a:rPr lang="en-GB" dirty="0"/>
              <a:t>are ever unsure about something.</a:t>
            </a: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B7A34003-70B6-4CD2-A555-184D9D87CBBE}"/>
              </a:ext>
            </a:extLst>
          </p:cNvPr>
          <p:cNvSpPr/>
          <p:nvPr/>
        </p:nvSpPr>
        <p:spPr>
          <a:xfrm>
            <a:off x="440890" y="1579417"/>
            <a:ext cx="8251200" cy="858983"/>
          </a:xfrm>
          <a:prstGeom prst="flowChartProcess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/>
              <a:t>One incredibly important thing to do when we find</a:t>
            </a:r>
            <a:br>
              <a:rPr lang="en-GB" dirty="0"/>
            </a:br>
            <a:r>
              <a:rPr lang="en-GB" dirty="0"/>
              <a:t>ourselves in a risky or dangerous situation is to get </a:t>
            </a:r>
            <a:r>
              <a:rPr lang="en-GB" dirty="0">
                <a:solidFill>
                  <a:srgbClr val="FFFF00"/>
                </a:solidFill>
              </a:rPr>
              <a:t>help</a:t>
            </a:r>
            <a:r>
              <a:rPr lang="en-GB" dirty="0"/>
              <a:t>.</a:t>
            </a:r>
          </a:p>
        </p:txBody>
      </p:sp>
      <p:sp>
        <p:nvSpPr>
          <p:cNvPr id="13" name="Flowchart: Process 12">
            <a:extLst>
              <a:ext uri="{FF2B5EF4-FFF2-40B4-BE49-F238E27FC236}">
                <a16:creationId xmlns:a16="http://schemas.microsoft.com/office/drawing/2014/main" id="{FFF3258A-9A4E-4530-9E64-F37289C46ACF}"/>
              </a:ext>
            </a:extLst>
          </p:cNvPr>
          <p:cNvSpPr/>
          <p:nvPr/>
        </p:nvSpPr>
        <p:spPr>
          <a:xfrm>
            <a:off x="440890" y="2584542"/>
            <a:ext cx="8251200" cy="860400"/>
          </a:xfrm>
          <a:prstGeom prst="flowChartProcess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/>
              <a:t>When we stop, think and act, the action might be to get</a:t>
            </a:r>
            <a:br>
              <a:rPr lang="en-GB" dirty="0"/>
            </a:br>
            <a:r>
              <a:rPr lang="en-GB" dirty="0"/>
              <a:t>the help needed to avoid risk or danger.</a:t>
            </a:r>
          </a:p>
        </p:txBody>
      </p:sp>
      <p:pic>
        <p:nvPicPr>
          <p:cNvPr id="26" name="Whole Class">
            <a:extLst>
              <a:ext uri="{FF2B5EF4-FFF2-40B4-BE49-F238E27FC236}">
                <a16:creationId xmlns:a16="http://schemas.microsoft.com/office/drawing/2014/main" id="{AAD47BA0-47B6-4C6B-A986-306E38419F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65" y="512363"/>
            <a:ext cx="1238498" cy="864000"/>
          </a:xfrm>
          <a:prstGeom prst="rect">
            <a:avLst/>
          </a:prstGeom>
        </p:spPr>
      </p:pic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0C0F0589-82E1-4CE0-AC0A-721C34496F1B}"/>
              </a:ext>
            </a:extLst>
          </p:cNvPr>
          <p:cNvSpPr/>
          <p:nvPr/>
        </p:nvSpPr>
        <p:spPr>
          <a:xfrm>
            <a:off x="440890" y="4749368"/>
            <a:ext cx="8251200" cy="860400"/>
          </a:xfrm>
          <a:prstGeom prst="flowChartProcess">
            <a:avLst/>
          </a:prstGeom>
          <a:solidFill>
            <a:srgbClr val="0175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/>
              <a:t>Having a </a:t>
            </a:r>
            <a:r>
              <a:rPr lang="en-GB" dirty="0">
                <a:solidFill>
                  <a:srgbClr val="FFFF00"/>
                </a:solidFill>
              </a:rPr>
              <a:t>support</a:t>
            </a:r>
            <a:r>
              <a:rPr lang="en-GB" dirty="0"/>
              <a:t> network around us means having people</a:t>
            </a:r>
            <a:br>
              <a:rPr lang="en-GB" dirty="0"/>
            </a:br>
            <a:r>
              <a:rPr lang="en-GB" dirty="0"/>
              <a:t>we can get help from when we need to.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44D974-17A6-4D32-85A4-E6A8F25C8F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82" y="1173096"/>
            <a:ext cx="2407254" cy="557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89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100" dirty="0"/>
              <a:t>Who Could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438275"/>
            <a:ext cx="8220075" cy="49577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0C3D872-993B-4E28-AE65-4F8BBBA7EF7A}"/>
              </a:ext>
            </a:extLst>
          </p:cNvPr>
          <p:cNvSpPr/>
          <p:nvPr/>
        </p:nvSpPr>
        <p:spPr>
          <a:xfrm>
            <a:off x="670213" y="2828386"/>
            <a:ext cx="2143125" cy="5619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teacher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6C938A8-319F-48C0-873E-C13F1399E2BD}"/>
              </a:ext>
            </a:extLst>
          </p:cNvPr>
          <p:cNvSpPr/>
          <p:nvPr/>
        </p:nvSpPr>
        <p:spPr>
          <a:xfrm>
            <a:off x="3823034" y="2828386"/>
            <a:ext cx="2143125" cy="5619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grandparents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3831BF8-A4FB-4B10-89D9-F7EC218E94CC}"/>
              </a:ext>
            </a:extLst>
          </p:cNvPr>
          <p:cNvSpPr/>
          <p:nvPr/>
        </p:nvSpPr>
        <p:spPr>
          <a:xfrm>
            <a:off x="6760684" y="2828386"/>
            <a:ext cx="2143125" cy="5619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our friends’ parents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38659E-87EE-4BC6-B9FD-0A888633F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98" y="2525241"/>
            <a:ext cx="1821266" cy="35206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0DA18DD-B103-412F-971B-95538833D4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776" y="2602596"/>
            <a:ext cx="2241541" cy="352787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3412459-3440-4145-A310-D9C3B897B2B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970" y="2432581"/>
            <a:ext cx="2681016" cy="3697888"/>
          </a:xfrm>
          <a:prstGeom prst="rect">
            <a:avLst/>
          </a:prstGeom>
        </p:spPr>
      </p:pic>
      <p:pic>
        <p:nvPicPr>
          <p:cNvPr id="41" name="Group Work">
            <a:extLst>
              <a:ext uri="{FF2B5EF4-FFF2-40B4-BE49-F238E27FC236}">
                <a16:creationId xmlns:a16="http://schemas.microsoft.com/office/drawing/2014/main" id="{3657B815-802C-475F-86BF-3E593DFF014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561268" y="512768"/>
            <a:ext cx="863595" cy="863595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Flowchart: Process 19">
            <a:extLst>
              <a:ext uri="{FF2B5EF4-FFF2-40B4-BE49-F238E27FC236}">
                <a16:creationId xmlns:a16="http://schemas.microsoft.com/office/drawing/2014/main" id="{D1EC7519-5EED-404A-9322-EF8059EEBF42}"/>
              </a:ext>
            </a:extLst>
          </p:cNvPr>
          <p:cNvSpPr/>
          <p:nvPr/>
        </p:nvSpPr>
        <p:spPr>
          <a:xfrm>
            <a:off x="441000" y="1476432"/>
            <a:ext cx="8262000" cy="500400"/>
          </a:xfrm>
          <a:prstGeom prst="flowChartProcess">
            <a:avLst/>
          </a:prstGeom>
          <a:solidFill>
            <a:srgbClr val="E9C5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8288"/>
            <a:r>
              <a:rPr lang="en-GB" dirty="0">
                <a:solidFill>
                  <a:schemeClr val="bg1"/>
                </a:solidFill>
              </a:rPr>
              <a:t>We could ask…</a:t>
            </a:r>
          </a:p>
        </p:txBody>
      </p:sp>
    </p:spTree>
    <p:extLst>
      <p:ext uri="{BB962C8B-B14F-4D97-AF65-F5344CB8AC3E}">
        <p14:creationId xmlns:p14="http://schemas.microsoft.com/office/powerpoint/2010/main" val="2457056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100" dirty="0"/>
              <a:t>Who Could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438275"/>
            <a:ext cx="8220075" cy="49577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0C3D872-993B-4E28-AE65-4F8BBBA7EF7A}"/>
              </a:ext>
            </a:extLst>
          </p:cNvPr>
          <p:cNvSpPr/>
          <p:nvPr/>
        </p:nvSpPr>
        <p:spPr>
          <a:xfrm>
            <a:off x="712772" y="2718511"/>
            <a:ext cx="2177280" cy="5619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our friends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6C938A8-319F-48C0-873E-C13F1399E2BD}"/>
              </a:ext>
            </a:extLst>
          </p:cNvPr>
          <p:cNvSpPr/>
          <p:nvPr/>
        </p:nvSpPr>
        <p:spPr>
          <a:xfrm>
            <a:off x="3421046" y="2756218"/>
            <a:ext cx="2143125" cy="5619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police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3831BF8-A4FB-4B10-89D9-F7EC218E94CC}"/>
              </a:ext>
            </a:extLst>
          </p:cNvPr>
          <p:cNvSpPr/>
          <p:nvPr/>
        </p:nvSpPr>
        <p:spPr>
          <a:xfrm>
            <a:off x="6569075" y="2737365"/>
            <a:ext cx="2143125" cy="5619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neighbours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38659E-87EE-4BC6-B9FD-0A888633F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9" y="2979398"/>
            <a:ext cx="2152039" cy="31457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0DA18DD-B103-412F-971B-95538833D4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243" y="2285002"/>
            <a:ext cx="1493646" cy="380359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3412459-3440-4145-A310-D9C3B897B2B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436" y="2209608"/>
            <a:ext cx="1794835" cy="3915496"/>
          </a:xfrm>
          <a:prstGeom prst="rect">
            <a:avLst/>
          </a:prstGeom>
        </p:spPr>
      </p:pic>
      <p:pic>
        <p:nvPicPr>
          <p:cNvPr id="20" name="Group Work">
            <a:extLst>
              <a:ext uri="{FF2B5EF4-FFF2-40B4-BE49-F238E27FC236}">
                <a16:creationId xmlns:a16="http://schemas.microsoft.com/office/drawing/2014/main" id="{333FD4BB-B8D3-415B-A5F5-8CCE200EEE6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561268" y="512768"/>
            <a:ext cx="863595" cy="863595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Flowchart: Process 17">
            <a:extLst>
              <a:ext uri="{FF2B5EF4-FFF2-40B4-BE49-F238E27FC236}">
                <a16:creationId xmlns:a16="http://schemas.microsoft.com/office/drawing/2014/main" id="{D1EC7519-5EED-404A-9322-EF8059EEBF42}"/>
              </a:ext>
            </a:extLst>
          </p:cNvPr>
          <p:cNvSpPr/>
          <p:nvPr/>
        </p:nvSpPr>
        <p:spPr>
          <a:xfrm>
            <a:off x="441000" y="1476432"/>
            <a:ext cx="8262000" cy="500400"/>
          </a:xfrm>
          <a:prstGeom prst="flowChartProcess">
            <a:avLst/>
          </a:prstGeom>
          <a:solidFill>
            <a:srgbClr val="E9C5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8288"/>
            <a:r>
              <a:rPr lang="en-GB" dirty="0">
                <a:solidFill>
                  <a:schemeClr val="bg1"/>
                </a:solidFill>
              </a:rPr>
              <a:t>We could ask…</a:t>
            </a:r>
          </a:p>
        </p:txBody>
      </p:sp>
    </p:spTree>
    <p:extLst>
      <p:ext uri="{BB962C8B-B14F-4D97-AF65-F5344CB8AC3E}">
        <p14:creationId xmlns:p14="http://schemas.microsoft.com/office/powerpoint/2010/main" val="861707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lowchart: Process 21">
            <a:extLst>
              <a:ext uri="{FF2B5EF4-FFF2-40B4-BE49-F238E27FC236}">
                <a16:creationId xmlns:a16="http://schemas.microsoft.com/office/drawing/2014/main" id="{C922D014-0279-4EF4-9677-4320D3C1F919}"/>
              </a:ext>
            </a:extLst>
          </p:cNvPr>
          <p:cNvSpPr/>
          <p:nvPr/>
        </p:nvSpPr>
        <p:spPr>
          <a:xfrm>
            <a:off x="441527" y="1447999"/>
            <a:ext cx="8262000" cy="842619"/>
          </a:xfrm>
          <a:prstGeom prst="flowChartProcess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8288" lvl="0">
              <a:lnSpc>
                <a:spcPct val="90000"/>
              </a:lnSpc>
              <a:spcBef>
                <a:spcPts val="1000"/>
              </a:spcBef>
            </a:pPr>
            <a:r>
              <a:rPr lang="en-GB" dirty="0">
                <a:solidFill>
                  <a:srgbClr val="FFFFFF"/>
                </a:solidFill>
                <a:latin typeface="Twinkl" pitchFamily="50" charset="0"/>
                <a:ea typeface="Sassoon Infant Rg" panose="02000503030000020003" pitchFamily="50" charset="0"/>
              </a:rPr>
              <a:t>Think about all the risks and dangers we have</a:t>
            </a:r>
            <a:br>
              <a:rPr lang="en-GB" dirty="0">
                <a:solidFill>
                  <a:srgbClr val="FFFFFF"/>
                </a:solidFill>
                <a:latin typeface="Twinkl" pitchFamily="50" charset="0"/>
                <a:ea typeface="Sassoon Infant Rg" panose="02000503030000020003" pitchFamily="50" charset="0"/>
              </a:rPr>
            </a:br>
            <a:r>
              <a:rPr lang="en-GB" dirty="0">
                <a:solidFill>
                  <a:srgbClr val="FFFFFF"/>
                </a:solidFill>
                <a:latin typeface="Twinkl" pitchFamily="50" charset="0"/>
                <a:ea typeface="Sassoon Infant Rg" panose="02000503030000020003" pitchFamily="50" charset="0"/>
              </a:rPr>
              <a:t>talked about today.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100" dirty="0"/>
              <a:t>Picture the Risk</a:t>
            </a:r>
          </a:p>
        </p:txBody>
      </p:sp>
      <p:sp>
        <p:nvSpPr>
          <p:cNvPr id="24" name="Flowchart: Process 23">
            <a:extLst>
              <a:ext uri="{FF2B5EF4-FFF2-40B4-BE49-F238E27FC236}">
                <a16:creationId xmlns:a16="http://schemas.microsoft.com/office/drawing/2014/main" id="{7CB8A84A-EBEB-42ED-8821-0120656AF1D6}"/>
              </a:ext>
            </a:extLst>
          </p:cNvPr>
          <p:cNvSpPr/>
          <p:nvPr/>
        </p:nvSpPr>
        <p:spPr>
          <a:xfrm>
            <a:off x="441055" y="2376341"/>
            <a:ext cx="8226000" cy="1647825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/>
            <a:r>
              <a:rPr lang="en-GB" dirty="0">
                <a:solidFill>
                  <a:schemeClr val="tx1"/>
                </a:solidFill>
              </a:rPr>
              <a:t>Draw a picture that shows a risky situation.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You can choose which situation you are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going to draw. Think about the setting,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the people who are there and any dangerous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items that need to be in the picture.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4C18E6-92BC-4323-AC38-10E9B8BCC3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7623">
            <a:off x="5375545" y="1566620"/>
            <a:ext cx="3368859" cy="476530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C878714-9049-42ED-993C-F065CA8484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3957671"/>
            <a:ext cx="4876800" cy="2950066"/>
          </a:xfrm>
          <a:prstGeom prst="rect">
            <a:avLst/>
          </a:prstGeom>
        </p:spPr>
      </p:pic>
      <p:pic>
        <p:nvPicPr>
          <p:cNvPr id="9" name="Individual Work">
            <a:extLst>
              <a:ext uri="{FF2B5EF4-FFF2-40B4-BE49-F238E27FC236}">
                <a16:creationId xmlns:a16="http://schemas.microsoft.com/office/drawing/2014/main" id="{67B46E3C-29F9-4A01-8296-04A47AFAA33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561268" y="522004"/>
            <a:ext cx="863595" cy="8635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9865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A49DCDF-7FFA-4237-B20C-6789CCD964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715" y="485773"/>
            <a:ext cx="864000" cy="864000"/>
          </a:xfrm>
          <a:prstGeom prst="rect">
            <a:avLst/>
          </a:prstGeom>
        </p:spPr>
      </p:pic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C1D258D4-2A25-45ED-89CF-B63EC4335FED}"/>
              </a:ext>
            </a:extLst>
          </p:cNvPr>
          <p:cNvSpPr/>
          <p:nvPr/>
        </p:nvSpPr>
        <p:spPr>
          <a:xfrm>
            <a:off x="915987" y="1223963"/>
            <a:ext cx="3779837" cy="1764145"/>
          </a:xfrm>
          <a:prstGeom prst="cloudCallout">
            <a:avLst>
              <a:gd name="adj1" fmla="val -16586"/>
              <a:gd name="adj2" fmla="val 87255"/>
            </a:avLst>
          </a:prstGeom>
          <a:solidFill>
            <a:srgbClr val="F082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How can we decide if a situation is risky or dangerous?</a:t>
            </a:r>
          </a:p>
        </p:txBody>
      </p:sp>
      <p:sp>
        <p:nvSpPr>
          <p:cNvPr id="15" name="Thought Bubble: Cloud 14">
            <a:extLst>
              <a:ext uri="{FF2B5EF4-FFF2-40B4-BE49-F238E27FC236}">
                <a16:creationId xmlns:a16="http://schemas.microsoft.com/office/drawing/2014/main" id="{7ECA8D31-2A4F-41E8-86AA-ABB9CF35B48C}"/>
              </a:ext>
            </a:extLst>
          </p:cNvPr>
          <p:cNvSpPr/>
          <p:nvPr/>
        </p:nvSpPr>
        <p:spPr>
          <a:xfrm flipH="1">
            <a:off x="4848225" y="1255280"/>
            <a:ext cx="3092739" cy="1764145"/>
          </a:xfrm>
          <a:prstGeom prst="cloudCallout">
            <a:avLst>
              <a:gd name="adj1" fmla="val -2175"/>
              <a:gd name="adj2" fmla="val 96156"/>
            </a:avLst>
          </a:prstGeom>
          <a:solidFill>
            <a:srgbClr val="0175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can we do if we feel we are in a risky situation?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63B7A8C-521D-4445-BFF7-53DD33C27BC0}"/>
              </a:ext>
            </a:extLst>
          </p:cNvPr>
          <p:cNvGrpSpPr/>
          <p:nvPr/>
        </p:nvGrpSpPr>
        <p:grpSpPr>
          <a:xfrm>
            <a:off x="2416569" y="3276600"/>
            <a:ext cx="4041381" cy="1693862"/>
            <a:chOff x="2426094" y="3095626"/>
            <a:chExt cx="4155680" cy="2362200"/>
          </a:xfrm>
        </p:grpSpPr>
        <p:sp>
          <p:nvSpPr>
            <p:cNvPr id="22" name="Thought Bubble: Cloud 21">
              <a:extLst>
                <a:ext uri="{FF2B5EF4-FFF2-40B4-BE49-F238E27FC236}">
                  <a16:creationId xmlns:a16="http://schemas.microsoft.com/office/drawing/2014/main" id="{C66EE6CE-90B5-4E1F-B08E-0D11886E67AD}"/>
                </a:ext>
              </a:extLst>
            </p:cNvPr>
            <p:cNvSpPr/>
            <p:nvPr/>
          </p:nvSpPr>
          <p:spPr>
            <a:xfrm flipH="1">
              <a:off x="2426094" y="3095626"/>
              <a:ext cx="4155680" cy="2362200"/>
            </a:xfrm>
            <a:prstGeom prst="cloudCallout">
              <a:avLst>
                <a:gd name="adj1" fmla="val 33768"/>
                <a:gd name="adj2" fmla="val 68663"/>
              </a:avLst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64880DE-D897-4886-B307-A7E0660F2E15}"/>
                </a:ext>
              </a:extLst>
            </p:cNvPr>
            <p:cNvSpPr txBox="1"/>
            <p:nvPr/>
          </p:nvSpPr>
          <p:spPr>
            <a:xfrm>
              <a:off x="2609850" y="3689907"/>
              <a:ext cx="353377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What important learning will you take away from today’s lesson? </a:t>
              </a:r>
              <a:endParaRPr lang="en-GB" dirty="0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C6F4C0E3-B185-4404-8BD8-B48E5C6FB4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49"/>
          <a:stretch/>
        </p:blipFill>
        <p:spPr>
          <a:xfrm>
            <a:off x="6092496" y="3238500"/>
            <a:ext cx="2699520" cy="36195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4F5AF03-844B-4BBB-A3D3-745720DE5E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41" y="3523518"/>
            <a:ext cx="3219016" cy="3334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955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100" dirty="0">
                <a:latin typeface="Twinkl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1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539750" y="1274763"/>
            <a:ext cx="7346950" cy="1262062"/>
          </a:xfrm>
        </p:spPr>
        <p:txBody>
          <a:bodyPr>
            <a:normAutofit/>
          </a:bodyPr>
          <a:lstStyle/>
          <a:p>
            <a:r>
              <a:rPr lang="en-GB" dirty="0"/>
              <a:t>I can assess and manage risks in different situations.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597216"/>
            <a:ext cx="7886700" cy="2261481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+mn-lt"/>
              </a:rPr>
              <a:t>I can assess a situation to see whether it might be dangerous.</a:t>
            </a:r>
          </a:p>
          <a:p>
            <a:r>
              <a:rPr lang="en-GB" dirty="0">
                <a:latin typeface="+mn-lt"/>
              </a:rPr>
              <a:t>I can understand that my own decisions and actions can help when I am in risky situations.</a:t>
            </a:r>
          </a:p>
          <a:p>
            <a:r>
              <a:rPr lang="en-GB" dirty="0">
                <a:latin typeface="+mn-lt"/>
              </a:rPr>
              <a:t>I can identify when and how to get help from others.</a:t>
            </a:r>
          </a:p>
        </p:txBody>
      </p:sp>
    </p:spTree>
    <p:extLst>
      <p:ext uri="{BB962C8B-B14F-4D97-AF65-F5344CB8AC3E}">
        <p14:creationId xmlns:p14="http://schemas.microsoft.com/office/powerpoint/2010/main" val="2169450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3" id="{53A60B04-3F35-4B12-9676-15614EEAFFBE}" vid="{A95E2AE9-83D5-490C-8126-9547A377CD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DA442B1-9A45-46B1-AC9F-69F6F6AF717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F4863C3-A01B-44F4-B4F4-2813BA7557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7F28B3C-0107-4853-9A62-409A292041F4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480</TotalTime>
  <Words>1407</Words>
  <Application>Microsoft Office PowerPoint</Application>
  <PresentationFormat>On-screen Show (4:3)</PresentationFormat>
  <Paragraphs>110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Sassoon Infant Rg</vt:lpstr>
      <vt:lpstr>Twinkl</vt:lpstr>
      <vt:lpstr>Arial</vt:lpstr>
      <vt:lpstr>Tuffy-TTF</vt:lpstr>
      <vt:lpstr>Wingdings</vt:lpstr>
      <vt:lpstr>Office Theme</vt:lpstr>
      <vt:lpstr>PowerPoint Presentation</vt:lpstr>
      <vt:lpstr>PowerPoint Presentation</vt:lpstr>
      <vt:lpstr>PowerPoint Presentation</vt:lpstr>
      <vt:lpstr>Risks, Dangers and Hazards</vt:lpstr>
      <vt:lpstr>Risks, Dangers and Hazards</vt:lpstr>
      <vt:lpstr>Risks, Dangers and Hazards</vt:lpstr>
      <vt:lpstr>What Are the Dangers?</vt:lpstr>
      <vt:lpstr>What Are the Dangers?</vt:lpstr>
      <vt:lpstr>What Are the Dangers?</vt:lpstr>
      <vt:lpstr>What Are the Dangers?</vt:lpstr>
      <vt:lpstr>What Are the Dangers?</vt:lpstr>
      <vt:lpstr>What Are the Dangers?</vt:lpstr>
      <vt:lpstr>What Are the Dangers?</vt:lpstr>
      <vt:lpstr>Stop, Think, Act</vt:lpstr>
      <vt:lpstr>Stop, Think, Act</vt:lpstr>
      <vt:lpstr>Who Could Help?</vt:lpstr>
      <vt:lpstr>Who Could Help?</vt:lpstr>
      <vt:lpstr>Who Could Help?</vt:lpstr>
      <vt:lpstr>Picture the Risk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Karen Pinkney</dc:creator>
  <cp:lastModifiedBy>Tom Bell</cp:lastModifiedBy>
  <cp:revision>43</cp:revision>
  <dcterms:created xsi:type="dcterms:W3CDTF">2019-02-25T11:21:10Z</dcterms:created>
  <dcterms:modified xsi:type="dcterms:W3CDTF">2020-11-06T15:33:43Z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