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72" r:id="rId6"/>
  </p:sldMasterIdLst>
  <p:sldIdLst>
    <p:sldId id="256" r:id="rId7"/>
    <p:sldId id="702" r:id="rId8"/>
    <p:sldId id="428" r:id="rId9"/>
    <p:sldId id="429" r:id="rId10"/>
    <p:sldId id="430" r:id="rId11"/>
    <p:sldId id="413" r:id="rId12"/>
    <p:sldId id="431" r:id="rId13"/>
    <p:sldId id="432" r:id="rId14"/>
    <p:sldId id="433" r:id="rId15"/>
    <p:sldId id="434" r:id="rId16"/>
    <p:sldId id="435" r:id="rId17"/>
    <p:sldId id="436" r:id="rId18"/>
    <p:sldId id="711" r:id="rId19"/>
    <p:sldId id="712" r:id="rId20"/>
    <p:sldId id="713" r:id="rId21"/>
    <p:sldId id="355" r:id="rId22"/>
    <p:sldId id="421" r:id="rId23"/>
    <p:sldId id="427" r:id="rId24"/>
    <p:sldId id="439" r:id="rId25"/>
    <p:sldId id="440" r:id="rId26"/>
    <p:sldId id="706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46A0D-463E-4FAD-A382-EAC3E39DC1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E1480C-468E-4CAC-8D0C-F95446CBE8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94743-CC4F-4FD7-8FB3-D844D2337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1F453-70A0-4077-9C8B-379724B10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7F522D-CBA1-4A90-95C5-027066BF8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66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93D11-86A9-42D2-A8DC-9597EF4CD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ADD5CE-1871-4D59-AE50-61301FA1DD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DA7172-407B-4018-9C4B-8C80C9946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B70769-6E0B-4274-8544-DAC548251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C74C5C-E482-429F-8F6B-D099D382C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802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D9470-36E9-436A-A72E-B8AE7B5EE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AE89A2-4DCC-4FDB-8DF6-3E43147D0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393D2D-F379-4758-B80A-4510A9469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50621-2F94-4339-AD84-EEB224871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713960-11B9-43F7-92B4-EFA702A24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036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9932D-9276-4E5E-91ED-4E1155FEC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CDBC82-4C59-49C5-9573-5381158D3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D94D13-5F74-4476-A96D-D291703A95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F8164C-150A-498A-BF70-6D62668E1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F59391-06EA-4F1F-A62F-81DCCE137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557C3C-285D-48ED-B745-F1F5A0A25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742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ABCA6-9C69-44A7-8A1D-B4FF49A88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BDD15E-DC19-4A30-BDD5-4B42CBBBFE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2A413-FA81-4D2A-8A78-3D49967B37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3D1FE2-F921-4B5D-9859-12AD88F28B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5C30F3-FA50-4E56-AB34-E244C4D93A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0A231A-66FE-42A8-83C8-82C564662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D6B4A6-59CF-4E98-97F8-467944CBB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744E7E-BFF8-49D9-B792-EE99C7479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360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0A568-D7D8-4709-90F0-B2E548FE1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237C88-3F97-4C22-9597-EE42BAECB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154C77-9802-4F05-8C23-C9137CA6F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E76ED8-546C-4DC0-A74D-0D5336743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733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E524A1-98E4-42B4-BB5D-4B63DED03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C74E79-525A-49AB-9E76-AE3478F28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EE9B5B-F798-469E-830B-1649B07AB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293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548C2-DBA1-4CCE-B251-F863D2585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650263-BA40-4BAB-89D5-6E82EDD7DE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68135F-7BB3-4445-8ABE-F37F6ADF99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F58A0D-F6AD-46CE-AE84-B517CD9E3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2B8C91-6BD0-4DBF-98A0-8E3B9B334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7E9F92-5836-40C0-BECB-39AA77373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945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EFEE1-28DA-43E5-A1BF-38D7F4675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B54335-FCAB-4E35-84B7-D03CBBA7EA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8A62-3675-441C-81C5-6550F5E14D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89F0B2-6666-45E4-9D72-C0C5EDFB6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4D7749-D3CE-4D01-8289-96CDF2CC0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034083-5631-445A-ADC5-F6A16409C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111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ED2CD-E605-4E3A-8212-A9A2B0F2A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F9F2F6-97D6-4EFA-A945-8502910A9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7913C-488E-4946-AABE-E21642915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36C3E-B47D-45D6-8193-DF366B9B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DA23E8-D6D6-4F9A-ADBC-A19EB6F62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150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74E65B-01DD-4FDF-9AE1-D114DA8CE4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D1092B-B900-416D-891B-72813833A0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F47A7-9717-48BF-AF8A-7AB6B89BE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C203A1-4818-4DC1-AE5C-F8C31CA03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9E6BC-A21B-4621-ABF1-43A492336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0440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5786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8072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1740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15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6493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3045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6444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2211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6994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1153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3360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8423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0095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165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8095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2913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375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5923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3834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1718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4396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926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F7BA9C-3A0A-46CE-AD05-730EDC738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A5D610-9B01-4B91-8FA1-785BC3CFA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6168AC-E41A-4617-A131-68B1F83B76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1B5BC-5492-4EC0-8910-4C40B6828EE1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620A11-13A8-45CE-9D6A-0155D52F46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AC2DCD-DA05-45D4-9116-9AC5FC8918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6384F-AD4F-4DEA-A35A-59FF24B8BC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477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804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507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secrets.co.uk/find-change-year-2-money-learning-video-clip/" TargetMode="Externa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F698E-27D5-4655-850D-838EC66391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29F9EF-4D04-4BD7-9EF0-3032189F3C1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040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EE0418-E7AE-4546-95AF-40755C6FD9C3}"/>
              </a:ext>
            </a:extLst>
          </p:cNvPr>
          <p:cNvSpPr/>
          <p:nvPr/>
        </p:nvSpPr>
        <p:spPr>
          <a:xfrm>
            <a:off x="2007704" y="436170"/>
            <a:ext cx="83024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28.6.21</a:t>
            </a:r>
          </a:p>
          <a:p>
            <a:pPr defTabSz="457200"/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LO: Solve simple problems in a practical context involving addition and subtraction of money of the same unit, including giving change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1E4444C-CFC9-4C2D-A089-8927B57CF449}"/>
              </a:ext>
            </a:extLst>
          </p:cNvPr>
          <p:cNvSpPr/>
          <p:nvPr/>
        </p:nvSpPr>
        <p:spPr>
          <a:xfrm>
            <a:off x="1901687" y="521293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Calibri" panose="020F0502020204030204"/>
                <a:hlinkClick r:id="rId2"/>
              </a:rPr>
              <a:t>https://classroomsecrets.co.uk/find-change-year-2-money-learning-video-clip/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29957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26" name="Picture 25" descr="A close up of a sign&#10;&#10;Description generated with high confidence">
            <a:extLst>
              <a:ext uri="{FF2B5EF4-FFF2-40B4-BE49-F238E27FC236}">
                <a16:creationId xmlns:a16="http://schemas.microsoft.com/office/drawing/2014/main" id="{89EB3496-0188-4A30-B0EE-A4B454C3CC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27" name="TextBox 8">
            <a:extLst>
              <a:ext uri="{FF2B5EF4-FFF2-40B4-BE49-F238E27FC236}">
                <a16:creationId xmlns:a16="http://schemas.microsoft.com/office/drawing/2014/main" id="{673A7C60-72A8-43BC-B273-D5BA5553B519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D023A46-2286-44E9-8CB6-145A203FAE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6390" y="148682"/>
            <a:ext cx="8919221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E194E43-62FA-462B-9BCF-6F11EDFD0CC7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How much money does Sara have?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594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26" name="Picture 25" descr="A close up of a sign&#10;&#10;Description generated with high confidence">
            <a:extLst>
              <a:ext uri="{FF2B5EF4-FFF2-40B4-BE49-F238E27FC236}">
                <a16:creationId xmlns:a16="http://schemas.microsoft.com/office/drawing/2014/main" id="{89EB3496-0188-4A30-B0EE-A4B454C3CC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27" name="TextBox 8">
            <a:extLst>
              <a:ext uri="{FF2B5EF4-FFF2-40B4-BE49-F238E27FC236}">
                <a16:creationId xmlns:a16="http://schemas.microsoft.com/office/drawing/2014/main" id="{673A7C60-72A8-43BC-B273-D5BA5553B519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D023A46-2286-44E9-8CB6-145A203FAE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6390" y="148682"/>
            <a:ext cx="8919221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E194E43-62FA-462B-9BCF-6F11EDFD0CC7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How much money does Sara have?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087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43" name="Picture 42" descr="A close up of a sign&#10;&#10;Description generated with high confidence">
            <a:extLst>
              <a:ext uri="{FF2B5EF4-FFF2-40B4-BE49-F238E27FC236}">
                <a16:creationId xmlns:a16="http://schemas.microsoft.com/office/drawing/2014/main" id="{4E62442E-5483-4099-BD63-99907EE89E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44" name="TextBox 8">
            <a:extLst>
              <a:ext uri="{FF2B5EF4-FFF2-40B4-BE49-F238E27FC236}">
                <a16:creationId xmlns:a16="http://schemas.microsoft.com/office/drawing/2014/main" id="{E959BF46-9A77-40CD-836F-AC22EB8A5881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936F43CA-FFED-4AFA-971E-2A33D45439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62D68243-5A28-4604-B209-4AD821FEBF68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Philip has the coins below.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He spends 42p.</a:t>
            </a: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Tick the correct change.</a:t>
            </a: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37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43" name="Picture 42" descr="A close up of a sign&#10;&#10;Description generated with high confidence">
            <a:extLst>
              <a:ext uri="{FF2B5EF4-FFF2-40B4-BE49-F238E27FC236}">
                <a16:creationId xmlns:a16="http://schemas.microsoft.com/office/drawing/2014/main" id="{43D30DE8-DA23-48AB-9D4F-C97AB5E58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44" name="TextBox 8">
            <a:extLst>
              <a:ext uri="{FF2B5EF4-FFF2-40B4-BE49-F238E27FC236}">
                <a16:creationId xmlns:a16="http://schemas.microsoft.com/office/drawing/2014/main" id="{3A7A2F34-4061-45AF-A6C3-B7B44B2D5739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E0A8D316-E925-4381-9E51-8A4E01C5F4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0D392F8E-F3D9-4EC1-A494-61336861620C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Philip has the coins below.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He spends 42p.</a:t>
            </a: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Tick the correct change.</a:t>
            </a: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528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62" name="Picture 61" descr="A close up of a sign&#10;&#10;Description generated with high confidence">
            <a:extLst>
              <a:ext uri="{FF2B5EF4-FFF2-40B4-BE49-F238E27FC236}">
                <a16:creationId xmlns:a16="http://schemas.microsoft.com/office/drawing/2014/main" id="{F3971515-FDD8-498D-9BEA-DA4AFE8080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63" name="TextBox 8">
            <a:extLst>
              <a:ext uri="{FF2B5EF4-FFF2-40B4-BE49-F238E27FC236}">
                <a16:creationId xmlns:a16="http://schemas.microsoft.com/office/drawing/2014/main" id="{9265F47A-A37A-412C-A4AF-DB7C36CDA49C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F5BA2F28-3B44-480B-A53F-A4CAABBDED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3D22EB1B-7C4C-4389-8409-B7AECC00C94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2913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62" name="Picture 61" descr="A close up of a sign&#10;&#10;Description generated with high confidence">
            <a:extLst>
              <a:ext uri="{FF2B5EF4-FFF2-40B4-BE49-F238E27FC236}">
                <a16:creationId xmlns:a16="http://schemas.microsoft.com/office/drawing/2014/main" id="{F3971515-FDD8-498D-9BEA-DA4AFE8080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63" name="TextBox 8">
            <a:extLst>
              <a:ext uri="{FF2B5EF4-FFF2-40B4-BE49-F238E27FC236}">
                <a16:creationId xmlns:a16="http://schemas.microsoft.com/office/drawing/2014/main" id="{9265F47A-A37A-412C-A4AF-DB7C36CDA49C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F5BA2F28-3B44-480B-A53F-A4CAABBDED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3D22EB1B-7C4C-4389-8409-B7AECC00C94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</a:t>
            </a: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579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39" name="Picture 38" descr="A close up of a sign&#10;&#10;Description generated with high confidence">
            <a:extLst>
              <a:ext uri="{FF2B5EF4-FFF2-40B4-BE49-F238E27FC236}">
                <a16:creationId xmlns:a16="http://schemas.microsoft.com/office/drawing/2014/main" id="{40435C01-FD18-44AE-9AD9-7E9A44640A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40" name="TextBox 8">
            <a:extLst>
              <a:ext uri="{FF2B5EF4-FFF2-40B4-BE49-F238E27FC236}">
                <a16:creationId xmlns:a16="http://schemas.microsoft.com/office/drawing/2014/main" id="{99FC9094-6B76-4F39-BC20-831BC208AFF5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D50293-AE0F-4630-9A66-FD521F28F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9451AF0-258B-49E2-B0F9-077148DB1585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Complete the bar model.</a:t>
            </a: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999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80964C58-3218-4FBD-8621-DFB98C2711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2" name="TextBox 8">
            <a:extLst>
              <a:ext uri="{FF2B5EF4-FFF2-40B4-BE49-F238E27FC236}">
                <a16:creationId xmlns:a16="http://schemas.microsoft.com/office/drawing/2014/main" id="{D05F2F55-0BE4-4D10-A939-590726BA056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9AD1080-3813-4BC9-88A1-69E4798E6F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7BCF862-3F06-4C4A-9A69-397950305FBF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Complete the bar model.</a:t>
            </a: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116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42" name="Picture 41" descr="A close up of a sign&#10;&#10;Description generated with high confidence">
            <a:extLst>
              <a:ext uri="{FF2B5EF4-FFF2-40B4-BE49-F238E27FC236}">
                <a16:creationId xmlns:a16="http://schemas.microsoft.com/office/drawing/2014/main" id="{2590BAAF-F32F-463D-BEA1-564F2B984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43" name="TextBox 8">
            <a:extLst>
              <a:ext uri="{FF2B5EF4-FFF2-40B4-BE49-F238E27FC236}">
                <a16:creationId xmlns:a16="http://schemas.microsoft.com/office/drawing/2014/main" id="{E177F4E7-86CC-463D-96F9-9C45803B752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9ECC85D2-79D9-4E3A-B87C-15A0E5EF95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1B335C8B-9AB9-4290-9231-38E37A8402E2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Nora has 90p and is given the coins below as change.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Which item did Nora buy?</a:t>
            </a: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95941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42" name="Picture 41" descr="A close up of a sign&#10;&#10;Description generated with high confidence">
            <a:extLst>
              <a:ext uri="{FF2B5EF4-FFF2-40B4-BE49-F238E27FC236}">
                <a16:creationId xmlns:a16="http://schemas.microsoft.com/office/drawing/2014/main" id="{2590BAAF-F32F-463D-BEA1-564F2B984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43" name="TextBox 8">
            <a:extLst>
              <a:ext uri="{FF2B5EF4-FFF2-40B4-BE49-F238E27FC236}">
                <a16:creationId xmlns:a16="http://schemas.microsoft.com/office/drawing/2014/main" id="{E177F4E7-86CC-463D-96F9-9C45803B752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9ECC85D2-79D9-4E3A-B87C-15A0E5EF95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1B335C8B-9AB9-4290-9231-38E37A8402E2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Nora has 90p and is given the coins below as change.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Which item did Nora buy?</a:t>
            </a: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78ECB7F-AA15-45BD-AE29-A607A9B220AF}"/>
              </a:ext>
            </a:extLst>
          </p:cNvPr>
          <p:cNvSpPr/>
          <p:nvPr/>
        </p:nvSpPr>
        <p:spPr>
          <a:xfrm>
            <a:off x="6403177" y="3648723"/>
            <a:ext cx="3838695" cy="257258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67056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80264-4F90-4183-9D74-4E2D836B2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7693" y="1131613"/>
            <a:ext cx="7886700" cy="1325563"/>
          </a:xfrm>
        </p:spPr>
        <p:txBody>
          <a:bodyPr>
            <a:normAutofit/>
          </a:bodyPr>
          <a:lstStyle/>
          <a:p>
            <a:r>
              <a:rPr lang="en-GB" sz="1400" b="1" u="sng" dirty="0">
                <a:latin typeface="Twinkl Cursive Looped" panose="02000000000000000000" pitchFamily="2" charset="0"/>
              </a:rPr>
              <a:t>Group 1</a:t>
            </a:r>
            <a:br>
              <a:rPr lang="en-GB" sz="1400" b="1" u="sng" dirty="0">
                <a:latin typeface="Twinkl Cursive Looped" panose="02000000000000000000" pitchFamily="2" charset="0"/>
              </a:rPr>
            </a:br>
            <a:r>
              <a:rPr lang="en-GB" sz="1400" b="1" u="sng" dirty="0">
                <a:latin typeface="Twinkl Cursive Looped" panose="02000000000000000000" pitchFamily="2" charset="0"/>
              </a:rPr>
              <a:t>Use 1ps to support learners </a:t>
            </a:r>
            <a:br>
              <a:rPr lang="en-GB" sz="1400" b="1" u="sng" dirty="0">
                <a:latin typeface="Twinkl Cursive Looped" panose="02000000000000000000" pitchFamily="2" charset="0"/>
              </a:rPr>
            </a:br>
            <a:r>
              <a:rPr lang="en-GB" sz="2800" dirty="0">
                <a:latin typeface="Twinkl Cursive Looped" panose="02000000000000000000" pitchFamily="2" charset="0"/>
              </a:rPr>
              <a:t>10p – 7p =</a:t>
            </a:r>
            <a:br>
              <a:rPr lang="en-GB" sz="2800" dirty="0">
                <a:latin typeface="Twinkl Cursive Looped" panose="02000000000000000000" pitchFamily="2" charset="0"/>
              </a:rPr>
            </a:br>
            <a:r>
              <a:rPr lang="en-GB" sz="2800" dirty="0">
                <a:latin typeface="Twinkl Cursive Looped" panose="02000000000000000000" pitchFamily="2" charset="0"/>
              </a:rPr>
              <a:t>10p – 8p =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154926D-AADB-41CF-A365-C719553140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9131" y="2742196"/>
            <a:ext cx="5961716" cy="334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4270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6FFA1-A58E-4BFA-B2DC-A3AE056FD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603666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GB" sz="2800" dirty="0">
                <a:latin typeface="Twinkl Cursive Looped" panose="02000000000000000000" pitchFamily="2" charset="0"/>
              </a:rPr>
              <a:t>Group 2,3,4</a:t>
            </a:r>
            <a:br>
              <a:rPr lang="en-GB" sz="2800" dirty="0">
                <a:latin typeface="Twinkl Cursive Looped" panose="02000000000000000000" pitchFamily="2" charset="0"/>
              </a:rPr>
            </a:br>
            <a:r>
              <a:rPr lang="en-GB" sz="2800" dirty="0">
                <a:latin typeface="Twinkl Cursive Looped" panose="02000000000000000000" pitchFamily="2" charset="0"/>
              </a:rPr>
              <a:t>Record the calculation to help</a:t>
            </a:r>
            <a:br>
              <a:rPr lang="en-GB" sz="2800" dirty="0">
                <a:latin typeface="Twinkl Cursive Looped" panose="02000000000000000000" pitchFamily="2" charset="0"/>
              </a:rPr>
            </a:br>
            <a:r>
              <a:rPr lang="en-GB" sz="2800" dirty="0">
                <a:latin typeface="Twinkl Cursive Looped" panose="02000000000000000000" pitchFamily="2" charset="0"/>
              </a:rPr>
              <a:t>50p – 48p = </a:t>
            </a:r>
            <a:br>
              <a:rPr lang="en-GB" sz="2800" dirty="0">
                <a:latin typeface="Twinkl Cursive Looped" panose="02000000000000000000" pitchFamily="2" charset="0"/>
              </a:rPr>
            </a:br>
            <a:r>
              <a:rPr lang="en-GB" sz="2800" dirty="0">
                <a:latin typeface="Twinkl Cursive Looped" panose="02000000000000000000" pitchFamily="2" charset="0"/>
              </a:rPr>
              <a:t>50p – 49p =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82C5CE0-3342-4ED5-8524-91E161E4F4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02378" y="1474602"/>
            <a:ext cx="4795998" cy="501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970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D3D45-4DDB-4D94-8E2C-C85937C6F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5</a:t>
            </a:r>
            <a:br>
              <a:rPr lang="en-GB" dirty="0"/>
            </a:br>
            <a:r>
              <a:rPr lang="en-GB" sz="2800" dirty="0"/>
              <a:t>100p – 87p = 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030AA8C-FB71-49C9-BC02-0330851CC1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74602" y="785008"/>
            <a:ext cx="5864748" cy="548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3095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25" name="Picture 24" descr="A close up of a sign&#10;&#10;Description generated with high confidence">
            <a:extLst>
              <a:ext uri="{FF2B5EF4-FFF2-40B4-BE49-F238E27FC236}">
                <a16:creationId xmlns:a16="http://schemas.microsoft.com/office/drawing/2014/main" id="{A65C1C68-1CDB-4171-9874-46774EAE56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26" name="TextBox 8">
            <a:extLst>
              <a:ext uri="{FF2B5EF4-FFF2-40B4-BE49-F238E27FC236}">
                <a16:creationId xmlns:a16="http://schemas.microsoft.com/office/drawing/2014/main" id="{0F40BBAD-A33B-498D-B57A-373AFF2AA11A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178385BF-21EB-4E53-A0DC-7F9DBD6A0A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1B77E0A0-584B-4431-B1E5-99C344DD6E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Nicki is given £1 to buy cheese. </a:t>
            </a: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She is allowed to spend the change. What can she buy? 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4" name="Picture 13" descr="A close up of a sign&#10;&#10;Description generated with high confidence">
            <a:extLst>
              <a:ext uri="{FF2B5EF4-FFF2-40B4-BE49-F238E27FC236}">
                <a16:creationId xmlns:a16="http://schemas.microsoft.com/office/drawing/2014/main" id="{ECBFAC55-9F83-4015-8755-13B6F084FE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22" name="TextBox 8">
            <a:extLst>
              <a:ext uri="{FF2B5EF4-FFF2-40B4-BE49-F238E27FC236}">
                <a16:creationId xmlns:a16="http://schemas.microsoft.com/office/drawing/2014/main" id="{D84F451D-D8DD-4BBB-9635-834AD33159BD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22C41C6-148B-42DF-BAB7-3ED938B38B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14AFADE3-A32D-461A-BD75-E23D0ED2D3E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Nicki is given £1 to buy cheese. </a:t>
            </a: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She is allowed to spend the change. What can she buy?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1050" b="1" dirty="0">
                <a:solidFill>
                  <a:prstClr val="black"/>
                </a:solidFill>
                <a:latin typeface="Century Gothic" panose="020B0502020202020204" pitchFamily="34" charset="0"/>
              </a:rPr>
              <a:t>	</a:t>
            </a:r>
            <a:endParaRPr lang="en-GB" sz="105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Nicki can buy the broccoli or the cherries because she has 57p change.</a:t>
            </a:r>
          </a:p>
          <a:p>
            <a:pPr algn="ctr" defTabSz="45720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8098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51" name="Picture 50" descr="A close up of a sign&#10;&#10;Description generated with high confidence">
            <a:extLst>
              <a:ext uri="{FF2B5EF4-FFF2-40B4-BE49-F238E27FC236}">
                <a16:creationId xmlns:a16="http://schemas.microsoft.com/office/drawing/2014/main" id="{573592DC-6E6E-464D-A0EB-CFCFD825C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52" name="TextBox 8">
            <a:extLst>
              <a:ext uri="{FF2B5EF4-FFF2-40B4-BE49-F238E27FC236}">
                <a16:creationId xmlns:a16="http://schemas.microsoft.com/office/drawing/2014/main" id="{27355980-49A2-4A2E-805B-F092C4C8C3A1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5BB1CFD-0E27-46DA-B447-9E7338EED7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6141ED0-0E19-4B29-A9E8-EB960AC34CFA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Eliza has £1. She buys some pencils that cost 68p.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Is Eliza correct? Explain your answer.</a:t>
            </a: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</a:t>
            </a: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10280570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51" name="Picture 50" descr="A close up of a sign&#10;&#10;Description generated with high confidence">
            <a:extLst>
              <a:ext uri="{FF2B5EF4-FFF2-40B4-BE49-F238E27FC236}">
                <a16:creationId xmlns:a16="http://schemas.microsoft.com/office/drawing/2014/main" id="{573592DC-6E6E-464D-A0EB-CFCFD825C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52" name="TextBox 8">
            <a:extLst>
              <a:ext uri="{FF2B5EF4-FFF2-40B4-BE49-F238E27FC236}">
                <a16:creationId xmlns:a16="http://schemas.microsoft.com/office/drawing/2014/main" id="{27355980-49A2-4A2E-805B-F092C4C8C3A1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5BB1CFD-0E27-46DA-B447-9E7338EED7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6141ED0-0E19-4B29-A9E8-EB960AC34CFA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Eliza has £1. She buys some pencils that cost 68p.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Is Eliza correct? Explain your answer.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Eliza is incorrect because… 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</a:t>
            </a: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931330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51" name="Picture 50" descr="A close up of a sign&#10;&#10;Description generated with high confidence">
            <a:extLst>
              <a:ext uri="{FF2B5EF4-FFF2-40B4-BE49-F238E27FC236}">
                <a16:creationId xmlns:a16="http://schemas.microsoft.com/office/drawing/2014/main" id="{573592DC-6E6E-464D-A0EB-CFCFD825C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52" name="TextBox 8">
            <a:extLst>
              <a:ext uri="{FF2B5EF4-FFF2-40B4-BE49-F238E27FC236}">
                <a16:creationId xmlns:a16="http://schemas.microsoft.com/office/drawing/2014/main" id="{27355980-49A2-4A2E-805B-F092C4C8C3A1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>
              <a:defRPr/>
            </a:pPr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5BB1CFD-0E27-46DA-B447-9E7338EED7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8682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6141ED0-0E19-4B29-A9E8-EB960AC34CFA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>
              <a:defRPr/>
            </a:pPr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Eliza has £1. She buys some pencils that cost 68p.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Is Eliza correct? Explain your answer.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Eliza is incorrect because £1 – 68p = 32p.  </a:t>
            </a:r>
          </a:p>
          <a:p>
            <a:pPr algn="ctr" defTabSz="4572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She would have 10p too much change if she was given 42p.</a:t>
            </a: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</a:t>
            </a: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	 </a:t>
            </a:r>
          </a:p>
        </p:txBody>
      </p:sp>
    </p:spTree>
    <p:extLst>
      <p:ext uri="{BB962C8B-B14F-4D97-AF65-F5344CB8AC3E}">
        <p14:creationId xmlns:p14="http://schemas.microsoft.com/office/powerpoint/2010/main" val="30803987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0B9B6-F5A7-4BEF-965C-41336AC11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279A337-CB36-403B-831C-419637536F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9458" y="301833"/>
            <a:ext cx="9393085" cy="625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68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5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43C1F65-83B5-4FE1-8CC4-738B30D2B1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2F54F2B-8BA8-460C-B341-01512651AC0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B248C83-E35F-46EF-A477-A1FB0EA52F0B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478</Words>
  <Application>Microsoft Office PowerPoint</Application>
  <PresentationFormat>Widescreen</PresentationFormat>
  <Paragraphs>247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Calibri Light</vt:lpstr>
      <vt:lpstr>Century Gothic</vt:lpstr>
      <vt:lpstr>Twinkl Cursive Looped</vt:lpstr>
      <vt:lpstr>Office Theme</vt:lpstr>
      <vt:lpstr>1_Office Theme</vt:lpstr>
      <vt:lpstr>5_Office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Group 1 Use 1ps to support learners  10p – 7p = 10p – 8p =</vt:lpstr>
      <vt:lpstr>Group 2,3,4 Record the calculation to help 50p – 48p =  50p – 49p = </vt:lpstr>
      <vt:lpstr>Group 5 100p – 87p =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MacRae</dc:creator>
  <cp:lastModifiedBy>Laura MacRae</cp:lastModifiedBy>
  <cp:revision>1</cp:revision>
  <dcterms:created xsi:type="dcterms:W3CDTF">2021-06-28T14:32:50Z</dcterms:created>
  <dcterms:modified xsi:type="dcterms:W3CDTF">2021-06-28T14:33:24Z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