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8" r:id="rId3"/>
    <p:sldId id="264" r:id="rId4"/>
    <p:sldId id="269" r:id="rId5"/>
    <p:sldId id="270" r:id="rId6"/>
    <p:sldId id="271" r:id="rId7"/>
    <p:sldId id="272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Twinkl" panose="020B0604020202020204" charset="0"/>
      <p:regular r:id="rId15"/>
      <p:bold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8633"/>
    <a:srgbClr val="232321"/>
    <a:srgbClr val="FF8000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1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756" y="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CC8ADA3A-0B88-7E4D-B47C-D5F70376EFF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5B2B2B8E-A061-9949-B9B9-D0FB3206FAD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CBF12037-A7CC-E14B-90C2-70D9C2DC22C8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/>
          <a:p>
            <a:r>
              <a:rPr lang="en-GB" dirty="0"/>
              <a:t>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9CEB64CC-3920-9344-8486-004E769E93A7}"/>
              </a:ext>
            </a:extLst>
          </p:cNvPr>
          <p:cNvSpPr/>
          <p:nvPr/>
        </p:nvSpPr>
        <p:spPr>
          <a:xfrm>
            <a:off x="750888" y="3123096"/>
            <a:ext cx="7632700" cy="460375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dirty="0">
                <a:solidFill>
                  <a:schemeClr val="tx1"/>
                </a:solidFill>
                <a:latin typeface="Twinkl" pitchFamily="2" charset="77"/>
              </a:rPr>
              <a:t>Read on to learn how harvests are celebrated around the world.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7A1036CA-8B8D-914C-AB9E-C77577ED65B9}"/>
              </a:ext>
            </a:extLst>
          </p:cNvPr>
          <p:cNvSpPr/>
          <p:nvPr/>
        </p:nvSpPr>
        <p:spPr>
          <a:xfrm>
            <a:off x="755650" y="2199171"/>
            <a:ext cx="7632700" cy="747713"/>
          </a:xfrm>
          <a:prstGeom prst="roundRect">
            <a:avLst>
              <a:gd name="adj" fmla="val 8952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dirty="0">
                <a:solidFill>
                  <a:schemeClr val="tx1"/>
                </a:solidFill>
                <a:latin typeface="Twinkl" pitchFamily="2" charset="77"/>
              </a:rPr>
              <a:t>They happen at different times of the year around the world and are held when crops are harvested.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A41237BD-0CFF-BF4D-814E-3598320071DA}"/>
              </a:ext>
            </a:extLst>
          </p:cNvPr>
          <p:cNvSpPr/>
          <p:nvPr/>
        </p:nvSpPr>
        <p:spPr>
          <a:xfrm>
            <a:off x="755650" y="1587984"/>
            <a:ext cx="7632700" cy="461962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77"/>
              </a:rPr>
              <a:t>Harvest festivals are celebrations of the food that grows on the land.</a:t>
            </a:r>
          </a:p>
        </p:txBody>
      </p:sp>
      <p:pic>
        <p:nvPicPr>
          <p:cNvPr id="3" name="Picture 2" descr="A picture containing room, mug, glass&#10;&#10;Description automatically generated">
            <a:extLst>
              <a:ext uri="{FF2B5EF4-FFF2-40B4-BE49-F238E27FC236}">
                <a16:creationId xmlns:a16="http://schemas.microsoft.com/office/drawing/2014/main" id="{8A0CB22D-0AE6-5D49-AC4B-E7407EF055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76" y="3882741"/>
            <a:ext cx="3127513" cy="2276634"/>
          </a:xfrm>
          <a:prstGeom prst="rect">
            <a:avLst/>
          </a:prstGeom>
        </p:spPr>
      </p:pic>
      <p:pic>
        <p:nvPicPr>
          <p:cNvPr id="5" name="Picture 4" descr="A picture containing baseball, zebra, standing, glass&#10;&#10;Description automatically generated">
            <a:extLst>
              <a:ext uri="{FF2B5EF4-FFF2-40B4-BE49-F238E27FC236}">
                <a16:creationId xmlns:a16="http://schemas.microsoft.com/office/drawing/2014/main" id="{CBB7EE64-48B3-FE48-A1EF-C375B9F44D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6312" y="3802079"/>
            <a:ext cx="2944069" cy="2357296"/>
          </a:xfrm>
          <a:prstGeom prst="rect">
            <a:avLst/>
          </a:prstGeom>
        </p:spPr>
      </p:pic>
      <p:sp>
        <p:nvSpPr>
          <p:cNvPr id="12" name="Title 20">
            <a:extLst>
              <a:ext uri="{FF2B5EF4-FFF2-40B4-BE49-F238E27FC236}">
                <a16:creationId xmlns:a16="http://schemas.microsoft.com/office/drawing/2014/main" id="{01F9F1BE-E450-B74C-AE63-55576FC009C0}"/>
              </a:ext>
            </a:extLst>
          </p:cNvPr>
          <p:cNvSpPr txBox="1">
            <a:spLocks/>
          </p:cNvSpPr>
          <p:nvPr/>
        </p:nvSpPr>
        <p:spPr>
          <a:xfrm>
            <a:off x="461962" y="584912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EB8633"/>
                </a:solidFill>
                <a:latin typeface="+mn-lt"/>
              </a:rPr>
              <a:t>Harvest Festivals</a:t>
            </a:r>
          </a:p>
        </p:txBody>
      </p:sp>
    </p:spTree>
    <p:extLst>
      <p:ext uri="{BB962C8B-B14F-4D97-AF65-F5344CB8AC3E}">
        <p14:creationId xmlns:p14="http://schemas.microsoft.com/office/powerpoint/2010/main" val="8865578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584912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EB8633"/>
                </a:solidFill>
                <a:latin typeface="+mn-lt"/>
              </a:rPr>
              <a:t>Britain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A0A38086-D6F8-614B-9370-B6729225EBE2}"/>
              </a:ext>
            </a:extLst>
          </p:cNvPr>
          <p:cNvSpPr/>
          <p:nvPr/>
        </p:nvSpPr>
        <p:spPr>
          <a:xfrm>
            <a:off x="649357" y="1629261"/>
            <a:ext cx="7805530" cy="616628"/>
          </a:xfrm>
          <a:prstGeom prst="roundRect">
            <a:avLst>
              <a:gd name="adj" fmla="val 22513"/>
            </a:avLst>
          </a:prstGeom>
          <a:solidFill>
            <a:schemeClr val="bg1">
              <a:lumMod val="95000"/>
            </a:schemeClr>
          </a:solidFill>
          <a:ln w="508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In Britain, harvest festival is usually celebrated near the end of September. </a:t>
            </a:r>
          </a:p>
        </p:txBody>
      </p:sp>
      <p:pic>
        <p:nvPicPr>
          <p:cNvPr id="4" name="Picture 3" descr="A close up of a device&#10;&#10;Description automatically generated">
            <a:extLst>
              <a:ext uri="{FF2B5EF4-FFF2-40B4-BE49-F238E27FC236}">
                <a16:creationId xmlns:a16="http://schemas.microsoft.com/office/drawing/2014/main" id="{BDA2E39C-A01A-1B49-B340-A64727380D7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338" y="4095299"/>
            <a:ext cx="2553053" cy="2134359"/>
          </a:xfrm>
          <a:prstGeom prst="rect">
            <a:avLst/>
          </a:prstGeom>
        </p:spPr>
      </p:pic>
      <p:pic>
        <p:nvPicPr>
          <p:cNvPr id="15" name="Picture 14" descr="A picture containing table&#10;&#10;Description automatically generated">
            <a:extLst>
              <a:ext uri="{FF2B5EF4-FFF2-40B4-BE49-F238E27FC236}">
                <a16:creationId xmlns:a16="http://schemas.microsoft.com/office/drawing/2014/main" id="{F2A266D1-B913-1D47-8057-1036639F2F3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5847" y="4014604"/>
            <a:ext cx="1139684" cy="2258484"/>
          </a:xfrm>
          <a:prstGeom prst="rect">
            <a:avLst/>
          </a:prstGeom>
        </p:spPr>
      </p:pic>
      <p:pic>
        <p:nvPicPr>
          <p:cNvPr id="17" name="Picture 16" descr="A picture containing room, mug, glass&#10;&#10;Description automatically generated">
            <a:extLst>
              <a:ext uri="{FF2B5EF4-FFF2-40B4-BE49-F238E27FC236}">
                <a16:creationId xmlns:a16="http://schemas.microsoft.com/office/drawing/2014/main" id="{6389CE5C-2F12-9948-82FB-68FD481AD27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720" y="4233247"/>
            <a:ext cx="2553053" cy="1858463"/>
          </a:xfrm>
          <a:prstGeom prst="rect">
            <a:avLst/>
          </a:prstGeom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4AAA01BD-7DC5-7244-9060-E99FE28360CF}"/>
              </a:ext>
            </a:extLst>
          </p:cNvPr>
          <p:cNvSpPr/>
          <p:nvPr/>
        </p:nvSpPr>
        <p:spPr>
          <a:xfrm>
            <a:off x="649357" y="2419594"/>
            <a:ext cx="7805530" cy="729628"/>
          </a:xfrm>
          <a:prstGeom prst="roundRect">
            <a:avLst>
              <a:gd name="adj" fmla="val 21191"/>
            </a:avLst>
          </a:prstGeom>
          <a:solidFill>
            <a:schemeClr val="bg1">
              <a:lumMod val="95000"/>
            </a:schemeClr>
          </a:solidFill>
          <a:ln w="508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People sing songs, pray and sometimes </a:t>
            </a:r>
          </a:p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go to church.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F0356932-31E2-C745-8CD8-FF894D5C5200}"/>
              </a:ext>
            </a:extLst>
          </p:cNvPr>
          <p:cNvSpPr/>
          <p:nvPr/>
        </p:nvSpPr>
        <p:spPr>
          <a:xfrm>
            <a:off x="649357" y="3337362"/>
            <a:ext cx="7805530" cy="569797"/>
          </a:xfrm>
          <a:prstGeom prst="roundRect">
            <a:avLst>
              <a:gd name="adj" fmla="val 23960"/>
            </a:avLst>
          </a:prstGeom>
          <a:solidFill>
            <a:schemeClr val="bg1">
              <a:lumMod val="95000"/>
            </a:schemeClr>
          </a:solidFill>
          <a:ln w="508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Food is often collected in baskets to give to people in need.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584912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EB8633"/>
                </a:solidFill>
                <a:latin typeface="+mn-lt"/>
              </a:rPr>
              <a:t>Britain (Scotland)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A0A38086-D6F8-614B-9370-B6729225EBE2}"/>
              </a:ext>
            </a:extLst>
          </p:cNvPr>
          <p:cNvSpPr/>
          <p:nvPr/>
        </p:nvSpPr>
        <p:spPr>
          <a:xfrm>
            <a:off x="649357" y="1943273"/>
            <a:ext cx="7805530" cy="544096"/>
          </a:xfrm>
          <a:prstGeom prst="roundRect">
            <a:avLst>
              <a:gd name="adj" fmla="val 29704"/>
            </a:avLst>
          </a:prstGeom>
          <a:solidFill>
            <a:schemeClr val="bg1">
              <a:lumMod val="95000"/>
            </a:schemeClr>
          </a:solidFill>
          <a:ln w="508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In Scotland, some people celebrate a wheat harvest called Lammas.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4AAA01BD-7DC5-7244-9060-E99FE28360CF}"/>
              </a:ext>
            </a:extLst>
          </p:cNvPr>
          <p:cNvSpPr/>
          <p:nvPr/>
        </p:nvSpPr>
        <p:spPr>
          <a:xfrm>
            <a:off x="649357" y="2871618"/>
            <a:ext cx="7805530" cy="729628"/>
          </a:xfrm>
          <a:prstGeom prst="roundRect">
            <a:avLst>
              <a:gd name="adj" fmla="val 24910"/>
            </a:avLst>
          </a:prstGeom>
          <a:solidFill>
            <a:schemeClr val="bg1">
              <a:lumMod val="95000"/>
            </a:schemeClr>
          </a:solidFill>
          <a:ln w="508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People make bread from the first wheat harvest and take it to church to eat.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D171E2-6099-0A46-9023-84E8111B91A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2315" y="4036372"/>
            <a:ext cx="2505797" cy="2082800"/>
          </a:xfrm>
          <a:prstGeom prst="rect">
            <a:avLst/>
          </a:prstGeom>
        </p:spPr>
      </p:pic>
      <p:pic>
        <p:nvPicPr>
          <p:cNvPr id="6" name="Picture 5" descr="A picture containing photo, showing, bird, different&#10;&#10;Description automatically generated">
            <a:extLst>
              <a:ext uri="{FF2B5EF4-FFF2-40B4-BE49-F238E27FC236}">
                <a16:creationId xmlns:a16="http://schemas.microsoft.com/office/drawing/2014/main" id="{2356E34F-CCD4-3848-97EE-A967B8A6904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1371" y="4139455"/>
            <a:ext cx="3309257" cy="1861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1954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584912"/>
            <a:ext cx="8220075" cy="994306"/>
          </a:xfrm>
        </p:spPr>
        <p:txBody>
          <a:bodyPr/>
          <a:lstStyle/>
          <a:p>
            <a:r>
              <a:rPr lang="en-GB" altLang="en-US" dirty="0">
                <a:solidFill>
                  <a:schemeClr val="accent2"/>
                </a:solidFill>
              </a:rPr>
              <a:t>America and Canada</a:t>
            </a:r>
            <a:endParaRPr lang="en-GB" dirty="0">
              <a:solidFill>
                <a:srgbClr val="232321"/>
              </a:solidFill>
              <a:latin typeface="+mn-lt"/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A0A38086-D6F8-614B-9370-B6729225EBE2}"/>
              </a:ext>
            </a:extLst>
          </p:cNvPr>
          <p:cNvSpPr/>
          <p:nvPr/>
        </p:nvSpPr>
        <p:spPr>
          <a:xfrm>
            <a:off x="669234" y="1781974"/>
            <a:ext cx="7805530" cy="1861882"/>
          </a:xfrm>
          <a:prstGeom prst="roundRect">
            <a:avLst>
              <a:gd name="adj" fmla="val 12225"/>
            </a:avLst>
          </a:prstGeom>
          <a:solidFill>
            <a:srgbClr val="92D050"/>
          </a:solidFill>
          <a:ln w="508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In America and Canada, harvest celebrations are called Thanksgiving.</a:t>
            </a:r>
          </a:p>
          <a:p>
            <a:pPr>
              <a:spcBef>
                <a:spcPct val="0"/>
              </a:spcBef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Thanksgiving is in October or November.</a:t>
            </a:r>
          </a:p>
          <a:p>
            <a:pPr>
              <a:spcBef>
                <a:spcPct val="0"/>
              </a:spcBef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People celebrate by having a family dinner with lots of different foods, like roast turkey with lots of vegetables.</a:t>
            </a:r>
          </a:p>
        </p:txBody>
      </p:sp>
      <p:pic>
        <p:nvPicPr>
          <p:cNvPr id="4" name="Picture 3" descr="A picture containing room&#10;&#10;Description automatically generated">
            <a:extLst>
              <a:ext uri="{FF2B5EF4-FFF2-40B4-BE49-F238E27FC236}">
                <a16:creationId xmlns:a16="http://schemas.microsoft.com/office/drawing/2014/main" id="{750BFC04-F482-674E-9443-940C63C482C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7546" y="3846612"/>
            <a:ext cx="3151510" cy="2452915"/>
          </a:xfrm>
          <a:prstGeom prst="rect">
            <a:avLst/>
          </a:prstGeom>
        </p:spPr>
      </p:pic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022E656E-0A53-0E48-88AF-CD696F7A363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914" y="3841453"/>
            <a:ext cx="2759538" cy="2431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1399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584912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EB8633"/>
                </a:solidFill>
                <a:latin typeface="+mn-lt"/>
              </a:rPr>
              <a:t>Africa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A0A38086-D6F8-614B-9370-B6729225EBE2}"/>
              </a:ext>
            </a:extLst>
          </p:cNvPr>
          <p:cNvSpPr/>
          <p:nvPr/>
        </p:nvSpPr>
        <p:spPr>
          <a:xfrm>
            <a:off x="649357" y="1678595"/>
            <a:ext cx="7805530" cy="729628"/>
          </a:xfrm>
          <a:prstGeom prst="roundRect">
            <a:avLst>
              <a:gd name="adj" fmla="val 29704"/>
            </a:avLst>
          </a:prstGeom>
          <a:solidFill>
            <a:schemeClr val="bg1">
              <a:lumMod val="95000"/>
            </a:schemeClr>
          </a:solidFill>
          <a:ln w="508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In West Africa, there is a celebration called The Festival of Yams, which celebrates the yam harvest. The festival usually takes place in August.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4AAA01BD-7DC5-7244-9060-E99FE28360CF}"/>
              </a:ext>
            </a:extLst>
          </p:cNvPr>
          <p:cNvSpPr/>
          <p:nvPr/>
        </p:nvSpPr>
        <p:spPr>
          <a:xfrm>
            <a:off x="649357" y="2637246"/>
            <a:ext cx="7805530" cy="557382"/>
          </a:xfrm>
          <a:prstGeom prst="roundRect">
            <a:avLst>
              <a:gd name="adj" fmla="val 24910"/>
            </a:avLst>
          </a:prstGeom>
          <a:solidFill>
            <a:schemeClr val="bg1">
              <a:lumMod val="95000"/>
            </a:schemeClr>
          </a:solidFill>
          <a:ln w="508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Yams are a vegetable, similar to a sweet potato.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9243C947-81F4-4744-97A4-D26357074CF5}"/>
              </a:ext>
            </a:extLst>
          </p:cNvPr>
          <p:cNvSpPr/>
          <p:nvPr/>
        </p:nvSpPr>
        <p:spPr>
          <a:xfrm>
            <a:off x="649357" y="3423651"/>
            <a:ext cx="7805530" cy="658527"/>
          </a:xfrm>
          <a:prstGeom prst="roundRect">
            <a:avLst>
              <a:gd name="adj" fmla="val 24910"/>
            </a:avLst>
          </a:prstGeom>
          <a:solidFill>
            <a:schemeClr val="bg1">
              <a:lumMod val="95000"/>
            </a:schemeClr>
          </a:solidFill>
          <a:ln w="508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People celebrate by dancing and sharing the yams with </a:t>
            </a:r>
          </a:p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the village.</a:t>
            </a:r>
          </a:p>
        </p:txBody>
      </p:sp>
      <p:pic>
        <p:nvPicPr>
          <p:cNvPr id="4" name="Picture 3" descr="A picture containing helmet&#10;&#10;Description automatically generated">
            <a:extLst>
              <a:ext uri="{FF2B5EF4-FFF2-40B4-BE49-F238E27FC236}">
                <a16:creationId xmlns:a16="http://schemas.microsoft.com/office/drawing/2014/main" id="{4A5A6E78-D6C3-EE44-BA0A-DCC4CAC7D1D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64837">
            <a:off x="1654982" y="4043254"/>
            <a:ext cx="1625912" cy="2538749"/>
          </a:xfrm>
          <a:prstGeom prst="rect">
            <a:avLst/>
          </a:prstGeom>
        </p:spPr>
      </p:pic>
      <p:pic>
        <p:nvPicPr>
          <p:cNvPr id="11" name="Picture 10" descr="A picture containing doll, toy&#10;&#10;Description automatically generated">
            <a:extLst>
              <a:ext uri="{FF2B5EF4-FFF2-40B4-BE49-F238E27FC236}">
                <a16:creationId xmlns:a16="http://schemas.microsoft.com/office/drawing/2014/main" id="{E5FE50EF-619A-7C43-A962-86CC75BA85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195"/>
          <a:stretch/>
        </p:blipFill>
        <p:spPr>
          <a:xfrm>
            <a:off x="5084349" y="4311201"/>
            <a:ext cx="2450551" cy="208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9951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584912"/>
            <a:ext cx="8220075" cy="994306"/>
          </a:xfrm>
        </p:spPr>
        <p:txBody>
          <a:bodyPr/>
          <a:lstStyle/>
          <a:p>
            <a:r>
              <a:rPr lang="en-GB" altLang="en-US" dirty="0">
                <a:solidFill>
                  <a:schemeClr val="accent2"/>
                </a:solidFill>
              </a:rPr>
              <a:t>India</a:t>
            </a:r>
            <a:endParaRPr lang="en-GB" dirty="0">
              <a:solidFill>
                <a:srgbClr val="232321"/>
              </a:solidFill>
              <a:latin typeface="+mn-lt"/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A0A38086-D6F8-614B-9370-B6729225EBE2}"/>
              </a:ext>
            </a:extLst>
          </p:cNvPr>
          <p:cNvSpPr/>
          <p:nvPr/>
        </p:nvSpPr>
        <p:spPr>
          <a:xfrm>
            <a:off x="669234" y="1579218"/>
            <a:ext cx="7805530" cy="2412211"/>
          </a:xfrm>
          <a:prstGeom prst="roundRect">
            <a:avLst>
              <a:gd name="adj" fmla="val 12225"/>
            </a:avLst>
          </a:prstGeom>
          <a:solidFill>
            <a:srgbClr val="92D050"/>
          </a:solidFill>
          <a:ln w="508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In India, there are many different harvest festivals because lots of different foods grow there.</a:t>
            </a:r>
          </a:p>
          <a:p>
            <a:pPr>
              <a:spcBef>
                <a:spcPct val="0"/>
              </a:spcBef>
            </a:pPr>
            <a:endParaRPr lang="en-GB" altLang="en-US" sz="1200" dirty="0">
              <a:solidFill>
                <a:schemeClr val="tx1"/>
              </a:solidFill>
            </a:endParaRPr>
          </a:p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The different crops are celebrated and shared, and sometimes cattle is worshipped too.</a:t>
            </a:r>
          </a:p>
          <a:p>
            <a:pPr>
              <a:spcBef>
                <a:spcPct val="0"/>
              </a:spcBef>
            </a:pPr>
            <a:endParaRPr lang="en-GB" altLang="en-US" sz="1200" dirty="0">
              <a:solidFill>
                <a:schemeClr val="tx1"/>
              </a:solidFill>
            </a:endParaRPr>
          </a:p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Many of the festivals are celebrated with family and friends. Food and drink are shared, new clothes worn and sometimes gifts are given. </a:t>
            </a:r>
          </a:p>
        </p:txBody>
      </p:sp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E198A05C-0222-FE40-912B-1FE76A5046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62"/>
          <a:stretch/>
        </p:blipFill>
        <p:spPr>
          <a:xfrm>
            <a:off x="6096000" y="4219989"/>
            <a:ext cx="2124666" cy="2180811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313F7AC9-D297-864B-994E-DA99D97BCA8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225"/>
          <a:stretch/>
        </p:blipFill>
        <p:spPr>
          <a:xfrm flipH="1">
            <a:off x="634580" y="4573831"/>
            <a:ext cx="2917222" cy="1826970"/>
          </a:xfrm>
          <a:prstGeom prst="rect">
            <a:avLst/>
          </a:prstGeom>
        </p:spPr>
      </p:pic>
      <p:pic>
        <p:nvPicPr>
          <p:cNvPr id="9" name="Picture 8" descr="A close up of a plate&#10;&#10;Description automatically generated">
            <a:extLst>
              <a:ext uri="{FF2B5EF4-FFF2-40B4-BE49-F238E27FC236}">
                <a16:creationId xmlns:a16="http://schemas.microsoft.com/office/drawing/2014/main" id="{8B849B8A-D432-3D41-A6AD-C3AC486F556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1802" y="4414173"/>
            <a:ext cx="2040394" cy="1729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5299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</TotalTime>
  <Words>270</Words>
  <Application>Microsoft Office PowerPoint</Application>
  <PresentationFormat>On-screen Show (4:3)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Calibri</vt:lpstr>
      <vt:lpstr>Arial</vt:lpstr>
      <vt:lpstr>Twinkl</vt:lpstr>
      <vt:lpstr>Office Theme</vt:lpstr>
      <vt:lpstr>PowerPoint Presentation</vt:lpstr>
      <vt:lpstr>PowerPoint Presentation</vt:lpstr>
      <vt:lpstr>Britain</vt:lpstr>
      <vt:lpstr>Britain (Scotland)</vt:lpstr>
      <vt:lpstr>America and Canada</vt:lpstr>
      <vt:lpstr>Africa</vt:lpstr>
      <vt:lpstr>India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 Office</dc:creator>
  <cp:lastModifiedBy>Laura MacRae</cp:lastModifiedBy>
  <cp:revision>9</cp:revision>
  <dcterms:created xsi:type="dcterms:W3CDTF">2020-09-11T09:13:23Z</dcterms:created>
  <dcterms:modified xsi:type="dcterms:W3CDTF">2021-01-31T16:17:21Z</dcterms:modified>
</cp:coreProperties>
</file>