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0"/>
  </p:notesMasterIdLst>
  <p:sldIdLst>
    <p:sldId id="296" r:id="rId11"/>
    <p:sldId id="297" r:id="rId12"/>
    <p:sldId id="306" r:id="rId13"/>
    <p:sldId id="307" r:id="rId14"/>
    <p:sldId id="299" r:id="rId15"/>
    <p:sldId id="300" r:id="rId16"/>
    <p:sldId id="308" r:id="rId17"/>
    <p:sldId id="309" r:id="rId18"/>
    <p:sldId id="310" r:id="rId19"/>
    <p:sldId id="304" r:id="rId20"/>
    <p:sldId id="311" r:id="rId21"/>
    <p:sldId id="312" r:id="rId22"/>
    <p:sldId id="313" r:id="rId23"/>
    <p:sldId id="301" r:id="rId24"/>
    <p:sldId id="315" r:id="rId25"/>
    <p:sldId id="316" r:id="rId26"/>
    <p:sldId id="314" r:id="rId27"/>
    <p:sldId id="318" r:id="rId28"/>
    <p:sldId id="319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8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5.png"/><Relationship Id="rId7" Type="http://schemas.openxmlformats.org/officeDocument/2006/relationships/image" Target="../media/image27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13.png"/><Relationship Id="rId9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7" Type="http://schemas.openxmlformats.org/officeDocument/2006/relationships/image" Target="../media/image2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5900" y="2433502"/>
            <a:ext cx="664521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6" name="Cube 35"/>
          <p:cNvSpPr/>
          <p:nvPr/>
        </p:nvSpPr>
        <p:spPr>
          <a:xfrm>
            <a:off x="5571958" y="3411353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449" y="890912"/>
            <a:ext cx="1318154" cy="12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241" y="915597"/>
            <a:ext cx="1335160" cy="12397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954" y="898525"/>
            <a:ext cx="1335160" cy="1239791"/>
          </a:xfrm>
          <a:prstGeom prst="rect">
            <a:avLst/>
          </a:prstGeom>
        </p:spPr>
      </p:pic>
      <p:sp>
        <p:nvSpPr>
          <p:cNvPr id="22" name="Cube 21"/>
          <p:cNvSpPr/>
          <p:nvPr/>
        </p:nvSpPr>
        <p:spPr>
          <a:xfrm>
            <a:off x="1551647" y="3441201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3" name="Cube 22"/>
          <p:cNvSpPr/>
          <p:nvPr/>
        </p:nvSpPr>
        <p:spPr>
          <a:xfrm>
            <a:off x="1551647" y="313561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4" name="Cube 23"/>
          <p:cNvSpPr/>
          <p:nvPr/>
        </p:nvSpPr>
        <p:spPr>
          <a:xfrm>
            <a:off x="1551647" y="2843139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6" name="Cube 25"/>
          <p:cNvSpPr/>
          <p:nvPr/>
        </p:nvSpPr>
        <p:spPr>
          <a:xfrm>
            <a:off x="2630277" y="3454264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Cube 26"/>
          <p:cNvSpPr/>
          <p:nvPr/>
        </p:nvSpPr>
        <p:spPr>
          <a:xfrm>
            <a:off x="2630277" y="313561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8" name="Cube 27"/>
          <p:cNvSpPr/>
          <p:nvPr/>
        </p:nvSpPr>
        <p:spPr>
          <a:xfrm>
            <a:off x="2933921" y="3454240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9" name="Cube 28"/>
          <p:cNvSpPr/>
          <p:nvPr/>
        </p:nvSpPr>
        <p:spPr>
          <a:xfrm>
            <a:off x="2933921" y="3135615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Cube 29"/>
          <p:cNvSpPr/>
          <p:nvPr/>
        </p:nvSpPr>
        <p:spPr>
          <a:xfrm>
            <a:off x="4181198" y="3461749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Cube 30"/>
          <p:cNvSpPr/>
          <p:nvPr/>
        </p:nvSpPr>
        <p:spPr>
          <a:xfrm>
            <a:off x="4181198" y="3145901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2" name="Cube 31"/>
          <p:cNvSpPr/>
          <p:nvPr/>
        </p:nvSpPr>
        <p:spPr>
          <a:xfrm>
            <a:off x="4181198" y="285342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3" name="Cube 32"/>
          <p:cNvSpPr/>
          <p:nvPr/>
        </p:nvSpPr>
        <p:spPr>
          <a:xfrm>
            <a:off x="4484842" y="3461749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4" name="Cube 33"/>
          <p:cNvSpPr/>
          <p:nvPr/>
        </p:nvSpPr>
        <p:spPr>
          <a:xfrm>
            <a:off x="5883467" y="3405143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5" name="Cube 34"/>
          <p:cNvSpPr/>
          <p:nvPr/>
        </p:nvSpPr>
        <p:spPr>
          <a:xfrm>
            <a:off x="5883467" y="3099557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7" name="Cube 36"/>
          <p:cNvSpPr/>
          <p:nvPr/>
        </p:nvSpPr>
        <p:spPr>
          <a:xfrm>
            <a:off x="6187111" y="341540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1512327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1512327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887723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887723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263119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2263119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4196369" y="4618475"/>
            <a:ext cx="2199878" cy="333600"/>
            <a:chOff x="3352193" y="4613675"/>
            <a:chExt cx="2199878" cy="333600"/>
          </a:xfrm>
        </p:grpSpPr>
        <p:sp>
          <p:nvSpPr>
            <p:cNvPr id="61" name="Oval 60"/>
            <p:cNvSpPr/>
            <p:nvPr/>
          </p:nvSpPr>
          <p:spPr>
            <a:xfrm>
              <a:off x="3352193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4477279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727589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852675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4102985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228071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856509" y="4795693"/>
            <a:ext cx="1085182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30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6" name="Cube 35"/>
          <p:cNvSpPr/>
          <p:nvPr/>
        </p:nvSpPr>
        <p:spPr>
          <a:xfrm>
            <a:off x="5571958" y="3411353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449" y="890912"/>
            <a:ext cx="1318154" cy="12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241" y="915597"/>
            <a:ext cx="1335160" cy="12397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954" y="898525"/>
            <a:ext cx="1335160" cy="1239791"/>
          </a:xfrm>
          <a:prstGeom prst="rect">
            <a:avLst/>
          </a:prstGeom>
        </p:spPr>
      </p:pic>
      <p:sp>
        <p:nvSpPr>
          <p:cNvPr id="22" name="Cube 21"/>
          <p:cNvSpPr/>
          <p:nvPr/>
        </p:nvSpPr>
        <p:spPr>
          <a:xfrm>
            <a:off x="1551647" y="3441201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3" name="Cube 22"/>
          <p:cNvSpPr/>
          <p:nvPr/>
        </p:nvSpPr>
        <p:spPr>
          <a:xfrm>
            <a:off x="1551647" y="313561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4" name="Cube 23"/>
          <p:cNvSpPr/>
          <p:nvPr/>
        </p:nvSpPr>
        <p:spPr>
          <a:xfrm>
            <a:off x="1551647" y="2843139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6" name="Cube 25"/>
          <p:cNvSpPr/>
          <p:nvPr/>
        </p:nvSpPr>
        <p:spPr>
          <a:xfrm>
            <a:off x="2630277" y="3454264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Cube 26"/>
          <p:cNvSpPr/>
          <p:nvPr/>
        </p:nvSpPr>
        <p:spPr>
          <a:xfrm>
            <a:off x="2630277" y="313561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8" name="Cube 27"/>
          <p:cNvSpPr/>
          <p:nvPr/>
        </p:nvSpPr>
        <p:spPr>
          <a:xfrm>
            <a:off x="2933921" y="3454240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9" name="Cube 28"/>
          <p:cNvSpPr/>
          <p:nvPr/>
        </p:nvSpPr>
        <p:spPr>
          <a:xfrm>
            <a:off x="2933921" y="3135615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Cube 29"/>
          <p:cNvSpPr/>
          <p:nvPr/>
        </p:nvSpPr>
        <p:spPr>
          <a:xfrm>
            <a:off x="4181198" y="3451487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Cube 30"/>
          <p:cNvSpPr/>
          <p:nvPr/>
        </p:nvSpPr>
        <p:spPr>
          <a:xfrm>
            <a:off x="4181198" y="3145901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2" name="Cube 31"/>
          <p:cNvSpPr/>
          <p:nvPr/>
        </p:nvSpPr>
        <p:spPr>
          <a:xfrm>
            <a:off x="4181198" y="285342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3" name="Cube 32"/>
          <p:cNvSpPr/>
          <p:nvPr/>
        </p:nvSpPr>
        <p:spPr>
          <a:xfrm>
            <a:off x="4484842" y="3461749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4" name="Cube 33"/>
          <p:cNvSpPr/>
          <p:nvPr/>
        </p:nvSpPr>
        <p:spPr>
          <a:xfrm>
            <a:off x="5883467" y="3405143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5" name="Cube 34"/>
          <p:cNvSpPr/>
          <p:nvPr/>
        </p:nvSpPr>
        <p:spPr>
          <a:xfrm>
            <a:off x="5883467" y="3099557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7" name="Cube 36"/>
          <p:cNvSpPr/>
          <p:nvPr/>
        </p:nvSpPr>
        <p:spPr>
          <a:xfrm>
            <a:off x="6187111" y="341540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1512327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1512327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887723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887723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263119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2263119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4196369" y="4618475"/>
            <a:ext cx="2199878" cy="333600"/>
            <a:chOff x="3352193" y="4613675"/>
            <a:chExt cx="2199878" cy="333600"/>
          </a:xfrm>
        </p:grpSpPr>
        <p:sp>
          <p:nvSpPr>
            <p:cNvPr id="61" name="Oval 60"/>
            <p:cNvSpPr/>
            <p:nvPr/>
          </p:nvSpPr>
          <p:spPr>
            <a:xfrm>
              <a:off x="3352193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4477279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727589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852675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4102985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228071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2856509" y="4795693"/>
            <a:ext cx="1085182" cy="701101"/>
          </a:xfrm>
          <a:prstGeom prst="rect">
            <a:avLst/>
          </a:prstGeom>
        </p:spPr>
      </p:pic>
      <p:sp>
        <p:nvSpPr>
          <p:cNvPr id="69" name="Rectangle 68"/>
          <p:cNvSpPr/>
          <p:nvPr/>
        </p:nvSpPr>
        <p:spPr>
          <a:xfrm>
            <a:off x="5336299" y="1193947"/>
            <a:ext cx="10358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396247" y="2622681"/>
            <a:ext cx="1689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not 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679291" y="4518865"/>
            <a:ext cx="11432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839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69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149" y="509452"/>
            <a:ext cx="74550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Ron is sharing out the strawberries.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many strawberries will each child get?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430" y="35175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480" y="3505023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219" y="1511250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33" y="15112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247" y="151125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61" y="1511250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275" y="1511250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289" y="1511250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26" y="2123352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240" y="2123352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254" y="2123352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268" y="2123352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82" y="2123352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96" y="2123352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392" y="27502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31451" y="4598651"/>
            <a:ext cx="7197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____ strawberries. 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____ children.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Each child will get ____ strawberries.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878572" y="4516193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917852" y="4977122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212901" y="5398871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851 0.27152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1849 0.27546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0277 0.28865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12118 0.26389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06302 0.27731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29236 0.28055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1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5295 0.18403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0.23542 0.18935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46493 0.18935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-0.1368 0.2206 " pathEditMode="relative" rAng="0" ptsTypes="AA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10712 0.18935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17986 0.1912 " pathEditMode="relative" rAng="0" ptsTypes="AA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00"/>
                            </p:stCondLst>
                            <p:childTnLst>
                              <p:par>
                                <p:cTn id="17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000"/>
                            </p:stCondLst>
                            <p:childTnLst>
                              <p:par>
                                <p:cTn id="18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148" y="509452"/>
            <a:ext cx="7392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Ron is sharing out the strawberries.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many strawberries will each child get?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430" y="35175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480" y="3505023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219" y="1511250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33" y="15112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247" y="151125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61" y="1511250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275" y="1511250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289" y="1511250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26" y="2123352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240" y="2123352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254" y="2123352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268" y="2123352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82" y="2123352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96" y="2123352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392" y="27502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31451" y="4598651"/>
            <a:ext cx="7197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____ strawberries. 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____ children.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Each child will get ____ strawberries.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817230" y="4524737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878572" y="4977122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228713" y="5398871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214489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871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851 0.27152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1849 0.27546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0277 0.28865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28316 0.03588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9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17639 0.27731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01702 0.27546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1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52569 0.19213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85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0.4059 -0.06389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95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-0.04115 0.18611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6" y="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0.13803 0.18935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92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35487 0.18935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43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24375 -0.05093 " pathEditMode="relative" rAng="0" ptsTypes="AA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-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"/>
                            </p:stCondLst>
                            <p:childTnLst>
                              <p:par>
                                <p:cTn id="10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68" y="1941664"/>
            <a:ext cx="2014538" cy="7736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594" y="33486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680" y="3397596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589" y="426985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603" y="426985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617" y="426985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631" y="426985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645" y="426985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659" y="426985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596" y="1039087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610" y="1039087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24" y="1039087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38" y="1039087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652" y="1039087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666" y="1039087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556" y="25813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13096" y="4335943"/>
            <a:ext cx="71976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____ strawberries. 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____ children.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Each child will get ____ strawberries.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____ strawberries left over.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729523" y="4260574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809177" y="4717676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5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100951" y="5146934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701" y="1099760"/>
            <a:ext cx="1557955" cy="1711654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759196" y="5567050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951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0.1585 0.19908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34" y="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18507 0.40857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53" y="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00451 0.42963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21181 0.43542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0" y="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0.09843 0.18334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3415 0.19237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10173 0.3192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7" y="1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09775 0.32569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8" y="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6 L 0.28767 0.33472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75" y="1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18715 0.10023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58" y="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4812" y="4767943"/>
            <a:ext cx="1642892" cy="115002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68" y="1941664"/>
            <a:ext cx="2014538" cy="7736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594" y="33486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680" y="3397596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583" y="1837984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9" y="32093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617" y="335509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373" y="3405504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585" y="1683183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695" y="1752072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519" y="1797393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918" y="3221446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039" y="3246406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309" y="3405504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652" y="1039087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666" y="1039087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556" y="2581329"/>
            <a:ext cx="1442352" cy="176073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701" y="1099760"/>
            <a:ext cx="1557955" cy="1711654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2602090" y="4677652"/>
            <a:ext cx="4243643" cy="1055608"/>
          </a:xfrm>
          <a:prstGeom prst="wedgeRoundRectCallout">
            <a:avLst>
              <a:gd name="adj1" fmla="val -58461"/>
              <a:gd name="adj2" fmla="val 721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Did someone mention left over strawberries?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51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41284 0.6270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42" y="3134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-0.33107 0.6335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63" y="3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22380" y="40310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Comic Sans MS" panose="030F0702030302020204" pitchFamily="66" charset="0"/>
              </a:rPr>
              <a:t>Whitney has 16 flowers. </a:t>
            </a:r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06548DF3-D61B-1F4C-9DCB-C7484CBF4DBE}"/>
              </a:ext>
            </a:extLst>
          </p:cNvPr>
          <p:cNvSpPr txBox="1"/>
          <p:nvPr/>
        </p:nvSpPr>
        <p:spPr>
          <a:xfrm>
            <a:off x="722379" y="2435786"/>
            <a:ext cx="7848055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>
                <a:latin typeface="Comic Sans MS" panose="030F0702030302020204" pitchFamily="66" charset="0"/>
              </a:rPr>
              <a:t>She shares them equally between some vases.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How many different ways could Whitney share her flowers to make equal groups?</a:t>
            </a:r>
          </a:p>
          <a:p>
            <a:endParaRPr lang="en-GB" sz="11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743453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593582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877647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785309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612508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753346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1017233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1171799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780117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1077415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11014" y="18180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3560" y="1662348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806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21234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26663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32091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7520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2948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48377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5380557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15829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1258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26686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2115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7543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2972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8400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382908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574997" y="3335214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228056" y="3350464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497929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 </a:t>
            </a:r>
            <a:r>
              <a:rPr lang="en-GB" sz="2800" dirty="0">
                <a:latin typeface="Comic Sans MS" panose="030F0702030302020204" pitchFamily="66" charset="0"/>
              </a:rPr>
              <a:t>flowers in each vase.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7696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04201 0.21319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" y="10648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28455 0.20162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19" y="1006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0729 0.2074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1037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2349 0.19467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36" y="9722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22447 0.27801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33" y="13889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00746 0.28356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14167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27066 0.27986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2" y="13981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-0.05052 0.27037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13519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15452 0.18033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9005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39392 0.18033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9005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07691 0.27894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4" y="13935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15451 0.27894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13935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14496 0.30579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57" y="15278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14236 0.27338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18" y="13657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20173 0.26111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87" y="13056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02361 0.32477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18" grpId="0" animBg="1"/>
      <p:bldP spid="45" grpId="0" animBg="1"/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806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21234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26663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32091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7520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2948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48377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5380557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15829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1258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26686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2115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7543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2972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8400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382908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943905" y="3283576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436792" y="3327479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497929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latin typeface="Comic Sans MS" panose="030F0702030302020204" pitchFamily="66" charset="0"/>
              </a:rPr>
              <a:t>16 didn’t share into 3 equal groups.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7" name="Oval 46"/>
          <p:cNvSpPr/>
          <p:nvPr/>
        </p:nvSpPr>
        <p:spPr>
          <a:xfrm>
            <a:off x="5814908" y="3371020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346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3577 0.2087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" y="1044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17552 0.2307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67" y="11528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39323 0.2307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53" y="1152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-0.12448 0.2087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33" y="1044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0.08125 0.1997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2" y="997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30243 0.232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22" y="1162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40364 0.3025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1511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11944 0.3740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2" y="18704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49323 0.2307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53" y="1152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2343 0.1993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3" y="9954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16719 0.2115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1" y="10579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4085 0.23681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17" y="11829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26128 0.2946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73" y="1472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05417 0.29329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1465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02396 0.2715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1356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34757 0.280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" y="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18" grpId="0" animBg="1"/>
      <p:bldP spid="18" grpId="1" animBg="1"/>
      <p:bldP spid="45" grpId="0" animBg="1"/>
      <p:bldP spid="45" grpId="1" animBg="1"/>
      <p:bldP spid="46" grpId="0"/>
      <p:bldP spid="47" grpId="0" animBg="1"/>
      <p:bldP spid="4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48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2585117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 </a:t>
            </a:r>
            <a:r>
              <a:rPr lang="en-GB" sz="2800" dirty="0">
                <a:latin typeface="Comic Sans MS" panose="030F0702030302020204" pitchFamily="66" charset="0"/>
              </a:rPr>
              <a:t>flowers in each vase. </a:t>
            </a:r>
          </a:p>
        </p:txBody>
      </p:sp>
      <p:sp>
        <p:nvSpPr>
          <p:cNvPr id="49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320488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 </a:t>
            </a:r>
            <a:r>
              <a:rPr lang="en-GB" sz="2800" dirty="0">
                <a:latin typeface="Comic Sans MS" panose="030F0702030302020204" pitchFamily="66" charset="0"/>
              </a:rPr>
              <a:t>flowers in each vase. </a:t>
            </a:r>
          </a:p>
        </p:txBody>
      </p:sp>
      <p:sp>
        <p:nvSpPr>
          <p:cNvPr id="50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444441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16</a:t>
            </a:r>
            <a:r>
              <a:rPr lang="en-GB" sz="2800" dirty="0">
                <a:latin typeface="Comic Sans MS" panose="030F0702030302020204" pitchFamily="66" charset="0"/>
              </a:rPr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 </a:t>
            </a:r>
            <a:r>
              <a:rPr lang="en-GB" sz="2800" dirty="0">
                <a:latin typeface="Comic Sans MS" panose="030F0702030302020204" pitchFamily="66" charset="0"/>
              </a:rPr>
              <a:t>flower in each vase. </a:t>
            </a:r>
          </a:p>
        </p:txBody>
      </p:sp>
      <p:sp>
        <p:nvSpPr>
          <p:cNvPr id="52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3824647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  <a:r>
              <a:rPr lang="en-GB" sz="2800" dirty="0">
                <a:latin typeface="Comic Sans MS" panose="030F0702030302020204" pitchFamily="66" charset="0"/>
              </a:rPr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 </a:t>
            </a:r>
            <a:r>
              <a:rPr lang="en-GB" sz="2800" dirty="0">
                <a:latin typeface="Comic Sans MS" panose="030F0702030302020204" pitchFamily="66" charset="0"/>
              </a:rPr>
              <a:t>flowers in each vase.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1185" y="2096700"/>
            <a:ext cx="5847837" cy="336886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052480E-38B4-4D1D-9971-26756D67D987}"/>
              </a:ext>
            </a:extLst>
          </p:cNvPr>
          <p:cNvSpPr/>
          <p:nvPr/>
        </p:nvSpPr>
        <p:spPr>
          <a:xfrm>
            <a:off x="3022978" y="2201854"/>
            <a:ext cx="688910" cy="32138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31A7990-5973-4853-825D-C800463DC39A}"/>
              </a:ext>
            </a:extLst>
          </p:cNvPr>
          <p:cNvSpPr/>
          <p:nvPr/>
        </p:nvSpPr>
        <p:spPr>
          <a:xfrm>
            <a:off x="5206138" y="2174195"/>
            <a:ext cx="688910" cy="32138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Left Bracket 1">
            <a:extLst>
              <a:ext uri="{FF2B5EF4-FFF2-40B4-BE49-F238E27FC236}">
                <a16:creationId xmlns:a16="http://schemas.microsoft.com/office/drawing/2014/main" id="{20B6C640-5F4B-4F51-B5A6-4285DF5F9ACC}"/>
              </a:ext>
            </a:extLst>
          </p:cNvPr>
          <p:cNvSpPr/>
          <p:nvPr/>
        </p:nvSpPr>
        <p:spPr>
          <a:xfrm>
            <a:off x="3022978" y="2393453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Left Bracket 29">
            <a:extLst>
              <a:ext uri="{FF2B5EF4-FFF2-40B4-BE49-F238E27FC236}">
                <a16:creationId xmlns:a16="http://schemas.microsoft.com/office/drawing/2014/main" id="{AC63BEF0-E472-4F65-9689-3AB22CFA1AE6}"/>
              </a:ext>
            </a:extLst>
          </p:cNvPr>
          <p:cNvSpPr/>
          <p:nvPr/>
        </p:nvSpPr>
        <p:spPr>
          <a:xfrm>
            <a:off x="3022978" y="3871128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AD377D01-D28B-4779-B7E5-BC7E6AF2D805}"/>
              </a:ext>
            </a:extLst>
          </p:cNvPr>
          <p:cNvSpPr/>
          <p:nvPr/>
        </p:nvSpPr>
        <p:spPr>
          <a:xfrm flipH="1">
            <a:off x="5342962" y="2393453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B9A7226C-547D-41E7-867F-A53FAD448895}"/>
              </a:ext>
            </a:extLst>
          </p:cNvPr>
          <p:cNvSpPr/>
          <p:nvPr/>
        </p:nvSpPr>
        <p:spPr>
          <a:xfrm flipH="1">
            <a:off x="5342962" y="3909871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567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2" grpId="0"/>
      <p:bldP spid="6" grpId="0" animBg="1"/>
      <p:bldP spid="6" grpId="1" animBg="1"/>
      <p:bldP spid="35" grpId="0" animBg="1"/>
      <p:bldP spid="35" grpId="1" animBg="1"/>
      <p:bldP spid="2" grpId="0" animBg="1"/>
      <p:bldP spid="2" grpId="1" animBg="1"/>
      <p:bldP spid="30" grpId="0" animBg="1"/>
      <p:bldP spid="30" grpId="1" animBg="1"/>
      <p:bldP spid="33" grpId="0" animBg="1"/>
      <p:bldP spid="33" grpId="1" animBg="1"/>
      <p:bldP spid="34" grpId="0" animBg="1"/>
      <p:bldP spid="3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19446"/>
            <a:ext cx="78480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Comic Sans MS" panose="030F0702030302020204" pitchFamily="66" charset="0"/>
              </a:rPr>
              <a:t>How can we represent this as a written calculation?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162" y="1642383"/>
            <a:ext cx="3286125" cy="21431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37" y="1599895"/>
            <a:ext cx="3286125" cy="21431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004455" y="3778196"/>
                <a:ext cx="1245705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GB" sz="6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4455" y="3778196"/>
                <a:ext cx="1245705" cy="110799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465782" y="3810683"/>
                <a:ext cx="1245705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6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5782" y="3810683"/>
                <a:ext cx="1245705" cy="110799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494351" y="3794590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70408" y="3803371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26496" y="3837078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480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" grpId="0"/>
      <p:bldP spid="8" grpId="0"/>
      <p:bldP spid="9" grpId="0"/>
      <p:bldP spid="9" grpId="1"/>
      <p:bldP spid="10" grpId="0"/>
      <p:bldP spid="10" grpId="1"/>
      <p:bldP spid="11" grpId="0"/>
      <p:bldP spid="11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19446"/>
            <a:ext cx="78480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Comic Sans MS" panose="030F0702030302020204" pitchFamily="66" charset="0"/>
              </a:rPr>
              <a:t>How can we represent this as a written calculation?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840" y="1781334"/>
            <a:ext cx="2137575" cy="13940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370" y="1858964"/>
            <a:ext cx="2137575" cy="139407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333337" y="4745329"/>
            <a:ext cx="4675672" cy="1166878"/>
            <a:chOff x="2333337" y="4745329"/>
            <a:chExt cx="4675672" cy="11668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Box 3"/>
                <p:cNvSpPr txBox="1"/>
                <p:nvPr/>
              </p:nvSpPr>
              <p:spPr>
                <a:xfrm>
                  <a:off x="3141263" y="4745329"/>
                  <a:ext cx="1245705" cy="11079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66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66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" name="TextBox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41263" y="4745329"/>
                  <a:ext cx="1245705" cy="1107996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4602590" y="4777816"/>
                  <a:ext cx="1245705" cy="11079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66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66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02590" y="4777816"/>
                  <a:ext cx="1245705" cy="1107996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2333337" y="4761723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>
                  <a:latin typeface="Comic Sans MS" panose="030F0702030302020204" pitchFamily="66" charset="0"/>
                </a:rPr>
                <a:t>20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207216" y="4770504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3304" y="4804211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>
                  <a:latin typeface="Comic Sans MS" panose="030F0702030302020204" pitchFamily="66" charset="0"/>
                </a:rPr>
                <a:t>4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859" y="3077237"/>
            <a:ext cx="2137575" cy="13940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250" y="2993965"/>
            <a:ext cx="2137575" cy="139407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720" y="3025612"/>
            <a:ext cx="2137575" cy="1394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219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34043"/>
            <a:ext cx="78480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Comic Sans MS" panose="030F0702030302020204" pitchFamily="66" charset="0"/>
              </a:rPr>
              <a:t>Which division calculation matches the problem below?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7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35439" y="2465655"/>
            <a:ext cx="78480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>
                <a:latin typeface="Comic Sans MS" panose="030F0702030302020204" pitchFamily="66" charset="0"/>
              </a:rPr>
              <a:t>Dora has 6 plates. 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She shares 18 cookies equally onto the plates.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61238" y="4111488"/>
            <a:ext cx="3121857" cy="804167"/>
            <a:chOff x="860842" y="4111488"/>
            <a:chExt cx="3121857" cy="80416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/>
                <p:cNvSpPr txBox="1"/>
                <p:nvPr/>
              </p:nvSpPr>
              <p:spPr>
                <a:xfrm>
                  <a:off x="928120" y="4121039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44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9" name="TextBox 4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28120" y="4121039"/>
                  <a:ext cx="1245705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TextBox 49"/>
                <p:cNvSpPr txBox="1"/>
                <p:nvPr/>
              </p:nvSpPr>
              <p:spPr>
                <a:xfrm>
                  <a:off x="2101580" y="4111488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4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0" name="TextBox 4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01580" y="4111488"/>
                  <a:ext cx="1245705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1" name="TextBox 50"/>
            <p:cNvSpPr txBox="1"/>
            <p:nvPr/>
          </p:nvSpPr>
          <p:spPr>
            <a:xfrm>
              <a:off x="860842" y="4137433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715513" y="4146214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18</a:t>
              </a:r>
            </a:p>
          </p:txBody>
        </p:sp>
        <p:sp>
          <p:nvSpPr>
            <p:cNvPr id="3" name="Rectangle 2"/>
            <p:cNvSpPr/>
            <p:nvPr/>
          </p:nvSpPr>
          <p:spPr>
            <a:xfrm>
              <a:off x="3021457" y="4238978"/>
              <a:ext cx="961242" cy="6161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4601837" y="4094124"/>
            <a:ext cx="3239425" cy="804167"/>
            <a:chOff x="2829725" y="4735778"/>
            <a:chExt cx="3239425" cy="80416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Box 54"/>
                <p:cNvSpPr txBox="1"/>
                <p:nvPr/>
              </p:nvSpPr>
              <p:spPr>
                <a:xfrm>
                  <a:off x="3197452" y="4745329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44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5" name="TextBox 5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97452" y="4745329"/>
                  <a:ext cx="1245705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Box 55"/>
                <p:cNvSpPr txBox="1"/>
                <p:nvPr/>
              </p:nvSpPr>
              <p:spPr>
                <a:xfrm>
                  <a:off x="4188031" y="4735778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4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6" name="TextBox 5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88031" y="4735778"/>
                  <a:ext cx="1245705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7" name="TextBox 56"/>
            <p:cNvSpPr txBox="1"/>
            <p:nvPr/>
          </p:nvSpPr>
          <p:spPr>
            <a:xfrm>
              <a:off x="2829725" y="4761723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18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063224" y="4770504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107908" y="4863268"/>
              <a:ext cx="961242" cy="6161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60" name="Picture 5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77557" y="1465733"/>
            <a:ext cx="1411075" cy="1702149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601837" y="3841611"/>
            <a:ext cx="3405694" cy="1293223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329" y="2530517"/>
            <a:ext cx="819077" cy="31454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328" y="2465655"/>
            <a:ext cx="819077" cy="31454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25" y="2383644"/>
            <a:ext cx="819077" cy="31454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24" y="2303607"/>
            <a:ext cx="819077" cy="31454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175" y="2212096"/>
            <a:ext cx="819077" cy="31454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22" y="2146334"/>
            <a:ext cx="819077" cy="3145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16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3448350" y="3437594"/>
            <a:ext cx="3879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35570" y="586601"/>
                <a:ext cx="387967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4400" dirty="0">
                        <a:latin typeface="Comic Sans MS" panose="030F0702030302020204" pitchFamily="66" charset="0"/>
                      </a:rPr>
                      <m:t>60</m:t>
                    </m:r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570" y="586601"/>
                <a:ext cx="3879671" cy="769441"/>
              </a:xfrm>
              <a:prstGeom prst="rect">
                <a:avLst/>
              </a:prstGeom>
              <a:blipFill>
                <a:blip r:embed="rId5"/>
                <a:stretch>
                  <a:fillRect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601666" y="581190"/>
            <a:ext cx="3879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064618" y="3437594"/>
                <a:ext cx="387967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4400" dirty="0">
                        <a:latin typeface="Comic Sans MS" panose="030F0702030302020204" pitchFamily="66" charset="0"/>
                      </a:rPr>
                      <m:t>60</m:t>
                    </m:r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618" y="3437594"/>
                <a:ext cx="3879671" cy="769441"/>
              </a:xfrm>
              <a:prstGeom prst="rect">
                <a:avLst/>
              </a:prstGeom>
              <a:blipFill>
                <a:blip r:embed="rId6"/>
                <a:stretch>
                  <a:fillRect t="-16667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697504" y="383525"/>
            <a:ext cx="493571" cy="139187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4247958"/>
            <a:ext cx="282194" cy="32400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750906"/>
              </p:ext>
            </p:extLst>
          </p:nvPr>
        </p:nvGraphicFramePr>
        <p:xfrm>
          <a:off x="1382268" y="1787965"/>
          <a:ext cx="6096000" cy="13723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2778724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19554962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61911669"/>
                    </a:ext>
                  </a:extLst>
                </a:gridCol>
              </a:tblGrid>
              <a:tr h="1372326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370648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028179" y="383525"/>
            <a:ext cx="493571" cy="13918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358854" y="383525"/>
            <a:ext cx="493571" cy="13918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689529" y="383525"/>
            <a:ext cx="493571" cy="13918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020204" y="383525"/>
            <a:ext cx="493571" cy="139187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350878" y="383525"/>
            <a:ext cx="493571" cy="139187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697504" y="3234671"/>
            <a:ext cx="493571" cy="139187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028179" y="3234671"/>
            <a:ext cx="493571" cy="139187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358854" y="3234671"/>
            <a:ext cx="493571" cy="139187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689529" y="3234671"/>
            <a:ext cx="493571" cy="139187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020204" y="3234671"/>
            <a:ext cx="493571" cy="139187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350878" y="3234671"/>
            <a:ext cx="493571" cy="139187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910295"/>
              </p:ext>
            </p:extLst>
          </p:nvPr>
        </p:nvGraphicFramePr>
        <p:xfrm>
          <a:off x="1382268" y="4617789"/>
          <a:ext cx="6096000" cy="13787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1622726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10494604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45645693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02610297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79844693"/>
                    </a:ext>
                  </a:extLst>
                </a:gridCol>
              </a:tblGrid>
              <a:tr h="137873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8899820"/>
                  </a:ext>
                </a:extLst>
              </a:tr>
            </a:tbl>
          </a:graphicData>
        </a:graphic>
      </p:graphicFrame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4247958"/>
            <a:ext cx="282194" cy="324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4050704"/>
            <a:ext cx="282194" cy="324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4050704"/>
            <a:ext cx="282194" cy="324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3853451"/>
            <a:ext cx="282194" cy="324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3853451"/>
            <a:ext cx="282194" cy="324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3656198"/>
            <a:ext cx="282194" cy="324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3656198"/>
            <a:ext cx="282194" cy="324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3458945"/>
            <a:ext cx="282194" cy="324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3458945"/>
            <a:ext cx="282194" cy="32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4962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35209 0.2025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4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-0.15816 0.19444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17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01215 0.1969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8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-0.39774 0.20833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96" y="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-0.20955 0.19444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86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-0.03941 0.19444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-0.35209 0.20254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4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-0.25955 0.1912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86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-0.15729 0.1912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65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-0.04757 0.19444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8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04063 0.19838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" y="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0.00538 0.08773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4375"/>
                                    </p:animMotion>
                                  </p:childTnLst>
                                </p:cTn>
                              </p:par>
                              <p:par>
                                <p:cTn id="20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00712 0.14976 " pathEditMode="relative" rAng="0" ptsTypes="AA">
                                      <p:cBhvr>
                                        <p:cTn id="2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7477"/>
                                    </p:animMotion>
                                  </p:childTnLst>
                                </p:cTn>
                              </p:par>
                              <p:par>
                                <p:cTn id="20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-0.11077 0.18195 " pathEditMode="relative" rAng="0" ptsTypes="AA">
                                      <p:cBhvr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38" y="9097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11563 0.12454 " pathEditMode="relative" rAng="0" ptsTypes="AA">
                                      <p:cBhvr>
                                        <p:cTn id="2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81" y="6227"/>
                                    </p:animMotion>
                                  </p:childTnLst>
                                </p:cTn>
                              </p:par>
                              <p:par>
                                <p:cTn id="2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25747 0.21088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82" y="10532"/>
                                    </p:animMotion>
                                  </p:childTnLst>
                                </p:cTn>
                              </p:par>
                              <p:par>
                                <p:cTn id="2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-0.27396 0.15347 " pathEditMode="relative" rAng="0" ptsTypes="AA">
                                      <p:cBhvr>
                                        <p:cTn id="2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98" y="7662"/>
                                    </p:animMotion>
                                  </p:childTnLst>
                                </p:cTn>
                              </p:par>
                              <p:par>
                                <p:cTn id="2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-0.39757 0.23611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78" y="11806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-0.40261 0.18218 " pathEditMode="relative" rAng="0" ptsTypes="AA">
                                      <p:cBhvr>
                                        <p:cTn id="2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9097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-0.51372 0.26829 " pathEditMode="relative" rAng="0" ptsTypes="AA">
                                      <p:cBhvr>
                                        <p:cTn id="2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4" y="13403"/>
                                    </p:animMotion>
                                  </p:childTnLst>
                                </p:cTn>
                              </p:par>
                              <p:par>
                                <p:cTn id="2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525 0.21088 " pathEditMode="relative" rAng="0" ptsTypes="AA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50" y="1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64976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6.2|3.5|3.4|1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13|1.2|2.3|0.9|0.8|1.4|0.7|0.9|1.6|0.8|0.7|4.5|2.5|3.2|1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5.6|1|0.9|1|2.2|0.9|0.6|0.8|3.1|1.4|0.7|0.7|5|1|3.4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8.4|1.7|1.1|1.4|1|2.3|1.1|1|1|1|11.4|18.5|3.8|4.7|4|1.8|1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|23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5|2.3|3.5|7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0.9|1.9|2.3|9.8|1.3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3|3|2.9|22.7|11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8.6|9.8|1.9|3.4|5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1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.9|8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6.5|9|4.1|2|2.3|4|2.1|2|6.3|2.9|5.1|3.8|8.6|2.6|2.6|1.9|1.7|10.1|1.6|6.8|15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522d4c35-b548-4432-90ae-af4376e1c4b4"/>
    <ds:schemaRef ds:uri="http://schemas.microsoft.com/office/infopath/2007/PartnerControls"/>
    <ds:schemaRef ds:uri="http://purl.org/dc/terms/"/>
    <ds:schemaRef ds:uri="cee99ee9-287b-4f9a-957c-ba5ae7375c9a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51F0FD7-D538-42E9-99C9-46BB2A5C10DB}"/>
</file>

<file path=docProps/app.xml><?xml version="1.0" encoding="utf-8"?>
<Properties xmlns="http://schemas.openxmlformats.org/officeDocument/2006/extended-properties" xmlns:vt="http://schemas.openxmlformats.org/officeDocument/2006/docPropsVTypes">
  <TotalTime>8740</TotalTime>
  <Words>349</Words>
  <Application>Microsoft Office PowerPoint</Application>
  <PresentationFormat>On-screen Show (4:3)</PresentationFormat>
  <Paragraphs>90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231</cp:revision>
  <dcterms:created xsi:type="dcterms:W3CDTF">2019-07-05T11:02:13Z</dcterms:created>
  <dcterms:modified xsi:type="dcterms:W3CDTF">2020-12-18T13:02:57Z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