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4"/>
  </p:sldMasterIdLst>
  <p:notesMasterIdLst>
    <p:notesMasterId r:id="rId1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816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4764ba5181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4764ba5181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4764ba5181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4764ba5181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4764ba5181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4764ba5181_0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7769ec703f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7769ec703f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7769ec703f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7769ec703f_0_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7769ec703f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7769ec703f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7769ec703f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7769ec703f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7769ec703f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7769ec703f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FFF2CC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4" y="999300"/>
            <a:ext cx="4900500" cy="2010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Cat’s In The Cradle</a:t>
            </a:r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0" y="3351600"/>
            <a:ext cx="51168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Harry Chapin</a:t>
            </a:r>
            <a:endParaRPr/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80575" y="747713"/>
            <a:ext cx="3219450" cy="3648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Vocabulary Check		</a:t>
            </a:r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en-GB" sz="2000">
                <a:solidFill>
                  <a:srgbClr val="333333"/>
                </a:solidFill>
              </a:rPr>
              <a:t>And the </a:t>
            </a:r>
            <a:r>
              <a:rPr lang="en-GB" sz="2000" b="1" u="sng">
                <a:solidFill>
                  <a:srgbClr val="333333"/>
                </a:solidFill>
              </a:rPr>
              <a:t>cats in the cradle</a:t>
            </a:r>
            <a:r>
              <a:rPr lang="en-GB" sz="2000">
                <a:solidFill>
                  <a:srgbClr val="333333"/>
                </a:solidFill>
              </a:rPr>
              <a:t> </a:t>
            </a:r>
            <a:r>
              <a:rPr lang="en-GB">
                <a:solidFill>
                  <a:srgbClr val="333333"/>
                </a:solidFill>
              </a:rPr>
              <a:t>- </a:t>
            </a:r>
            <a:r>
              <a:rPr lang="en-GB"/>
              <a:t>a game played by two people, using string. It is also a Dutch fairytale.</a:t>
            </a:r>
            <a:br>
              <a:rPr lang="en-GB"/>
            </a:b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1800"/>
              <a:buChar char="●"/>
            </a:pPr>
            <a:r>
              <a:rPr lang="en-GB">
                <a:solidFill>
                  <a:srgbClr val="333333"/>
                </a:solidFill>
              </a:rPr>
              <a:t>I've long since </a:t>
            </a:r>
            <a:r>
              <a:rPr lang="en-GB" b="1" u="sng">
                <a:solidFill>
                  <a:srgbClr val="333333"/>
                </a:solidFill>
              </a:rPr>
              <a:t>retired</a:t>
            </a:r>
            <a:r>
              <a:rPr lang="en-GB" b="1">
                <a:solidFill>
                  <a:srgbClr val="333333"/>
                </a:solidFill>
              </a:rPr>
              <a:t> </a:t>
            </a:r>
            <a:r>
              <a:rPr lang="en-GB">
                <a:solidFill>
                  <a:srgbClr val="333333"/>
                </a:solidFill>
              </a:rPr>
              <a:t>- </a:t>
            </a:r>
            <a:r>
              <a:rPr lang="en-GB"/>
              <a:t>when you stop working, usually due to old age.</a:t>
            </a:r>
            <a:br>
              <a:rPr lang="en-GB"/>
            </a:br>
            <a:endParaRPr>
              <a:solidFill>
                <a:srgbClr val="333333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1800"/>
              <a:buChar char="●"/>
            </a:pPr>
            <a:r>
              <a:rPr lang="en-GB">
                <a:solidFill>
                  <a:srgbClr val="333333"/>
                </a:solidFill>
              </a:rPr>
              <a:t>You see my new job's a </a:t>
            </a:r>
            <a:r>
              <a:rPr lang="en-GB" b="1" u="sng">
                <a:solidFill>
                  <a:srgbClr val="333333"/>
                </a:solidFill>
              </a:rPr>
              <a:t>hassle</a:t>
            </a:r>
            <a:r>
              <a:rPr lang="en-GB">
                <a:solidFill>
                  <a:srgbClr val="333333"/>
                </a:solidFill>
              </a:rPr>
              <a:t> - </a:t>
            </a:r>
            <a:r>
              <a:rPr lang="en-GB"/>
              <a:t>something that is an annoyance or bother.</a:t>
            </a:r>
            <a:endParaRPr/>
          </a:p>
          <a:p>
            <a:pPr marL="45720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000">
              <a:solidFill>
                <a:srgbClr val="333333"/>
              </a:solidFill>
            </a:endParaRPr>
          </a:p>
          <a:p>
            <a:pPr marL="457200" lvl="0" indent="0" algn="l" rtl="0">
              <a:spcBef>
                <a:spcPts val="1600"/>
              </a:spcBef>
              <a:spcAft>
                <a:spcPts val="1400"/>
              </a:spcAft>
              <a:buNone/>
            </a:pPr>
            <a:endParaRPr sz="2000">
              <a:solidFill>
                <a:srgbClr val="333333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Partnered Talk</a:t>
            </a:r>
            <a:endParaRPr/>
          </a:p>
        </p:txBody>
      </p:sp>
      <p:sp>
        <p:nvSpPr>
          <p:cNvPr id="68" name="Google Shape;68;p1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90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900"/>
              <a:t>Listen to the song. Discuss with your partner what you think the song is about. </a:t>
            </a:r>
            <a:endParaRPr sz="290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900"/>
              <a:t>Give reasons for your thinking.</a:t>
            </a:r>
            <a:endParaRPr sz="2900"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endParaRPr sz="3000"/>
          </a:p>
        </p:txBody>
      </p:sp>
      <p:pic>
        <p:nvPicPr>
          <p:cNvPr id="69" name="Google Shape;69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63699" y="-516951"/>
            <a:ext cx="2496652" cy="24966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Individual Thinking</a:t>
            </a:r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10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3100"/>
              <a:t>Find and list three reasons the lyricist gave for why he couldn’t spend time with his son.</a:t>
            </a:r>
            <a:endParaRPr sz="3100"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endParaRPr sz="3000"/>
          </a:p>
        </p:txBody>
      </p:sp>
      <p:pic>
        <p:nvPicPr>
          <p:cNvPr id="76" name="Google Shape;76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31824" y="52799"/>
            <a:ext cx="1852827" cy="18528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Partnered Talk</a:t>
            </a:r>
            <a:endParaRPr/>
          </a:p>
        </p:txBody>
      </p:sp>
      <p:sp>
        <p:nvSpPr>
          <p:cNvPr id="82" name="Google Shape;82;p17"/>
          <p:cNvSpPr txBox="1">
            <a:spLocks noGrp="1"/>
          </p:cNvSpPr>
          <p:nvPr>
            <p:ph type="body" idx="1"/>
          </p:nvPr>
        </p:nvSpPr>
        <p:spPr>
          <a:xfrm>
            <a:off x="311700" y="2984550"/>
            <a:ext cx="8520600" cy="1186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/>
              <a:t>The chorus lists some characters from popular nursery rhymes and fairy tales. </a:t>
            </a:r>
            <a:endParaRPr sz="2300"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300"/>
              <a:t>What importance might they have to the message of the song?</a:t>
            </a:r>
            <a:endParaRPr sz="2300"/>
          </a:p>
        </p:txBody>
      </p:sp>
      <p:pic>
        <p:nvPicPr>
          <p:cNvPr id="83" name="Google Shape;83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63699" y="-516951"/>
            <a:ext cx="2496652" cy="2496652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108148" y="1421227"/>
            <a:ext cx="4927714" cy="1444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Individual Thinking</a:t>
            </a:r>
            <a:endParaRPr/>
          </a:p>
        </p:txBody>
      </p:sp>
      <p:sp>
        <p:nvSpPr>
          <p:cNvPr id="90" name="Google Shape;90;p1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10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 sz="3000"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3000"/>
              <a:t>How does this part of the first verse foreshadow what will happen later on in the song?</a:t>
            </a:r>
            <a:endParaRPr sz="3000"/>
          </a:p>
        </p:txBody>
      </p:sp>
      <p:pic>
        <p:nvPicPr>
          <p:cNvPr id="91" name="Google Shape;91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495800" y="132475"/>
            <a:ext cx="1336502" cy="1336502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297557" y="1383775"/>
            <a:ext cx="4548893" cy="572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Partnered Talk</a:t>
            </a:r>
            <a:endParaRPr/>
          </a:p>
        </p:txBody>
      </p:sp>
      <p:sp>
        <p:nvSpPr>
          <p:cNvPr id="98" name="Google Shape;98;p19"/>
          <p:cNvSpPr txBox="1">
            <a:spLocks noGrp="1"/>
          </p:cNvSpPr>
          <p:nvPr>
            <p:ph type="body" idx="1"/>
          </p:nvPr>
        </p:nvSpPr>
        <p:spPr>
          <a:xfrm>
            <a:off x="311700" y="2324550"/>
            <a:ext cx="8520600" cy="259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/>
              <a:t>Think about the meaning of these sentences.</a:t>
            </a:r>
            <a:endParaRPr sz="260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600"/>
              <a:t>Is it an accurate way to describe a child being born?</a:t>
            </a:r>
            <a:endParaRPr sz="2600"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600"/>
              <a:t>What does it tell us about how the lyricist feels towards having a child?</a:t>
            </a:r>
            <a:endParaRPr sz="2600"/>
          </a:p>
        </p:txBody>
      </p:sp>
      <p:pic>
        <p:nvPicPr>
          <p:cNvPr id="99" name="Google Shape;99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63699" y="-516951"/>
            <a:ext cx="2496652" cy="24966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67550" y="1407000"/>
            <a:ext cx="4008900" cy="572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Individual Thinking</a:t>
            </a:r>
            <a:endParaRPr/>
          </a:p>
        </p:txBody>
      </p:sp>
      <p:pic>
        <p:nvPicPr>
          <p:cNvPr id="106" name="Google Shape;106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37625" y="52800"/>
            <a:ext cx="1347026" cy="1347026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Google Shape;107;p2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The phrase ‘cats in the cradle’ is now used as an idiom - a common phrase that means something different from its usual meaning.</a:t>
            </a:r>
            <a:endParaRPr sz="240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 sz="240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/>
              <a:t>Thinking about the meaning of the song, what do you think it means when someone says ‘the cats in the cradle’ nowadays?</a:t>
            </a:r>
            <a:endParaRPr sz="2400"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endParaRPr sz="30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Solo Work </a:t>
            </a:r>
            <a:endParaRPr/>
          </a:p>
        </p:txBody>
      </p:sp>
      <p:sp>
        <p:nvSpPr>
          <p:cNvPr id="113" name="Google Shape;113;p2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/>
              <a:t>What happened at the end of the song? </a:t>
            </a:r>
            <a:endParaRPr sz="270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700"/>
              <a:t>Was it fair or right? Why or why not?</a:t>
            </a:r>
            <a:endParaRPr sz="270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700"/>
              <a:t>Whose fault was the ending?</a:t>
            </a:r>
            <a:endParaRPr sz="2700"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700"/>
              <a:t>Think about the relationship between the father and son throughout the song.</a:t>
            </a:r>
            <a:endParaRPr sz="3300"/>
          </a:p>
        </p:txBody>
      </p:sp>
      <p:pic>
        <p:nvPicPr>
          <p:cNvPr id="114" name="Google Shape;114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47350" y="-126725"/>
            <a:ext cx="1279197" cy="12791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EACAB9D-6DC9-44BD-BC0A-C2AA8A332C6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E25D501-AA98-4F20-893E-EC21A67EF15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1F7E7C9-AC33-44CE-A47E-E872120FFBBC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a0c7fa71-570b-4d2e-a005-0d34dc952117"/>
    <ds:schemaRef ds:uri="http://schemas.microsoft.com/office/2006/documentManagement/types"/>
    <ds:schemaRef ds:uri="b561d3cc-3f8f-4588-a568-be861ce1308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293</Words>
  <Application>Microsoft Office PowerPoint</Application>
  <PresentationFormat>On-screen Show (16:9)</PresentationFormat>
  <Paragraphs>33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1" baseType="lpstr">
      <vt:lpstr>Arial</vt:lpstr>
      <vt:lpstr>Simple Light</vt:lpstr>
      <vt:lpstr>Cat’s In The Cradle</vt:lpstr>
      <vt:lpstr>Vocabulary Check  </vt:lpstr>
      <vt:lpstr>Partnered Talk</vt:lpstr>
      <vt:lpstr>Individual Thinking</vt:lpstr>
      <vt:lpstr>Partnered Talk</vt:lpstr>
      <vt:lpstr>Individual Thinking</vt:lpstr>
      <vt:lpstr>Partnered Talk</vt:lpstr>
      <vt:lpstr>Individual Thinking</vt:lpstr>
      <vt:lpstr>Solo Work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Cat’s In The Cradle</dc:title>
  <dc:creator>Emma Dobbs</dc:creator>
  <cp:lastModifiedBy>Emma Dobbs</cp:lastModifiedBy>
  <cp:revision>1</cp:revision>
  <dcterms:modified xsi:type="dcterms:W3CDTF">2021-04-13T15:17:50Z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