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8" r:id="rId6"/>
    <p:sldId id="257" r:id="rId7"/>
    <p:sldId id="259" r:id="rId8"/>
    <p:sldId id="260" r:id="rId9"/>
    <p:sldId id="261" r:id="rId10"/>
    <p:sldId id="262" r:id="rId11"/>
    <p:sldId id="263" r:id="rId12"/>
    <p:sldId id="264"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50" d="100"/>
          <a:sy n="50" d="100"/>
        </p:scale>
        <p:origin x="1500" y="6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MacRae" userId="ef837880-cf76-463b-be55-cc83b737d8b8" providerId="ADAL" clId="{E889EFA8-F9FB-46CC-829F-B019A6715BFC}"/>
    <pc:docChg chg="modSld">
      <pc:chgData name="Laura MacRae" userId="ef837880-cf76-463b-be55-cc83b737d8b8" providerId="ADAL" clId="{E889EFA8-F9FB-46CC-829F-B019A6715BFC}" dt="2021-10-18T11:09:29.586" v="1" actId="1076"/>
      <pc:docMkLst>
        <pc:docMk/>
      </pc:docMkLst>
      <pc:sldChg chg="addSp modSp">
        <pc:chgData name="Laura MacRae" userId="ef837880-cf76-463b-be55-cc83b737d8b8" providerId="ADAL" clId="{E889EFA8-F9FB-46CC-829F-B019A6715BFC}" dt="2021-10-18T11:09:29.586" v="1" actId="1076"/>
        <pc:sldMkLst>
          <pc:docMk/>
          <pc:sldMk cId="2347617699" sldId="259"/>
        </pc:sldMkLst>
        <pc:picChg chg="add mod">
          <ac:chgData name="Laura MacRae" userId="ef837880-cf76-463b-be55-cc83b737d8b8" providerId="ADAL" clId="{E889EFA8-F9FB-46CC-829F-B019A6715BFC}" dt="2021-10-18T11:09:29.586" v="1" actId="1076"/>
          <ac:picMkLst>
            <pc:docMk/>
            <pc:sldMk cId="2347617699" sldId="259"/>
            <ac:picMk id="4" creationId="{2FD80389-6B0F-4E1E-B3E3-EAAA378B9D39}"/>
          </ac:picMkLst>
        </pc:pic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10/18/2021</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dirty="0"/>
              <a:t>10/18/2021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10/18/2021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dirty="0"/>
              <a:t>10/18/2021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dirty="0"/>
              <a:t>10/18/2021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dirty="0"/>
              <a:t>10/18/2021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10/18/2021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10/18/2021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10/18/2021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10/18/2021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10/18/2021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10/18/2021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10/18/2021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10/18/2021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10/18/2021</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10/18/2021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10/18/2021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10/18/2021</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73"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72"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AC4BB-67DB-4242-AA77-773A0C8DD04F}"/>
              </a:ext>
            </a:extLst>
          </p:cNvPr>
          <p:cNvSpPr>
            <a:spLocks noGrp="1"/>
          </p:cNvSpPr>
          <p:nvPr>
            <p:ph type="ctrTitle"/>
          </p:nvPr>
        </p:nvSpPr>
        <p:spPr/>
        <p:txBody>
          <a:bodyPr/>
          <a:lstStyle/>
          <a:p>
            <a:r>
              <a:rPr lang="en-GB" dirty="0"/>
              <a:t>Science</a:t>
            </a:r>
          </a:p>
        </p:txBody>
      </p:sp>
      <p:sp>
        <p:nvSpPr>
          <p:cNvPr id="3" name="Subtitle 2">
            <a:extLst>
              <a:ext uri="{FF2B5EF4-FFF2-40B4-BE49-F238E27FC236}">
                <a16:creationId xmlns:a16="http://schemas.microsoft.com/office/drawing/2014/main" id="{67203747-3777-46D0-82B5-CF6CDE325651}"/>
              </a:ext>
            </a:extLst>
          </p:cNvPr>
          <p:cNvSpPr>
            <a:spLocks noGrp="1"/>
          </p:cNvSpPr>
          <p:nvPr>
            <p:ph type="subTitle" idx="1"/>
          </p:nvPr>
        </p:nvSpPr>
        <p:spPr/>
        <p:txBody>
          <a:bodyPr/>
          <a:lstStyle/>
          <a:p>
            <a:r>
              <a:rPr lang="en-GB" dirty="0"/>
              <a:t>Wednesday 20</a:t>
            </a:r>
            <a:r>
              <a:rPr lang="en-GB" baseline="30000" dirty="0"/>
              <a:t>th</a:t>
            </a:r>
            <a:r>
              <a:rPr lang="en-GB" dirty="0"/>
              <a:t> October </a:t>
            </a:r>
          </a:p>
        </p:txBody>
      </p:sp>
    </p:spTree>
    <p:extLst>
      <p:ext uri="{BB962C8B-B14F-4D97-AF65-F5344CB8AC3E}">
        <p14:creationId xmlns:p14="http://schemas.microsoft.com/office/powerpoint/2010/main" val="17728437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45441-9DD5-438E-8E15-4A72A052A863}"/>
              </a:ext>
            </a:extLst>
          </p:cNvPr>
          <p:cNvSpPr>
            <a:spLocks noGrp="1"/>
          </p:cNvSpPr>
          <p:nvPr>
            <p:ph type="title"/>
          </p:nvPr>
        </p:nvSpPr>
        <p:spPr/>
        <p:txBody>
          <a:bodyPr/>
          <a:lstStyle/>
          <a:p>
            <a:r>
              <a:rPr lang="en-GB" sz="1800" dirty="0"/>
              <a:t>LO: To Identify and compare the suitability of a variety of everyday materials, including wood, metal, plastic, glass, brick, rock, paper and cardboard, for particular uses</a:t>
            </a:r>
            <a:br>
              <a:rPr lang="en-GB" sz="1800" dirty="0"/>
            </a:br>
            <a:endParaRPr lang="en-GB" dirty="0"/>
          </a:p>
        </p:txBody>
      </p:sp>
      <p:sp>
        <p:nvSpPr>
          <p:cNvPr id="3" name="Content Placeholder 2">
            <a:extLst>
              <a:ext uri="{FF2B5EF4-FFF2-40B4-BE49-F238E27FC236}">
                <a16:creationId xmlns:a16="http://schemas.microsoft.com/office/drawing/2014/main" id="{10A27218-88C9-4CFA-B570-5F86A4A1D322}"/>
              </a:ext>
            </a:extLst>
          </p:cNvPr>
          <p:cNvSpPr>
            <a:spLocks noGrp="1"/>
          </p:cNvSpPr>
          <p:nvPr>
            <p:ph idx="1"/>
          </p:nvPr>
        </p:nvSpPr>
        <p:spPr>
          <a:xfrm>
            <a:off x="247650" y="1680632"/>
            <a:ext cx="11458575" cy="4203700"/>
          </a:xfrm>
        </p:spPr>
        <p:txBody>
          <a:bodyPr>
            <a:normAutofit fontScale="92500" lnSpcReduction="20000"/>
          </a:bodyPr>
          <a:lstStyle/>
          <a:p>
            <a:pPr marL="0" indent="0">
              <a:buNone/>
            </a:pPr>
            <a:r>
              <a:rPr lang="en-GB" dirty="0"/>
              <a:t>:</a:t>
            </a:r>
          </a:p>
          <a:p>
            <a:pPr marL="0" indent="0">
              <a:buNone/>
            </a:pPr>
            <a:r>
              <a:rPr lang="en-GB" sz="2000" b="1" u="sng" dirty="0">
                <a:latin typeface="Twinkl" panose="02000000000000000000" pitchFamily="2" charset="0"/>
              </a:rPr>
              <a:t>Learning intention:</a:t>
            </a:r>
          </a:p>
          <a:p>
            <a:pPr marL="0" indent="0">
              <a:buNone/>
            </a:pPr>
            <a:r>
              <a:rPr lang="en-GB" sz="2000" dirty="0">
                <a:latin typeface="Twinkl" panose="02000000000000000000" pitchFamily="2" charset="0"/>
              </a:rPr>
              <a:t>To test different materials to find out which is suitable for a teabag</a:t>
            </a:r>
          </a:p>
          <a:p>
            <a:pPr marL="0" indent="0">
              <a:buNone/>
            </a:pPr>
            <a:r>
              <a:rPr lang="en-GB" sz="2000" b="1" u="sng" dirty="0">
                <a:latin typeface="Twinkl" panose="02000000000000000000" pitchFamily="2" charset="0"/>
              </a:rPr>
              <a:t>Scientific enquiry type</a:t>
            </a:r>
            <a:r>
              <a:rPr lang="en-GB" sz="2000" b="1" dirty="0">
                <a:latin typeface="Twinkl" panose="02000000000000000000" pitchFamily="2" charset="0"/>
              </a:rPr>
              <a:t>:</a:t>
            </a:r>
          </a:p>
          <a:p>
            <a:pPr marL="0" indent="0">
              <a:buNone/>
            </a:pPr>
            <a:r>
              <a:rPr lang="en-GB" sz="2000" dirty="0">
                <a:latin typeface="Twinkl" panose="02000000000000000000" pitchFamily="2" charset="0"/>
              </a:rPr>
              <a:t>Carrying out simple comparative and fair tests</a:t>
            </a:r>
          </a:p>
          <a:p>
            <a:pPr marL="0" indent="0">
              <a:buNone/>
            </a:pPr>
            <a:r>
              <a:rPr lang="en-GB" sz="2000" b="1" u="sng" dirty="0">
                <a:latin typeface="Twinkl" panose="02000000000000000000" pitchFamily="2" charset="0"/>
              </a:rPr>
              <a:t>Working scientifically links:</a:t>
            </a:r>
          </a:p>
          <a:p>
            <a:pPr marL="0" indent="0">
              <a:buNone/>
            </a:pPr>
            <a:r>
              <a:rPr lang="en-GB" sz="2000" dirty="0">
                <a:latin typeface="Twinkl" panose="02000000000000000000" pitchFamily="2" charset="0"/>
              </a:rPr>
              <a:t>Using observations and ideas to suggest answers to questions</a:t>
            </a:r>
          </a:p>
          <a:p>
            <a:pPr marL="0" indent="0">
              <a:buNone/>
            </a:pPr>
            <a:r>
              <a:rPr lang="en-GB" sz="2000" b="1" u="sng" dirty="0">
                <a:latin typeface="Twinkl" panose="02000000000000000000" pitchFamily="2" charset="0"/>
              </a:rPr>
              <a:t>Success criteria:</a:t>
            </a:r>
          </a:p>
          <a:p>
            <a:pPr marL="0" indent="0">
              <a:buNone/>
            </a:pPr>
            <a:r>
              <a:rPr lang="en-GB" sz="2000" dirty="0">
                <a:latin typeface="Twinkl" panose="02000000000000000000" pitchFamily="2" charset="0"/>
              </a:rPr>
              <a:t>• I can suggest how to test the different materials.</a:t>
            </a:r>
          </a:p>
          <a:p>
            <a:pPr marL="0" indent="0">
              <a:buNone/>
            </a:pPr>
            <a:r>
              <a:rPr lang="en-GB" sz="2000" dirty="0">
                <a:latin typeface="Twinkl" panose="02000000000000000000" pitchFamily="2" charset="0"/>
              </a:rPr>
              <a:t>• I can carry out the test and record my results.</a:t>
            </a:r>
          </a:p>
          <a:p>
            <a:pPr marL="0" indent="0">
              <a:buNone/>
            </a:pPr>
            <a:r>
              <a:rPr lang="en-GB" sz="2000" dirty="0">
                <a:latin typeface="Twinkl" panose="02000000000000000000" pitchFamily="2" charset="0"/>
              </a:rPr>
              <a:t>• I can sort which materials are good choices for teabags from those that are not, giving reasons.</a:t>
            </a:r>
          </a:p>
        </p:txBody>
      </p:sp>
    </p:spTree>
    <p:extLst>
      <p:ext uri="{BB962C8B-B14F-4D97-AF65-F5344CB8AC3E}">
        <p14:creationId xmlns:p14="http://schemas.microsoft.com/office/powerpoint/2010/main" val="13141674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825FD7-B5CF-4B1A-B60B-19ADB0A1255D}"/>
              </a:ext>
            </a:extLst>
          </p:cNvPr>
          <p:cNvSpPr>
            <a:spLocks noGrp="1"/>
          </p:cNvSpPr>
          <p:nvPr>
            <p:ph type="title"/>
          </p:nvPr>
        </p:nvSpPr>
        <p:spPr/>
        <p:txBody>
          <a:bodyPr/>
          <a:lstStyle/>
          <a:p>
            <a:r>
              <a:rPr lang="en-GB" dirty="0"/>
              <a:t>Today we will …</a:t>
            </a:r>
          </a:p>
        </p:txBody>
      </p:sp>
      <p:sp>
        <p:nvSpPr>
          <p:cNvPr id="3" name="Content Placeholder 2">
            <a:extLst>
              <a:ext uri="{FF2B5EF4-FFF2-40B4-BE49-F238E27FC236}">
                <a16:creationId xmlns:a16="http://schemas.microsoft.com/office/drawing/2014/main" id="{5482581A-54C1-479F-B048-9641C29A87CF}"/>
              </a:ext>
            </a:extLst>
          </p:cNvPr>
          <p:cNvSpPr>
            <a:spLocks noGrp="1"/>
          </p:cNvSpPr>
          <p:nvPr>
            <p:ph idx="1"/>
          </p:nvPr>
        </p:nvSpPr>
        <p:spPr/>
        <p:txBody>
          <a:bodyPr/>
          <a:lstStyle/>
          <a:p>
            <a:r>
              <a:rPr lang="en-GB" dirty="0"/>
              <a:t>In this lesson you are going to carry out a comparative test to find out which types of materials are appropriate or not appropriate to make a teabag. </a:t>
            </a:r>
          </a:p>
          <a:p>
            <a:r>
              <a:rPr lang="en-GB" dirty="0"/>
              <a:t>By the end of this lesson you will be able to talk about what you have seen and sort the materials into those that would be suitable and those that would not be suitable, giving reasons based on their observations.</a:t>
            </a:r>
          </a:p>
        </p:txBody>
      </p:sp>
    </p:spTree>
    <p:extLst>
      <p:ext uri="{BB962C8B-B14F-4D97-AF65-F5344CB8AC3E}">
        <p14:creationId xmlns:p14="http://schemas.microsoft.com/office/powerpoint/2010/main" val="172343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546F96-E3B2-445B-8747-9E1E576E0180}"/>
              </a:ext>
            </a:extLst>
          </p:cNvPr>
          <p:cNvSpPr>
            <a:spLocks noGrp="1"/>
          </p:cNvSpPr>
          <p:nvPr>
            <p:ph type="title"/>
          </p:nvPr>
        </p:nvSpPr>
        <p:spPr>
          <a:xfrm>
            <a:off x="1154954" y="1316568"/>
            <a:ext cx="8761413" cy="706964"/>
          </a:xfrm>
        </p:spPr>
        <p:txBody>
          <a:bodyPr/>
          <a:lstStyle/>
          <a:p>
            <a:r>
              <a:rPr lang="en-GB" dirty="0"/>
              <a:t>Key vocabulary:</a:t>
            </a:r>
            <a:br>
              <a:rPr lang="en-GB" dirty="0"/>
            </a:br>
            <a:endParaRPr lang="en-GB" dirty="0"/>
          </a:p>
        </p:txBody>
      </p:sp>
      <p:sp>
        <p:nvSpPr>
          <p:cNvPr id="3" name="Content Placeholder 2">
            <a:extLst>
              <a:ext uri="{FF2B5EF4-FFF2-40B4-BE49-F238E27FC236}">
                <a16:creationId xmlns:a16="http://schemas.microsoft.com/office/drawing/2014/main" id="{29DDEDE9-73F3-4D22-9CB2-69D5D5CEFC28}"/>
              </a:ext>
            </a:extLst>
          </p:cNvPr>
          <p:cNvSpPr>
            <a:spLocks noGrp="1"/>
          </p:cNvSpPr>
          <p:nvPr>
            <p:ph idx="1"/>
          </p:nvPr>
        </p:nvSpPr>
        <p:spPr>
          <a:xfrm>
            <a:off x="993029" y="2125132"/>
            <a:ext cx="8825659" cy="3416300"/>
          </a:xfrm>
        </p:spPr>
        <p:txBody>
          <a:bodyPr/>
          <a:lstStyle/>
          <a:p>
            <a:r>
              <a:rPr lang="en-GB" dirty="0"/>
              <a:t>teabag, </a:t>
            </a:r>
          </a:p>
          <a:p>
            <a:r>
              <a:rPr lang="en-GB" dirty="0"/>
              <a:t>tea leaves,</a:t>
            </a:r>
          </a:p>
          <a:p>
            <a:r>
              <a:rPr lang="en-GB" dirty="0"/>
              <a:t>material, </a:t>
            </a:r>
          </a:p>
          <a:p>
            <a:r>
              <a:rPr lang="en-GB" dirty="0"/>
              <a:t>waterproof,</a:t>
            </a:r>
          </a:p>
          <a:p>
            <a:r>
              <a:rPr lang="en-GB" dirty="0"/>
              <a:t>bendy, </a:t>
            </a:r>
          </a:p>
          <a:p>
            <a:r>
              <a:rPr lang="en-GB" dirty="0"/>
              <a:t>absorbent,</a:t>
            </a:r>
          </a:p>
          <a:p>
            <a:r>
              <a:rPr lang="en-GB" dirty="0"/>
              <a:t>property, </a:t>
            </a:r>
          </a:p>
          <a:p>
            <a:r>
              <a:rPr lang="en-GB" dirty="0"/>
              <a:t>tear</a:t>
            </a:r>
          </a:p>
        </p:txBody>
      </p:sp>
      <p:pic>
        <p:nvPicPr>
          <p:cNvPr id="4" name="Picture 3">
            <a:extLst>
              <a:ext uri="{FF2B5EF4-FFF2-40B4-BE49-F238E27FC236}">
                <a16:creationId xmlns:a16="http://schemas.microsoft.com/office/drawing/2014/main" id="{2FD80389-6B0F-4E1E-B3E3-EAAA378B9D39}"/>
              </a:ext>
            </a:extLst>
          </p:cNvPr>
          <p:cNvPicPr>
            <a:picLocks noChangeAspect="1"/>
          </p:cNvPicPr>
          <p:nvPr/>
        </p:nvPicPr>
        <p:blipFill>
          <a:blip r:embed="rId2"/>
          <a:stretch>
            <a:fillRect/>
          </a:stretch>
        </p:blipFill>
        <p:spPr>
          <a:xfrm>
            <a:off x="8830517" y="2747432"/>
            <a:ext cx="2171700" cy="2895600"/>
          </a:xfrm>
          <a:prstGeom prst="rect">
            <a:avLst/>
          </a:prstGeom>
        </p:spPr>
      </p:pic>
    </p:spTree>
    <p:extLst>
      <p:ext uri="{BB962C8B-B14F-4D97-AF65-F5344CB8AC3E}">
        <p14:creationId xmlns:p14="http://schemas.microsoft.com/office/powerpoint/2010/main" val="23476176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2EEDC2-44CB-4C6F-9A45-DC500B5DB774}"/>
              </a:ext>
            </a:extLst>
          </p:cNvPr>
          <p:cNvSpPr>
            <a:spLocks noGrp="1"/>
          </p:cNvSpPr>
          <p:nvPr>
            <p:ph type="title"/>
          </p:nvPr>
        </p:nvSpPr>
        <p:spPr/>
        <p:txBody>
          <a:bodyPr/>
          <a:lstStyle/>
          <a:p>
            <a:r>
              <a:rPr lang="en-GB" dirty="0"/>
              <a:t>How do you make a cup of tea?</a:t>
            </a:r>
          </a:p>
        </p:txBody>
      </p:sp>
      <p:sp>
        <p:nvSpPr>
          <p:cNvPr id="3" name="Content Placeholder 2">
            <a:extLst>
              <a:ext uri="{FF2B5EF4-FFF2-40B4-BE49-F238E27FC236}">
                <a16:creationId xmlns:a16="http://schemas.microsoft.com/office/drawing/2014/main" id="{6681D20F-723F-48A4-8D03-DDB5543FD3ED}"/>
              </a:ext>
            </a:extLst>
          </p:cNvPr>
          <p:cNvSpPr>
            <a:spLocks noGrp="1"/>
          </p:cNvSpPr>
          <p:nvPr>
            <p:ph idx="1"/>
          </p:nvPr>
        </p:nvSpPr>
        <p:spPr/>
        <p:txBody>
          <a:bodyPr>
            <a:normAutofit/>
          </a:bodyPr>
          <a:lstStyle/>
          <a:p>
            <a:r>
              <a:rPr lang="en-GB" dirty="0"/>
              <a:t>Show children how to make a cup of tea using a teabag in a transparent mug or beaker. </a:t>
            </a:r>
          </a:p>
          <a:p>
            <a:r>
              <a:rPr lang="en-GB" dirty="0"/>
              <a:t>Allow them to see how the water changes colour as it becomes tea. </a:t>
            </a:r>
          </a:p>
          <a:p>
            <a:r>
              <a:rPr lang="en-GB" dirty="0"/>
              <a:t>Explain that in the staff room today there were no teabags, as someone had bought loose tea by mistake rather than teabags. Pass some tea leaves around so that children can feel and smell them. </a:t>
            </a:r>
          </a:p>
          <a:p>
            <a:r>
              <a:rPr lang="en-GB" dirty="0"/>
              <a:t>Demonstrate making a cup of tea with the tea leaves and show how the tea leaves remain at the bottom of the cup. </a:t>
            </a:r>
          </a:p>
          <a:p>
            <a:r>
              <a:rPr lang="en-GB" dirty="0"/>
              <a:t>Explain that teachers do not like this as they might accidentally drink the tea leaves, which do not taste nice! </a:t>
            </a:r>
          </a:p>
        </p:txBody>
      </p:sp>
    </p:spTree>
    <p:extLst>
      <p:ext uri="{BB962C8B-B14F-4D97-AF65-F5344CB8AC3E}">
        <p14:creationId xmlns:p14="http://schemas.microsoft.com/office/powerpoint/2010/main" val="20711694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B4600-3D06-4DF1-92B8-F72DCA5A266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24F9262-A62A-4992-BB75-34DB25D1B247}"/>
              </a:ext>
            </a:extLst>
          </p:cNvPr>
          <p:cNvSpPr>
            <a:spLocks noGrp="1"/>
          </p:cNvSpPr>
          <p:nvPr>
            <p:ph idx="1"/>
          </p:nvPr>
        </p:nvSpPr>
        <p:spPr/>
        <p:txBody>
          <a:bodyPr/>
          <a:lstStyle/>
          <a:p>
            <a:r>
              <a:rPr lang="en-GB" dirty="0"/>
              <a:t>Explain to children that one teacher has invented a clever way to make the teabag but has not had time to test different materials to find out which materials are good choices to use.</a:t>
            </a:r>
          </a:p>
          <a:p>
            <a:r>
              <a:rPr lang="en-GB" dirty="0"/>
              <a:t>Show children how to put some tea leaves into the centre of a piece of material, pull all the edges together, wrap a rubber band around to hold the edges in place and use a peg to dunk it in the water.</a:t>
            </a:r>
          </a:p>
        </p:txBody>
      </p:sp>
    </p:spTree>
    <p:extLst>
      <p:ext uri="{BB962C8B-B14F-4D97-AF65-F5344CB8AC3E}">
        <p14:creationId xmlns:p14="http://schemas.microsoft.com/office/powerpoint/2010/main" val="2878565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3BAE38-CAA7-4BB9-A072-56E7E9306E8D}"/>
              </a:ext>
            </a:extLst>
          </p:cNvPr>
          <p:cNvSpPr>
            <a:spLocks noGrp="1"/>
          </p:cNvSpPr>
          <p:nvPr>
            <p:ph type="title"/>
          </p:nvPr>
        </p:nvSpPr>
        <p:spPr>
          <a:xfrm>
            <a:off x="1154954" y="954618"/>
            <a:ext cx="8761413" cy="706964"/>
          </a:xfrm>
        </p:spPr>
        <p:txBody>
          <a:bodyPr/>
          <a:lstStyle/>
          <a:p>
            <a:r>
              <a:rPr lang="en-GB" dirty="0"/>
              <a:t>ENQUIRE:</a:t>
            </a:r>
            <a:br>
              <a:rPr lang="en-GB" dirty="0"/>
            </a:br>
            <a:endParaRPr lang="en-GB" dirty="0"/>
          </a:p>
        </p:txBody>
      </p:sp>
      <p:sp>
        <p:nvSpPr>
          <p:cNvPr id="3" name="Content Placeholder 2">
            <a:extLst>
              <a:ext uri="{FF2B5EF4-FFF2-40B4-BE49-F238E27FC236}">
                <a16:creationId xmlns:a16="http://schemas.microsoft.com/office/drawing/2014/main" id="{3AF2065D-581C-4763-805A-6CF98A2BB35D}"/>
              </a:ext>
            </a:extLst>
          </p:cNvPr>
          <p:cNvSpPr>
            <a:spLocks noGrp="1"/>
          </p:cNvSpPr>
          <p:nvPr>
            <p:ph idx="1"/>
          </p:nvPr>
        </p:nvSpPr>
        <p:spPr>
          <a:xfrm>
            <a:off x="1154954" y="2603500"/>
            <a:ext cx="10589371" cy="3416300"/>
          </a:xfrm>
        </p:spPr>
        <p:txBody>
          <a:bodyPr>
            <a:normAutofit/>
          </a:bodyPr>
          <a:lstStyle/>
          <a:p>
            <a:r>
              <a:rPr lang="en-GB" dirty="0"/>
              <a:t>Organise children into groups of three or four. Explain to them that they are going to be given different materials to test for their suitability as tea bags. Ask them to discuss in their groups how they are going to carry out the test.</a:t>
            </a:r>
          </a:p>
          <a:p>
            <a:r>
              <a:rPr lang="en-GB" dirty="0"/>
              <a:t>Ask: What does a good tea bag have to do? How will you decide whether or not each material is a good or bad choice?</a:t>
            </a:r>
          </a:p>
          <a:p>
            <a:r>
              <a:rPr lang="en-GB" dirty="0"/>
              <a:t>When each group has decided on a plan, give them all the resources that they may want, plus additional items such as pipettes and rulers. </a:t>
            </a:r>
          </a:p>
          <a:p>
            <a:r>
              <a:rPr lang="en-GB" dirty="0"/>
              <a:t>Children should complete Challenge 1 or 2 depending on their previous experience in recording. </a:t>
            </a:r>
          </a:p>
        </p:txBody>
      </p:sp>
    </p:spTree>
    <p:extLst>
      <p:ext uri="{BB962C8B-B14F-4D97-AF65-F5344CB8AC3E}">
        <p14:creationId xmlns:p14="http://schemas.microsoft.com/office/powerpoint/2010/main" val="266321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8DF17-A829-431E-AE66-8B5A6D18A988}"/>
              </a:ext>
            </a:extLst>
          </p:cNvPr>
          <p:cNvSpPr>
            <a:spLocks noGrp="1"/>
          </p:cNvSpPr>
          <p:nvPr>
            <p:ph type="title"/>
          </p:nvPr>
        </p:nvSpPr>
        <p:spPr>
          <a:xfrm>
            <a:off x="1154954" y="1097493"/>
            <a:ext cx="8761413" cy="706964"/>
          </a:xfrm>
        </p:spPr>
        <p:txBody>
          <a:bodyPr/>
          <a:lstStyle/>
          <a:p>
            <a:r>
              <a:rPr lang="en-GB" sz="2400" dirty="0"/>
              <a:t>Challenge 1: </a:t>
            </a:r>
            <a:br>
              <a:rPr lang="en-GB" sz="2400" dirty="0"/>
            </a:br>
            <a:r>
              <a:rPr lang="en-GB" sz="2400" dirty="0"/>
              <a:t>Children assess the suitability of materials for use as a teabag and record their results</a:t>
            </a:r>
            <a:br>
              <a:rPr lang="en-GB" sz="2400" dirty="0"/>
            </a:br>
            <a:endParaRPr lang="en-GB" dirty="0"/>
          </a:p>
        </p:txBody>
      </p:sp>
      <p:sp>
        <p:nvSpPr>
          <p:cNvPr id="3" name="Content Placeholder 2">
            <a:extLst>
              <a:ext uri="{FF2B5EF4-FFF2-40B4-BE49-F238E27FC236}">
                <a16:creationId xmlns:a16="http://schemas.microsoft.com/office/drawing/2014/main" id="{CCDE6D24-A467-4D3E-B29F-3D93465340D3}"/>
              </a:ext>
            </a:extLst>
          </p:cNvPr>
          <p:cNvSpPr>
            <a:spLocks noGrp="1"/>
          </p:cNvSpPr>
          <p:nvPr>
            <p:ph idx="1"/>
          </p:nvPr>
        </p:nvSpPr>
        <p:spPr/>
        <p:txBody>
          <a:bodyPr>
            <a:normAutofit/>
          </a:bodyPr>
          <a:lstStyle/>
          <a:p>
            <a:r>
              <a:rPr lang="en-GB" dirty="0"/>
              <a:t>Each group will get a sample of each of the materials to be tested and a piece of paper to record their results. </a:t>
            </a:r>
          </a:p>
          <a:p>
            <a:r>
              <a:rPr lang="en-GB" dirty="0"/>
              <a:t>Ask them to fold the paper in half and put a tick at the top of one half and a cross at the top of the other. </a:t>
            </a:r>
          </a:p>
          <a:p>
            <a:r>
              <a:rPr lang="en-GB" dirty="0"/>
              <a:t>You should test each material and decide whether it is a good choice for a teabag or not. Explain to them that they should stick the sample of material on the correct half of the results paper.</a:t>
            </a:r>
          </a:p>
          <a:p>
            <a:pPr marL="0" indent="0">
              <a:buNone/>
            </a:pPr>
            <a:r>
              <a:rPr lang="en-GB" dirty="0"/>
              <a:t>Ask: </a:t>
            </a:r>
          </a:p>
          <a:p>
            <a:r>
              <a:rPr lang="en-GB" dirty="0"/>
              <a:t>Which materials were good choices? Which materials were not good choices? Why were these materials not good choices?</a:t>
            </a:r>
          </a:p>
        </p:txBody>
      </p:sp>
    </p:spTree>
    <p:extLst>
      <p:ext uri="{BB962C8B-B14F-4D97-AF65-F5344CB8AC3E}">
        <p14:creationId xmlns:p14="http://schemas.microsoft.com/office/powerpoint/2010/main" val="26811742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CE8988-8B09-4040-84F9-F3326B409523}"/>
              </a:ext>
            </a:extLst>
          </p:cNvPr>
          <p:cNvSpPr>
            <a:spLocks noGrp="1"/>
          </p:cNvSpPr>
          <p:nvPr>
            <p:ph type="title"/>
          </p:nvPr>
        </p:nvSpPr>
        <p:spPr/>
        <p:txBody>
          <a:bodyPr/>
          <a:lstStyle/>
          <a:p>
            <a:r>
              <a:rPr lang="en-GB" dirty="0"/>
              <a:t>REFLECT AND REVIEW:</a:t>
            </a:r>
            <a:br>
              <a:rPr lang="en-GB" dirty="0"/>
            </a:br>
            <a:endParaRPr lang="en-GB" dirty="0"/>
          </a:p>
        </p:txBody>
      </p:sp>
      <p:sp>
        <p:nvSpPr>
          <p:cNvPr id="3" name="Content Placeholder 2">
            <a:extLst>
              <a:ext uri="{FF2B5EF4-FFF2-40B4-BE49-F238E27FC236}">
                <a16:creationId xmlns:a16="http://schemas.microsoft.com/office/drawing/2014/main" id="{64DEAC16-3410-48FA-9387-847428E8FEE6}"/>
              </a:ext>
            </a:extLst>
          </p:cNvPr>
          <p:cNvSpPr>
            <a:spLocks noGrp="1"/>
          </p:cNvSpPr>
          <p:nvPr>
            <p:ph idx="1"/>
          </p:nvPr>
        </p:nvSpPr>
        <p:spPr>
          <a:xfrm>
            <a:off x="476250" y="2400300"/>
            <a:ext cx="11410950" cy="3619500"/>
          </a:xfrm>
        </p:spPr>
        <p:txBody>
          <a:bodyPr>
            <a:normAutofit fontScale="92500" lnSpcReduction="20000"/>
          </a:bodyPr>
          <a:lstStyle/>
          <a:p>
            <a:pPr marL="0" indent="0">
              <a:buNone/>
            </a:pPr>
            <a:r>
              <a:rPr lang="en-GB" dirty="0"/>
              <a:t>Ask each group to share their decision about one material and to explain whether it would be a</a:t>
            </a:r>
          </a:p>
          <a:p>
            <a:pPr marL="0" indent="0">
              <a:buNone/>
            </a:pPr>
            <a:r>
              <a:rPr lang="en-GB" dirty="0"/>
              <a:t>good choice or not for making a teabag. Discuss how some materials were not suitable because they did not have the right properties.</a:t>
            </a:r>
          </a:p>
          <a:p>
            <a:pPr marL="0" indent="0">
              <a:buNone/>
            </a:pPr>
            <a:r>
              <a:rPr lang="en-GB" dirty="0"/>
              <a:t>Ask: What properties are important when selecting the material for a teabag?</a:t>
            </a:r>
          </a:p>
          <a:p>
            <a:r>
              <a:rPr lang="en-GB" dirty="0"/>
              <a:t>Gather feedback from children. They should mention that the material needs to let water through, that is, not be waterproof, that it needs to be strong even when wet, that it should be flexible enough and that it should not absorb too much water.</a:t>
            </a:r>
          </a:p>
          <a:p>
            <a:pPr marL="0" indent="0">
              <a:buNone/>
            </a:pPr>
            <a:endParaRPr lang="en-GB" dirty="0"/>
          </a:p>
          <a:p>
            <a:pPr marL="0" indent="0">
              <a:buNone/>
            </a:pPr>
            <a:r>
              <a:rPr lang="en-GB" b="1" u="sng" dirty="0"/>
              <a:t>Give each child a piece of teabag fabric to explore.</a:t>
            </a:r>
          </a:p>
          <a:p>
            <a:r>
              <a:rPr lang="en-GB" dirty="0"/>
              <a:t>Ask: Why is it suitable for its purpose? What properties does it have? Is it easy to tear? Will it absorb lots of water? Is it easy to bend? Will water pass through it?</a:t>
            </a:r>
          </a:p>
          <a:p>
            <a:r>
              <a:rPr lang="en-GB" dirty="0"/>
              <a:t>Encourage children to look closely, ideally with a magnifier to observe the holes in the fabric.</a:t>
            </a:r>
          </a:p>
        </p:txBody>
      </p:sp>
    </p:spTree>
    <p:extLst>
      <p:ext uri="{BB962C8B-B14F-4D97-AF65-F5344CB8AC3E}">
        <p14:creationId xmlns:p14="http://schemas.microsoft.com/office/powerpoint/2010/main" val="14486736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E68B9EAC81D3349B56385EF90FB5E66" ma:contentTypeVersion="13" ma:contentTypeDescription="Create a new document." ma:contentTypeScope="" ma:versionID="9a7d41a2c158f06f657e0823ce387b7f">
  <xsd:schema xmlns:xsd="http://www.w3.org/2001/XMLSchema" xmlns:xs="http://www.w3.org/2001/XMLSchema" xmlns:p="http://schemas.microsoft.com/office/2006/metadata/properties" xmlns:ns2="b561d3cc-3f8f-4588-a568-be861ce13085" xmlns:ns3="a0c7fa71-570b-4d2e-a005-0d34dc952117" targetNamespace="http://schemas.microsoft.com/office/2006/metadata/properties" ma:root="true" ma:fieldsID="4c734954345243be7738907af8f63054" ns2:_="" ns3:_="">
    <xsd:import namespace="b561d3cc-3f8f-4588-a568-be861ce13085"/>
    <xsd:import namespace="a0c7fa71-570b-4d2e-a005-0d34dc95211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1d3cc-3f8f-4588-a568-be861ce130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a0c7fa71-570b-4d2e-a005-0d34dc95211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A00C192-7DE6-4F61-90A1-10C1F904729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1d3cc-3f8f-4588-a568-be861ce13085"/>
    <ds:schemaRef ds:uri="a0c7fa71-570b-4d2e-a005-0d34dc95211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26A915F-426F-44E2-95DB-AAD3071D00AD}">
  <ds:schemaRefs>
    <ds:schemaRef ds:uri="http://schemas.microsoft.com/sharepoint/v3/contenttype/forms"/>
  </ds:schemaRefs>
</ds:datastoreItem>
</file>

<file path=customXml/itemProps3.xml><?xml version="1.0" encoding="utf-8"?>
<ds:datastoreItem xmlns:ds="http://schemas.openxmlformats.org/officeDocument/2006/customXml" ds:itemID="{A4227660-5D2E-4DF5-A9D7-659B29429CDF}">
  <ds:schemaRefs>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a0c7fa71-570b-4d2e-a005-0d34dc952117"/>
    <ds:schemaRef ds:uri="b561d3cc-3f8f-4588-a568-be861ce13085"/>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Ion Boardroom</Template>
  <TotalTime>41</TotalTime>
  <Words>865</Words>
  <Application>Microsoft Office PowerPoint</Application>
  <PresentationFormat>Widescreen</PresentationFormat>
  <Paragraphs>54</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Century Gothic</vt:lpstr>
      <vt:lpstr>Twinkl</vt:lpstr>
      <vt:lpstr>Wingdings 3</vt:lpstr>
      <vt:lpstr>Ion Boardroom</vt:lpstr>
      <vt:lpstr>Science</vt:lpstr>
      <vt:lpstr>LO: To Identify and compare the suitability of a variety of everyday materials, including wood, metal, plastic, glass, brick, rock, paper and cardboard, for particular uses </vt:lpstr>
      <vt:lpstr>Today we will …</vt:lpstr>
      <vt:lpstr>Key vocabulary: </vt:lpstr>
      <vt:lpstr>How do you make a cup of tea?</vt:lpstr>
      <vt:lpstr>PowerPoint Presentation</vt:lpstr>
      <vt:lpstr>ENQUIRE: </vt:lpstr>
      <vt:lpstr>Challenge 1:  Children assess the suitability of materials for use as a teabag and record their results </vt:lpstr>
      <vt:lpstr>REFLECT AND REVIEW: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Science</dc:title>
  <dc:creator>Laura MacRae</dc:creator>
  <cp:lastModifiedBy>Laura MacRae</cp:lastModifiedBy>
  <cp:revision>3</cp:revision>
  <dcterms:created xsi:type="dcterms:W3CDTF">2021-10-18T10:28:14Z</dcterms:created>
  <dcterms:modified xsi:type="dcterms:W3CDTF">2021-10-18T11:09:51Z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0x0101008E68B9EAC81D3349B56385EF90FB5E66</vt:lpwstr>
  </property>
</Properties>
</file>