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22"/>
  </p:notesMasterIdLst>
  <p:sldIdLst>
    <p:sldId id="256" r:id="rId5"/>
    <p:sldId id="267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71" r:id="rId16"/>
    <p:sldId id="272" r:id="rId17"/>
    <p:sldId id="268" r:id="rId18"/>
    <p:sldId id="269" r:id="rId19"/>
    <p:sldId id="270" r:id="rId20"/>
    <p:sldId id="266" r:id="rId21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3" roundtripDataSignature="AMtx7mhUtG6zD5KlEaUJ+bTQb7hUzPNPI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266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customschemas.google.com/relationships/presentationmetadata" Target="metadata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MacRae" userId="ef837880-cf76-463b-be55-cc83b737d8b8" providerId="ADAL" clId="{E471128F-B921-4978-BBF4-31B2789B96AF}"/>
    <pc:docChg chg="modSld">
      <pc:chgData name="Laura MacRae" userId="ef837880-cf76-463b-be55-cc83b737d8b8" providerId="ADAL" clId="{E471128F-B921-4978-BBF4-31B2789B96AF}" dt="2022-01-21T16:37:48.103" v="0" actId="1076"/>
      <pc:docMkLst>
        <pc:docMk/>
      </pc:docMkLst>
      <pc:sldChg chg="modSp">
        <pc:chgData name="Laura MacRae" userId="ef837880-cf76-463b-be55-cc83b737d8b8" providerId="ADAL" clId="{E471128F-B921-4978-BBF4-31B2789B96AF}" dt="2022-01-21T16:37:48.103" v="0" actId="1076"/>
        <pc:sldMkLst>
          <pc:docMk/>
          <pc:sldMk cId="3899615984" sldId="272"/>
        </pc:sldMkLst>
        <pc:spChg chg="mod">
          <ac:chgData name="Laura MacRae" userId="ef837880-cf76-463b-be55-cc83b737d8b8" providerId="ADAL" clId="{E471128F-B921-4978-BBF4-31B2789B96AF}" dt="2022-01-21T16:37:48.103" v="0" actId="1076"/>
          <ac:spMkLst>
            <pc:docMk/>
            <pc:sldMk cId="3899615984" sldId="272"/>
            <ac:spMk id="2" creationId="{774226E8-42B7-4F23-AE0F-EB09437E8A5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australian-resources/australian-resources-f-2/stem-f-2-australia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australian-resources/australian-resources-f-2/stem-f-2-australia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3">
            <a:hlinkClick r:id="rId3"/>
          </p:cNvPr>
          <p:cNvSpPr/>
          <p:nvPr/>
        </p:nvSpPr>
        <p:spPr>
          <a:xfrm>
            <a:off x="122613" y="5804248"/>
            <a:ext cx="1556558" cy="1053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4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/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14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>
            <a:hlinkClick r:id="rId3"/>
          </p:cNvPr>
          <p:cNvSpPr/>
          <p:nvPr/>
        </p:nvSpPr>
        <p:spPr>
          <a:xfrm>
            <a:off x="122613" y="5804248"/>
            <a:ext cx="1556558" cy="1053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ith Box">
  <p:cSld name="Title Slide with Box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6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/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1" name="Google Shape;21;p1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VOnRPefcno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1B852-988D-4FD3-9AAA-6C1D327DD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Pre- Tasks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F61143A-27D1-41F3-8821-4D8EF9707F55}"/>
              </a:ext>
            </a:extLst>
          </p:cNvPr>
          <p:cNvSpPr/>
          <p:nvPr/>
        </p:nvSpPr>
        <p:spPr>
          <a:xfrm>
            <a:off x="457198" y="1551563"/>
            <a:ext cx="822007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Where is the nearest tunnel or bridge to your school? </a:t>
            </a:r>
          </a:p>
          <a:p>
            <a:r>
              <a:rPr lang="en-GB" sz="2800" dirty="0"/>
              <a:t>What is it made from? </a:t>
            </a:r>
          </a:p>
          <a:p>
            <a:r>
              <a:rPr lang="en-GB" sz="2800" dirty="0"/>
              <a:t>What goes over it and under it? </a:t>
            </a:r>
          </a:p>
          <a:p>
            <a:endParaRPr lang="en-GB" sz="2800" dirty="0"/>
          </a:p>
          <a:p>
            <a:r>
              <a:rPr lang="en-GB" sz="2800" dirty="0"/>
              <a:t>Look at lots of different pictures of bridges. </a:t>
            </a:r>
          </a:p>
          <a:p>
            <a:r>
              <a:rPr lang="en-GB" sz="2800" dirty="0"/>
              <a:t>Describe their shape and the obstacles they cross.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https://www.youtube.com/watch?v=oVOnRPefcno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9071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2"/>
          <p:cNvGrpSpPr/>
          <p:nvPr/>
        </p:nvGrpSpPr>
        <p:grpSpPr>
          <a:xfrm>
            <a:off x="5463474" y="1578719"/>
            <a:ext cx="3572919" cy="4101216"/>
            <a:chOff x="5463474" y="1578719"/>
            <a:chExt cx="3572919" cy="4101216"/>
          </a:xfrm>
        </p:grpSpPr>
        <p:pic>
          <p:nvPicPr>
            <p:cNvPr id="32" name="Google Shape;32;p2"/>
            <p:cNvPicPr preferRelativeResize="0"/>
            <p:nvPr/>
          </p:nvPicPr>
          <p:blipFill rotWithShape="1">
            <a:blip r:embed="rId3">
              <a:alphaModFix/>
            </a:blip>
            <a:srcRect l="31510"/>
            <a:stretch/>
          </p:blipFill>
          <p:spPr>
            <a:xfrm rot="322095">
              <a:off x="5793623" y="1784861"/>
              <a:ext cx="3009880" cy="310750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" name="Google Shape;33;p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292496">
              <a:off x="5620667" y="1710234"/>
              <a:ext cx="3258533" cy="383818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4" name="Google Shape;34;p2"/>
          <p:cNvSpPr>
            <a:spLocks noGrp="1"/>
          </p:cNvSpPr>
          <p:nvPr>
            <p:ph type="title"/>
          </p:nvPr>
        </p:nvSpPr>
        <p:spPr>
          <a:xfrm>
            <a:off x="-302768" y="419450"/>
            <a:ext cx="9749536" cy="889233"/>
          </a:xfrm>
          <a:prstGeom prst="roundRect">
            <a:avLst>
              <a:gd name="adj" fmla="val 18132"/>
            </a:avLst>
          </a:prstGeom>
          <a:solidFill>
            <a:srgbClr val="AFDEF9"/>
          </a:solidFill>
          <a:ln w="38100" cap="flat" cmpd="sng">
            <a:solidFill>
              <a:srgbClr val="47B1E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GB" dirty="0">
                <a:latin typeface="Twinkl" pitchFamily="2" charset="0"/>
              </a:rPr>
              <a:t>Why Are Bridges So Strong?</a:t>
            </a:r>
            <a:endParaRPr dirty="0">
              <a:latin typeface="Twinkl" pitchFamily="2" charset="0"/>
            </a:endParaRPr>
          </a:p>
        </p:txBody>
      </p:sp>
      <p:sp>
        <p:nvSpPr>
          <p:cNvPr id="35" name="Google Shape;35;p2"/>
          <p:cNvSpPr/>
          <p:nvPr/>
        </p:nvSpPr>
        <p:spPr>
          <a:xfrm>
            <a:off x="745793" y="1492400"/>
            <a:ext cx="4598807" cy="2999436"/>
          </a:xfrm>
          <a:prstGeom prst="wedgeEllipseCallout">
            <a:avLst>
              <a:gd name="adj1" fmla="val 65961"/>
              <a:gd name="adj2" fmla="val -625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2"/>
          <p:cNvSpPr/>
          <p:nvPr/>
        </p:nvSpPr>
        <p:spPr>
          <a:xfrm>
            <a:off x="644193" y="1729790"/>
            <a:ext cx="4898678" cy="2698546"/>
          </a:xfrm>
          <a:prstGeom prst="ellipse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Experts called engineers design and build bridges so that they can carry heavy things like trucks, cars and trains across them. </a:t>
            </a:r>
            <a:endParaRPr/>
          </a:p>
        </p:txBody>
      </p:sp>
      <p:pic>
        <p:nvPicPr>
          <p:cNvPr id="37" name="Google Shape;37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934857" y="1515211"/>
            <a:ext cx="3463350" cy="748083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" name="Google Shape;38;p2"/>
          <p:cNvGrpSpPr/>
          <p:nvPr/>
        </p:nvGrpSpPr>
        <p:grpSpPr>
          <a:xfrm>
            <a:off x="107606" y="1578718"/>
            <a:ext cx="3685411" cy="4193229"/>
            <a:chOff x="107606" y="1578718"/>
            <a:chExt cx="3685411" cy="4193229"/>
          </a:xfrm>
        </p:grpSpPr>
        <p:pic>
          <p:nvPicPr>
            <p:cNvPr id="39" name="Google Shape;39;p2"/>
            <p:cNvPicPr preferRelativeResize="0"/>
            <p:nvPr/>
          </p:nvPicPr>
          <p:blipFill rotWithShape="1">
            <a:blip r:embed="rId6">
              <a:alphaModFix/>
            </a:blip>
            <a:srcRect l="13011" r="14466"/>
            <a:stretch/>
          </p:blipFill>
          <p:spPr>
            <a:xfrm rot="-387529">
              <a:off x="374127" y="1812351"/>
              <a:ext cx="3090798" cy="30136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" name="Google Shape;40;p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-403330">
              <a:off x="321045" y="1756239"/>
              <a:ext cx="3258533" cy="383818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1" name="Google Shape;41;p2"/>
          <p:cNvGrpSpPr/>
          <p:nvPr/>
        </p:nvGrpSpPr>
        <p:grpSpPr>
          <a:xfrm>
            <a:off x="2942733" y="1578718"/>
            <a:ext cx="3258533" cy="3838187"/>
            <a:chOff x="3229345" y="1648074"/>
            <a:chExt cx="3258533" cy="3838187"/>
          </a:xfrm>
        </p:grpSpPr>
        <p:pic>
          <p:nvPicPr>
            <p:cNvPr id="42" name="Google Shape;42;p2"/>
            <p:cNvPicPr preferRelativeResize="0"/>
            <p:nvPr/>
          </p:nvPicPr>
          <p:blipFill rotWithShape="1">
            <a:blip r:embed="rId7">
              <a:alphaModFix/>
            </a:blip>
            <a:srcRect l="30251"/>
            <a:stretch/>
          </p:blipFill>
          <p:spPr>
            <a:xfrm>
              <a:off x="3327400" y="1690671"/>
              <a:ext cx="3103919" cy="31467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3" name="Google Shape;43;p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229345" y="1648074"/>
              <a:ext cx="3258533" cy="383818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"/>
          <p:cNvSpPr>
            <a:spLocks noGrp="1"/>
          </p:cNvSpPr>
          <p:nvPr>
            <p:ph type="title"/>
          </p:nvPr>
        </p:nvSpPr>
        <p:spPr>
          <a:xfrm>
            <a:off x="-302768" y="419450"/>
            <a:ext cx="9749536" cy="889233"/>
          </a:xfrm>
          <a:prstGeom prst="roundRect">
            <a:avLst>
              <a:gd name="adj" fmla="val 18132"/>
            </a:avLst>
          </a:prstGeom>
          <a:solidFill>
            <a:srgbClr val="AFDEF9"/>
          </a:solidFill>
          <a:ln w="38100" cap="flat" cmpd="sng">
            <a:solidFill>
              <a:srgbClr val="47B1E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GB" dirty="0">
                <a:latin typeface="Twinkl" pitchFamily="2" charset="0"/>
              </a:rPr>
              <a:t>Bridges are made of:</a:t>
            </a:r>
            <a:endParaRPr dirty="0">
              <a:latin typeface="Twinkl" pitchFamily="2" charset="0"/>
            </a:endParaRPr>
          </a:p>
        </p:txBody>
      </p:sp>
      <p:grpSp>
        <p:nvGrpSpPr>
          <p:cNvPr id="49" name="Google Shape;49;p3"/>
          <p:cNvGrpSpPr/>
          <p:nvPr/>
        </p:nvGrpSpPr>
        <p:grpSpPr>
          <a:xfrm>
            <a:off x="1016000" y="2205751"/>
            <a:ext cx="1346200" cy="1346200"/>
            <a:chOff x="1016000" y="2205751"/>
            <a:chExt cx="1346200" cy="1346200"/>
          </a:xfrm>
        </p:grpSpPr>
        <p:sp>
          <p:nvSpPr>
            <p:cNvPr id="50" name="Google Shape;50;p3"/>
            <p:cNvSpPr/>
            <p:nvPr/>
          </p:nvSpPr>
          <p:spPr>
            <a:xfrm>
              <a:off x="1016000" y="2205751"/>
              <a:ext cx="1346200" cy="1346200"/>
            </a:xfrm>
            <a:prstGeom prst="ellipse">
              <a:avLst/>
            </a:prstGeom>
            <a:noFill/>
            <a:ln w="28575" cap="flat" cmpd="sng">
              <a:solidFill>
                <a:srgbClr val="9D9CC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1" name="Google Shape;51;p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155878" y="2521677"/>
              <a:ext cx="1066445" cy="7143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2" name="Google Shape;52;p3"/>
          <p:cNvSpPr txBox="1"/>
          <p:nvPr/>
        </p:nvSpPr>
        <p:spPr>
          <a:xfrm>
            <a:off x="1016000" y="1763289"/>
            <a:ext cx="134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Steel</a:t>
            </a:r>
            <a:endParaRPr dirty="0">
              <a:latin typeface="Twinkl" pitchFamily="2" charset="0"/>
            </a:endParaRPr>
          </a:p>
        </p:txBody>
      </p:sp>
      <p:grpSp>
        <p:nvGrpSpPr>
          <p:cNvPr id="53" name="Google Shape;53;p3"/>
          <p:cNvGrpSpPr/>
          <p:nvPr/>
        </p:nvGrpSpPr>
        <p:grpSpPr>
          <a:xfrm>
            <a:off x="2882724" y="2205751"/>
            <a:ext cx="1346200" cy="1346200"/>
            <a:chOff x="1016000" y="2205751"/>
            <a:chExt cx="1346200" cy="1346200"/>
          </a:xfrm>
        </p:grpSpPr>
        <p:sp>
          <p:nvSpPr>
            <p:cNvPr id="54" name="Google Shape;54;p3"/>
            <p:cNvSpPr/>
            <p:nvPr/>
          </p:nvSpPr>
          <p:spPr>
            <a:xfrm>
              <a:off x="1016000" y="2205751"/>
              <a:ext cx="1346200" cy="1346200"/>
            </a:xfrm>
            <a:prstGeom prst="ellipse">
              <a:avLst/>
            </a:prstGeom>
            <a:noFill/>
            <a:ln w="28575" cap="flat" cmpd="sng">
              <a:solidFill>
                <a:srgbClr val="EDBCD9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5" name="Google Shape;55;p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217625" y="2427033"/>
              <a:ext cx="887400" cy="100196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6" name="Google Shape;56;p3"/>
          <p:cNvSpPr txBox="1"/>
          <p:nvPr/>
        </p:nvSpPr>
        <p:spPr>
          <a:xfrm>
            <a:off x="2882724" y="1763289"/>
            <a:ext cx="134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Concrete</a:t>
            </a:r>
            <a:endParaRPr dirty="0">
              <a:latin typeface="Twinkl" pitchFamily="2" charset="0"/>
            </a:endParaRPr>
          </a:p>
        </p:txBody>
      </p:sp>
      <p:sp>
        <p:nvSpPr>
          <p:cNvPr id="57" name="Google Shape;57;p3"/>
          <p:cNvSpPr/>
          <p:nvPr/>
        </p:nvSpPr>
        <p:spPr>
          <a:xfrm>
            <a:off x="4775201" y="2205751"/>
            <a:ext cx="1346200" cy="1346200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/>
            </a:stretch>
          </a:blipFill>
          <a:ln w="28575" cap="flat" cmpd="sng">
            <a:solidFill>
              <a:srgbClr val="F39CA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3"/>
          <p:cNvSpPr txBox="1"/>
          <p:nvPr/>
        </p:nvSpPr>
        <p:spPr>
          <a:xfrm>
            <a:off x="4775201" y="1763289"/>
            <a:ext cx="134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Stone</a:t>
            </a:r>
            <a:endParaRPr dirty="0">
              <a:latin typeface="Twinkl" pitchFamily="2" charset="0"/>
            </a:endParaRPr>
          </a:p>
        </p:txBody>
      </p:sp>
      <p:sp>
        <p:nvSpPr>
          <p:cNvPr id="59" name="Google Shape;59;p3"/>
          <p:cNvSpPr/>
          <p:nvPr/>
        </p:nvSpPr>
        <p:spPr>
          <a:xfrm>
            <a:off x="6781802" y="2205751"/>
            <a:ext cx="1346200" cy="1346200"/>
          </a:xfrm>
          <a:prstGeom prst="ellipse">
            <a:avLst/>
          </a:prstGeom>
          <a:blipFill rotWithShape="1">
            <a:blip r:embed="rId6">
              <a:alphaModFix/>
            </a:blip>
            <a:stretch>
              <a:fillRect/>
            </a:stretch>
          </a:blipFill>
          <a:ln w="28575" cap="flat" cmpd="sng">
            <a:solidFill>
              <a:srgbClr val="F8BD9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3"/>
          <p:cNvSpPr txBox="1"/>
          <p:nvPr/>
        </p:nvSpPr>
        <p:spPr>
          <a:xfrm>
            <a:off x="6781802" y="1763289"/>
            <a:ext cx="134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Asphalt</a:t>
            </a:r>
            <a:endParaRPr dirty="0">
              <a:latin typeface="Twinkl" pitchFamily="2" charset="0"/>
            </a:endParaRPr>
          </a:p>
        </p:txBody>
      </p:sp>
      <p:grpSp>
        <p:nvGrpSpPr>
          <p:cNvPr id="61" name="Google Shape;61;p3"/>
          <p:cNvGrpSpPr/>
          <p:nvPr/>
        </p:nvGrpSpPr>
        <p:grpSpPr>
          <a:xfrm>
            <a:off x="1016000" y="4423134"/>
            <a:ext cx="1346200" cy="1346200"/>
            <a:chOff x="1016000" y="2205751"/>
            <a:chExt cx="1346200" cy="1346200"/>
          </a:xfrm>
        </p:grpSpPr>
        <p:sp>
          <p:nvSpPr>
            <p:cNvPr id="62" name="Google Shape;62;p3"/>
            <p:cNvSpPr/>
            <p:nvPr/>
          </p:nvSpPr>
          <p:spPr>
            <a:xfrm>
              <a:off x="1016000" y="2205751"/>
              <a:ext cx="1346200" cy="1346200"/>
            </a:xfrm>
            <a:prstGeom prst="ellipse">
              <a:avLst/>
            </a:prstGeom>
            <a:noFill/>
            <a:ln w="28575" cap="flat" cmpd="sng">
              <a:solidFill>
                <a:srgbClr val="FFEDAA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63" name="Google Shape;63;p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1108253" y="2413941"/>
              <a:ext cx="1164205" cy="101506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4" name="Google Shape;64;p3"/>
          <p:cNvSpPr txBox="1"/>
          <p:nvPr/>
        </p:nvSpPr>
        <p:spPr>
          <a:xfrm>
            <a:off x="1016000" y="3980672"/>
            <a:ext cx="134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Iron</a:t>
            </a:r>
            <a:endParaRPr dirty="0">
              <a:latin typeface="Twinkl" pitchFamily="2" charset="0"/>
            </a:endParaRPr>
          </a:p>
        </p:txBody>
      </p:sp>
      <p:grpSp>
        <p:nvGrpSpPr>
          <p:cNvPr id="65" name="Google Shape;65;p3"/>
          <p:cNvGrpSpPr/>
          <p:nvPr/>
        </p:nvGrpSpPr>
        <p:grpSpPr>
          <a:xfrm>
            <a:off x="2882724" y="4423134"/>
            <a:ext cx="1346200" cy="1346200"/>
            <a:chOff x="1016000" y="2205751"/>
            <a:chExt cx="1346200" cy="1346200"/>
          </a:xfrm>
        </p:grpSpPr>
        <p:sp>
          <p:nvSpPr>
            <p:cNvPr id="66" name="Google Shape;66;p3"/>
            <p:cNvSpPr/>
            <p:nvPr/>
          </p:nvSpPr>
          <p:spPr>
            <a:xfrm>
              <a:off x="1016000" y="2205751"/>
              <a:ext cx="1346200" cy="1346200"/>
            </a:xfrm>
            <a:prstGeom prst="ellipse">
              <a:avLst/>
            </a:prstGeom>
            <a:noFill/>
            <a:ln w="28575" cap="flat" cmpd="sng">
              <a:solidFill>
                <a:srgbClr val="CFE0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67" name="Google Shape;67;p3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1096616" y="2634053"/>
              <a:ext cx="1181940" cy="48959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8" name="Google Shape;68;p3"/>
          <p:cNvSpPr txBox="1"/>
          <p:nvPr/>
        </p:nvSpPr>
        <p:spPr>
          <a:xfrm>
            <a:off x="2882724" y="3980672"/>
            <a:ext cx="134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Timber</a:t>
            </a:r>
            <a:endParaRPr dirty="0">
              <a:latin typeface="Twinkl" pitchFamily="2" charset="0"/>
            </a:endParaRPr>
          </a:p>
        </p:txBody>
      </p:sp>
      <p:sp>
        <p:nvSpPr>
          <p:cNvPr id="69" name="Google Shape;69;p3"/>
          <p:cNvSpPr txBox="1"/>
          <p:nvPr/>
        </p:nvSpPr>
        <p:spPr>
          <a:xfrm>
            <a:off x="4775201" y="3980672"/>
            <a:ext cx="134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Aluminium</a:t>
            </a:r>
            <a:endParaRPr dirty="0">
              <a:latin typeface="Twinkl" pitchFamily="2" charset="0"/>
            </a:endParaRPr>
          </a:p>
        </p:txBody>
      </p:sp>
      <p:sp>
        <p:nvSpPr>
          <p:cNvPr id="70" name="Google Shape;70;p3"/>
          <p:cNvSpPr txBox="1"/>
          <p:nvPr/>
        </p:nvSpPr>
        <p:spPr>
          <a:xfrm>
            <a:off x="6781802" y="3980672"/>
            <a:ext cx="13462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Rubber</a:t>
            </a:r>
            <a:endParaRPr dirty="0">
              <a:latin typeface="Twinkl" pitchFamily="2" charset="0"/>
            </a:endParaRPr>
          </a:p>
        </p:txBody>
      </p:sp>
      <p:grpSp>
        <p:nvGrpSpPr>
          <p:cNvPr id="71" name="Google Shape;71;p3"/>
          <p:cNvGrpSpPr/>
          <p:nvPr/>
        </p:nvGrpSpPr>
        <p:grpSpPr>
          <a:xfrm>
            <a:off x="4775201" y="4423134"/>
            <a:ext cx="1346200" cy="1346200"/>
            <a:chOff x="4775201" y="4423134"/>
            <a:chExt cx="1346200" cy="1346200"/>
          </a:xfrm>
        </p:grpSpPr>
        <p:sp>
          <p:nvSpPr>
            <p:cNvPr id="72" name="Google Shape;72;p3"/>
            <p:cNvSpPr/>
            <p:nvPr/>
          </p:nvSpPr>
          <p:spPr>
            <a:xfrm>
              <a:off x="4775201" y="4423134"/>
              <a:ext cx="1346200" cy="1346200"/>
            </a:xfrm>
            <a:prstGeom prst="ellipse">
              <a:avLst/>
            </a:prstGeom>
            <a:noFill/>
            <a:ln w="28575" cap="flat" cmpd="sng">
              <a:solidFill>
                <a:srgbClr val="8ACBC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73" name="Google Shape;73;p3"/>
            <p:cNvPicPr preferRelativeResize="0"/>
            <p:nvPr/>
          </p:nvPicPr>
          <p:blipFill rotWithShape="1">
            <a:blip r:embed="rId9">
              <a:alphaModFix/>
            </a:blip>
            <a:srcRect l="26382" t="18917" r="25833" b="17149"/>
            <a:stretch/>
          </p:blipFill>
          <p:spPr>
            <a:xfrm>
              <a:off x="4987594" y="4679307"/>
              <a:ext cx="921414" cy="87172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4" name="Google Shape;74;p3"/>
          <p:cNvGrpSpPr/>
          <p:nvPr/>
        </p:nvGrpSpPr>
        <p:grpSpPr>
          <a:xfrm>
            <a:off x="6781802" y="4423134"/>
            <a:ext cx="1346200" cy="1346200"/>
            <a:chOff x="6781802" y="4423134"/>
            <a:chExt cx="1346200" cy="1346200"/>
          </a:xfrm>
        </p:grpSpPr>
        <p:sp>
          <p:nvSpPr>
            <p:cNvPr id="75" name="Google Shape;75;p3"/>
            <p:cNvSpPr/>
            <p:nvPr/>
          </p:nvSpPr>
          <p:spPr>
            <a:xfrm>
              <a:off x="6781802" y="4423134"/>
              <a:ext cx="1346200" cy="1346200"/>
            </a:xfrm>
            <a:prstGeom prst="ellipse">
              <a:avLst/>
            </a:prstGeom>
            <a:noFill/>
            <a:ln w="28575" cap="flat" cmpd="sng">
              <a:solidFill>
                <a:srgbClr val="90C8E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76" name="Google Shape;76;p3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6858602" y="4750507"/>
              <a:ext cx="1205720" cy="78147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7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25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"/>
          <p:cNvSpPr>
            <a:spLocks noGrp="1"/>
          </p:cNvSpPr>
          <p:nvPr>
            <p:ph type="title"/>
          </p:nvPr>
        </p:nvSpPr>
        <p:spPr>
          <a:xfrm>
            <a:off x="-302768" y="419450"/>
            <a:ext cx="9749536" cy="889233"/>
          </a:xfrm>
          <a:prstGeom prst="roundRect">
            <a:avLst>
              <a:gd name="adj" fmla="val 18132"/>
            </a:avLst>
          </a:prstGeom>
          <a:solidFill>
            <a:srgbClr val="AFDEF9"/>
          </a:solidFill>
          <a:ln w="38100" cap="flat" cmpd="sng">
            <a:solidFill>
              <a:srgbClr val="47B1E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GB" dirty="0">
                <a:latin typeface="Twinkl" pitchFamily="2" charset="0"/>
              </a:rPr>
              <a:t>A Beam Bridge</a:t>
            </a:r>
            <a:endParaRPr dirty="0">
              <a:latin typeface="Twinkl" pitchFamily="2" charset="0"/>
            </a:endParaRPr>
          </a:p>
        </p:txBody>
      </p:sp>
      <p:sp>
        <p:nvSpPr>
          <p:cNvPr id="82" name="Google Shape;82;p4"/>
          <p:cNvSpPr txBox="1"/>
          <p:nvPr/>
        </p:nvSpPr>
        <p:spPr>
          <a:xfrm>
            <a:off x="659606" y="1581061"/>
            <a:ext cx="7950994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A simple bridge that is only supported by piers. 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The further apart the pier, the weaker the bridge. </a:t>
            </a:r>
            <a:endParaRPr dirty="0">
              <a:latin typeface="Twinkl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You could make a beam bridge by putting a log across a stream of water. </a:t>
            </a:r>
            <a:endParaRPr sz="18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83" name="Google Shape;83;p4"/>
          <p:cNvGrpSpPr/>
          <p:nvPr/>
        </p:nvGrpSpPr>
        <p:grpSpPr>
          <a:xfrm>
            <a:off x="368815" y="3234692"/>
            <a:ext cx="3051691" cy="2550982"/>
            <a:chOff x="1005717" y="3166553"/>
            <a:chExt cx="4224320" cy="3531212"/>
          </a:xfrm>
        </p:grpSpPr>
        <p:pic>
          <p:nvPicPr>
            <p:cNvPr id="84" name="Google Shape;84;p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rot="-194214">
              <a:off x="1274144" y="3432995"/>
              <a:ext cx="3687467" cy="23532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5" name="Google Shape;85;p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-234673">
              <a:off x="1112408" y="3299545"/>
              <a:ext cx="4010939" cy="326522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6" name="Google Shape;86;p4"/>
          <p:cNvGrpSpPr/>
          <p:nvPr/>
        </p:nvGrpSpPr>
        <p:grpSpPr>
          <a:xfrm>
            <a:off x="5701180" y="3299408"/>
            <a:ext cx="2996930" cy="2482045"/>
            <a:chOff x="3458152" y="3166553"/>
            <a:chExt cx="4148518" cy="3435784"/>
          </a:xfrm>
        </p:grpSpPr>
        <p:pic>
          <p:nvPicPr>
            <p:cNvPr id="87" name="Google Shape;87;p4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9311">
              <a:off x="3692394" y="3404431"/>
              <a:ext cx="3754920" cy="265516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8" name="Google Shape;88;p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148852">
              <a:off x="3526941" y="3251831"/>
              <a:ext cx="4010939" cy="326522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9" name="Google Shape;89;p4"/>
          <p:cNvGrpSpPr/>
          <p:nvPr/>
        </p:nvGrpSpPr>
        <p:grpSpPr>
          <a:xfrm>
            <a:off x="3057475" y="3535396"/>
            <a:ext cx="3006736" cy="2494330"/>
            <a:chOff x="2905979" y="3422307"/>
            <a:chExt cx="3006736" cy="2494330"/>
          </a:xfrm>
        </p:grpSpPr>
        <p:pic>
          <p:nvPicPr>
            <p:cNvPr id="90" name="Google Shape;90;p4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 rot="204464">
              <a:off x="3062705" y="3549811"/>
              <a:ext cx="2693283" cy="19044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1" name="Google Shape;91;p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164005">
              <a:off x="2960576" y="3490056"/>
              <a:ext cx="2897542" cy="235883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5"/>
          <p:cNvSpPr/>
          <p:nvPr/>
        </p:nvSpPr>
        <p:spPr>
          <a:xfrm>
            <a:off x="1577643" y="3422005"/>
            <a:ext cx="2870533" cy="683270"/>
          </a:xfrm>
          <a:prstGeom prst="roundRect">
            <a:avLst>
              <a:gd name="adj" fmla="val 50000"/>
            </a:avLst>
          </a:prstGeom>
          <a:solidFill>
            <a:srgbClr val="79CCC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5"/>
          <p:cNvSpPr>
            <a:spLocks noGrp="1"/>
          </p:cNvSpPr>
          <p:nvPr>
            <p:ph type="title"/>
          </p:nvPr>
        </p:nvSpPr>
        <p:spPr>
          <a:xfrm>
            <a:off x="-302768" y="419450"/>
            <a:ext cx="9749536" cy="889233"/>
          </a:xfrm>
          <a:prstGeom prst="roundRect">
            <a:avLst>
              <a:gd name="adj" fmla="val 18132"/>
            </a:avLst>
          </a:prstGeom>
          <a:solidFill>
            <a:srgbClr val="AFDEF9"/>
          </a:solidFill>
          <a:ln w="38100" cap="flat" cmpd="sng">
            <a:solidFill>
              <a:srgbClr val="47B1E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GB" dirty="0">
                <a:latin typeface="Twinkl" pitchFamily="2" charset="0"/>
              </a:rPr>
              <a:t>How Do We Build Bridges?</a:t>
            </a:r>
            <a:endParaRPr dirty="0">
              <a:latin typeface="Twinkl" pitchFamily="2" charset="0"/>
            </a:endParaRPr>
          </a:p>
        </p:txBody>
      </p:sp>
      <p:grpSp>
        <p:nvGrpSpPr>
          <p:cNvPr id="98" name="Google Shape;98;p5"/>
          <p:cNvGrpSpPr/>
          <p:nvPr/>
        </p:nvGrpSpPr>
        <p:grpSpPr>
          <a:xfrm>
            <a:off x="733426" y="1666874"/>
            <a:ext cx="2372450" cy="4567238"/>
            <a:chOff x="838201" y="1609724"/>
            <a:chExt cx="2372450" cy="4567238"/>
          </a:xfrm>
        </p:grpSpPr>
        <p:sp>
          <p:nvSpPr>
            <p:cNvPr id="99" name="Google Shape;99;p5"/>
            <p:cNvSpPr/>
            <p:nvPr/>
          </p:nvSpPr>
          <p:spPr>
            <a:xfrm>
              <a:off x="838201" y="5581650"/>
              <a:ext cx="2372450" cy="595312"/>
            </a:xfrm>
            <a:prstGeom prst="ellipse">
              <a:avLst/>
            </a:prstGeom>
            <a:solidFill>
              <a:schemeClr val="dk1">
                <a:alpha val="14901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00" name="Google Shape;100;p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915125" y="1609724"/>
              <a:ext cx="1905718" cy="44862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1" name="Google Shape;101;p5"/>
          <p:cNvSpPr/>
          <p:nvPr/>
        </p:nvSpPr>
        <p:spPr>
          <a:xfrm>
            <a:off x="2951018" y="1585911"/>
            <a:ext cx="2692732" cy="1652113"/>
          </a:xfrm>
          <a:prstGeom prst="wedgeEllipseCallout">
            <a:avLst>
              <a:gd name="adj1" fmla="val -70516"/>
              <a:gd name="adj2" fmla="val 11454"/>
            </a:avLst>
          </a:prstGeom>
          <a:solidFill>
            <a:schemeClr val="lt1"/>
          </a:solidFill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5"/>
          <p:cNvSpPr/>
          <p:nvPr/>
        </p:nvSpPr>
        <p:spPr>
          <a:xfrm>
            <a:off x="2752007" y="1917359"/>
            <a:ext cx="3177493" cy="1168265"/>
          </a:xfrm>
          <a:prstGeom prst="ellipse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What would happen if we put too much weight on a beam bridge?</a:t>
            </a:r>
            <a:endParaRPr sz="1800" b="0" i="0" u="none" strike="noStrike" cap="none" dirty="0">
              <a:solidFill>
                <a:schemeClr val="lt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03" name="Google Shape;103;p5"/>
          <p:cNvSpPr txBox="1"/>
          <p:nvPr/>
        </p:nvSpPr>
        <p:spPr>
          <a:xfrm>
            <a:off x="2454302" y="3532807"/>
            <a:ext cx="1905718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GB" sz="24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Test it out:</a:t>
            </a:r>
            <a:endParaRPr sz="2400" b="1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04" name="Google Shape;104;p5"/>
          <p:cNvSpPr txBox="1"/>
          <p:nvPr/>
        </p:nvSpPr>
        <p:spPr>
          <a:xfrm>
            <a:off x="4695826" y="3301974"/>
            <a:ext cx="3880719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Build a bridge out of blocks and cardboard and see what happens when you add more weight on top.</a:t>
            </a:r>
            <a:endParaRPr sz="18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105" name="Google Shape;10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66120" y="4538986"/>
            <a:ext cx="4611080" cy="15342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"/>
          <p:cNvSpPr/>
          <p:nvPr/>
        </p:nvSpPr>
        <p:spPr>
          <a:xfrm>
            <a:off x="4571999" y="5607679"/>
            <a:ext cx="4874769" cy="528426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38100" cap="flat" cmpd="sng">
            <a:solidFill>
              <a:srgbClr val="9D9CC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6"/>
          <p:cNvSpPr/>
          <p:nvPr/>
        </p:nvSpPr>
        <p:spPr>
          <a:xfrm>
            <a:off x="-466724" y="5607679"/>
            <a:ext cx="4783082" cy="528426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38100" cap="flat" cmpd="sng">
            <a:solidFill>
              <a:srgbClr val="90C8E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6"/>
          <p:cNvSpPr>
            <a:spLocks noGrp="1"/>
          </p:cNvSpPr>
          <p:nvPr>
            <p:ph type="title"/>
          </p:nvPr>
        </p:nvSpPr>
        <p:spPr>
          <a:xfrm>
            <a:off x="-302768" y="419450"/>
            <a:ext cx="9749536" cy="889233"/>
          </a:xfrm>
          <a:prstGeom prst="roundRect">
            <a:avLst>
              <a:gd name="adj" fmla="val 18132"/>
            </a:avLst>
          </a:prstGeom>
          <a:solidFill>
            <a:srgbClr val="AFDEF9"/>
          </a:solidFill>
          <a:ln w="38100" cap="flat" cmpd="sng">
            <a:solidFill>
              <a:srgbClr val="47B1E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GB" dirty="0">
                <a:latin typeface="Twinkl" pitchFamily="2" charset="0"/>
              </a:rPr>
              <a:t>How Do We Build Bridges?</a:t>
            </a:r>
            <a:endParaRPr dirty="0">
              <a:latin typeface="Twinkl" pitchFamily="2" charset="0"/>
            </a:endParaRPr>
          </a:p>
        </p:txBody>
      </p:sp>
      <p:sp>
        <p:nvSpPr>
          <p:cNvPr id="113" name="Google Shape;113;p6"/>
          <p:cNvSpPr txBox="1"/>
          <p:nvPr/>
        </p:nvSpPr>
        <p:spPr>
          <a:xfrm>
            <a:off x="2446588" y="1732333"/>
            <a:ext cx="5253036" cy="341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0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How can we make our bridges stronger?</a:t>
            </a:r>
            <a:endParaRPr dirty="0">
              <a:latin typeface="Twinkl" pitchFamily="2" charset="0"/>
            </a:endParaRPr>
          </a:p>
        </p:txBody>
      </p:sp>
      <p:sp>
        <p:nvSpPr>
          <p:cNvPr id="114" name="Google Shape;114;p6"/>
          <p:cNvSpPr/>
          <p:nvPr/>
        </p:nvSpPr>
        <p:spPr>
          <a:xfrm>
            <a:off x="564674" y="1374467"/>
            <a:ext cx="1759403" cy="1759403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 w="38100" cap="flat" cmpd="sng">
            <a:solidFill>
              <a:srgbClr val="90C8E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6"/>
          <p:cNvSpPr txBox="1"/>
          <p:nvPr/>
        </p:nvSpPr>
        <p:spPr>
          <a:xfrm>
            <a:off x="2358203" y="2260759"/>
            <a:ext cx="6515100" cy="341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What do you notice about the shapes in these bridges?</a:t>
            </a:r>
            <a:endParaRPr sz="20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116" name="Google Shape;116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4117" y="3360714"/>
            <a:ext cx="3464942" cy="1298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208513">
            <a:off x="4574350" y="2717481"/>
            <a:ext cx="3858253" cy="1451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79059" y="4159807"/>
            <a:ext cx="3342656" cy="1227899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6"/>
          <p:cNvSpPr txBox="1"/>
          <p:nvPr/>
        </p:nvSpPr>
        <p:spPr>
          <a:xfrm>
            <a:off x="400050" y="5673463"/>
            <a:ext cx="391630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They all have triangles. </a:t>
            </a:r>
            <a:endParaRPr sz="18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sp>
        <p:nvSpPr>
          <p:cNvPr id="120" name="Google Shape;120;p6"/>
          <p:cNvSpPr txBox="1"/>
          <p:nvPr/>
        </p:nvSpPr>
        <p:spPr>
          <a:xfrm>
            <a:off x="4572000" y="5726555"/>
            <a:ext cx="4171950" cy="316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This is called a Truss Bridge.</a:t>
            </a:r>
            <a:endParaRPr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"/>
          <p:cNvSpPr/>
          <p:nvPr/>
        </p:nvSpPr>
        <p:spPr>
          <a:xfrm>
            <a:off x="4888580" y="1439270"/>
            <a:ext cx="3677201" cy="757350"/>
          </a:xfrm>
          <a:prstGeom prst="roundRect">
            <a:avLst>
              <a:gd name="adj" fmla="val 35948"/>
            </a:avLst>
          </a:prstGeom>
          <a:solidFill>
            <a:srgbClr val="8ACB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7"/>
          <p:cNvSpPr/>
          <p:nvPr/>
        </p:nvSpPr>
        <p:spPr>
          <a:xfrm>
            <a:off x="666140" y="1430933"/>
            <a:ext cx="3677201" cy="757350"/>
          </a:xfrm>
          <a:prstGeom prst="roundRect">
            <a:avLst>
              <a:gd name="adj" fmla="val 35948"/>
            </a:avLst>
          </a:prstGeom>
          <a:solidFill>
            <a:srgbClr val="F8BD9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7" name="Google Shape;127;p7"/>
          <p:cNvGrpSpPr/>
          <p:nvPr/>
        </p:nvGrpSpPr>
        <p:grpSpPr>
          <a:xfrm>
            <a:off x="5050568" y="3834023"/>
            <a:ext cx="3382475" cy="1262211"/>
            <a:chOff x="5050568" y="3834023"/>
            <a:chExt cx="3382475" cy="1262211"/>
          </a:xfrm>
        </p:grpSpPr>
        <p:pic>
          <p:nvPicPr>
            <p:cNvPr id="128" name="Google Shape;128;p7"/>
            <p:cNvPicPr preferRelativeResize="0"/>
            <p:nvPr/>
          </p:nvPicPr>
          <p:blipFill rotWithShape="1">
            <a:blip r:embed="rId3">
              <a:alphaModFix/>
            </a:blip>
            <a:srcRect l="54698"/>
            <a:stretch/>
          </p:blipFill>
          <p:spPr>
            <a:xfrm>
              <a:off x="7290954" y="3834023"/>
              <a:ext cx="1142089" cy="12622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9" name="Google Shape;129;p7"/>
            <p:cNvPicPr preferRelativeResize="0"/>
            <p:nvPr/>
          </p:nvPicPr>
          <p:blipFill rotWithShape="1">
            <a:blip r:embed="rId4">
              <a:alphaModFix/>
            </a:blip>
            <a:srcRect r="54777"/>
            <a:stretch/>
          </p:blipFill>
          <p:spPr>
            <a:xfrm>
              <a:off x="5050568" y="3834023"/>
              <a:ext cx="1140125" cy="126221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30" name="Google Shape;130;p7"/>
          <p:cNvSpPr>
            <a:spLocks noGrp="1"/>
          </p:cNvSpPr>
          <p:nvPr>
            <p:ph type="title"/>
          </p:nvPr>
        </p:nvSpPr>
        <p:spPr>
          <a:xfrm>
            <a:off x="-302768" y="419450"/>
            <a:ext cx="9749536" cy="889233"/>
          </a:xfrm>
          <a:prstGeom prst="roundRect">
            <a:avLst>
              <a:gd name="adj" fmla="val 18132"/>
            </a:avLst>
          </a:prstGeom>
          <a:solidFill>
            <a:srgbClr val="AFDEF9"/>
          </a:solidFill>
          <a:ln w="38100" cap="flat" cmpd="sng">
            <a:solidFill>
              <a:srgbClr val="47B1E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GB" dirty="0">
                <a:latin typeface="Twinkl" pitchFamily="2" charset="0"/>
              </a:rPr>
              <a:t>Triangles Are Strong</a:t>
            </a:r>
            <a:endParaRPr dirty="0">
              <a:latin typeface="Twinkl" pitchFamily="2" charset="0"/>
            </a:endParaRPr>
          </a:p>
        </p:txBody>
      </p:sp>
      <p:sp>
        <p:nvSpPr>
          <p:cNvPr id="131" name="Google Shape;131;p7"/>
          <p:cNvSpPr txBox="1"/>
          <p:nvPr/>
        </p:nvSpPr>
        <p:spPr>
          <a:xfrm>
            <a:off x="970885" y="1494780"/>
            <a:ext cx="306771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If you put force on one side, it bends.</a:t>
            </a:r>
            <a:endParaRPr sz="18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cxnSp>
        <p:nvCxnSpPr>
          <p:cNvPr id="132" name="Google Shape;132;p7"/>
          <p:cNvCxnSpPr/>
          <p:nvPr/>
        </p:nvCxnSpPr>
        <p:spPr>
          <a:xfrm>
            <a:off x="4572000" y="1473509"/>
            <a:ext cx="0" cy="4774891"/>
          </a:xfrm>
          <a:prstGeom prst="straightConnector1">
            <a:avLst/>
          </a:prstGeom>
          <a:noFill/>
          <a:ln w="57150" cap="flat" cmpd="sng">
            <a:solidFill>
              <a:srgbClr val="BFBFBF"/>
            </a:solidFill>
            <a:prstDash val="dash"/>
            <a:miter lim="800000"/>
            <a:headEnd type="none" w="sm" len="sm"/>
            <a:tailEnd type="none" w="sm" len="sm"/>
          </a:ln>
        </p:spPr>
      </p:cxnSp>
      <p:sp>
        <p:nvSpPr>
          <p:cNvPr id="133" name="Google Shape;133;p7"/>
          <p:cNvSpPr txBox="1"/>
          <p:nvPr/>
        </p:nvSpPr>
        <p:spPr>
          <a:xfrm>
            <a:off x="5197813" y="1482874"/>
            <a:ext cx="294288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If you put force on the point, it keeps its shape. </a:t>
            </a:r>
            <a:endParaRPr sz="18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cxnSp>
        <p:nvCxnSpPr>
          <p:cNvPr id="134" name="Google Shape;134;p7"/>
          <p:cNvCxnSpPr/>
          <p:nvPr/>
        </p:nvCxnSpPr>
        <p:spPr>
          <a:xfrm>
            <a:off x="2650172" y="2856629"/>
            <a:ext cx="1293037" cy="2239605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5" name="Google Shape;135;p7"/>
          <p:cNvCxnSpPr/>
          <p:nvPr/>
        </p:nvCxnSpPr>
        <p:spPr>
          <a:xfrm flipH="1">
            <a:off x="1377841" y="2856629"/>
            <a:ext cx="1293037" cy="2239605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6" name="Google Shape;136;p7"/>
          <p:cNvCxnSpPr/>
          <p:nvPr/>
        </p:nvCxnSpPr>
        <p:spPr>
          <a:xfrm rot="3600000" flipH="1">
            <a:off x="2003653" y="3976431"/>
            <a:ext cx="1293037" cy="2239605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7" name="Google Shape;137;p7"/>
          <p:cNvSpPr/>
          <p:nvPr/>
        </p:nvSpPr>
        <p:spPr>
          <a:xfrm rot="2991428">
            <a:off x="1004605" y="3074905"/>
            <a:ext cx="1280208" cy="683252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F8BD95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7"/>
          <p:cNvSpPr/>
          <p:nvPr/>
        </p:nvSpPr>
        <p:spPr>
          <a:xfrm>
            <a:off x="1395388" y="2856627"/>
            <a:ext cx="1275489" cy="2239607"/>
          </a:xfrm>
          <a:custGeom>
            <a:avLst/>
            <a:gdLst/>
            <a:ahLst/>
            <a:cxnLst/>
            <a:rect l="l" t="t" r="r" b="b"/>
            <a:pathLst>
              <a:path w="1360792" h="2237341" extrusionOk="0">
                <a:moveTo>
                  <a:pt x="1360792" y="0"/>
                </a:moveTo>
                <a:cubicBezTo>
                  <a:pt x="1241200" y="590550"/>
                  <a:pt x="1121609" y="1181100"/>
                  <a:pt x="903592" y="1549400"/>
                </a:cubicBezTo>
                <a:cubicBezTo>
                  <a:pt x="685575" y="1917700"/>
                  <a:pt x="-226708" y="2351617"/>
                  <a:pt x="52692" y="2209800"/>
                </a:cubicBezTo>
              </a:path>
            </a:pathLst>
          </a:cu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9" name="Google Shape;139;p7"/>
          <p:cNvCxnSpPr/>
          <p:nvPr/>
        </p:nvCxnSpPr>
        <p:spPr>
          <a:xfrm>
            <a:off x="6727182" y="3761502"/>
            <a:ext cx="1293037" cy="2239605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40" name="Google Shape;140;p7"/>
          <p:cNvCxnSpPr/>
          <p:nvPr/>
        </p:nvCxnSpPr>
        <p:spPr>
          <a:xfrm flipH="1">
            <a:off x="5454851" y="3761502"/>
            <a:ext cx="1293037" cy="2239605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41" name="Google Shape;141;p7"/>
          <p:cNvCxnSpPr/>
          <p:nvPr/>
        </p:nvCxnSpPr>
        <p:spPr>
          <a:xfrm rot="3600000" flipH="1">
            <a:off x="6080663" y="4881304"/>
            <a:ext cx="1293037" cy="2239605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42" name="Google Shape;142;p7"/>
          <p:cNvSpPr/>
          <p:nvPr/>
        </p:nvSpPr>
        <p:spPr>
          <a:xfrm rot="5400000">
            <a:off x="6087077" y="2675504"/>
            <a:ext cx="1280208" cy="683252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8ACBC0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8"/>
          <p:cNvSpPr>
            <a:spLocks noGrp="1"/>
          </p:cNvSpPr>
          <p:nvPr>
            <p:ph type="title"/>
          </p:nvPr>
        </p:nvSpPr>
        <p:spPr>
          <a:xfrm>
            <a:off x="-302768" y="419450"/>
            <a:ext cx="9749536" cy="889233"/>
          </a:xfrm>
          <a:prstGeom prst="roundRect">
            <a:avLst>
              <a:gd name="adj" fmla="val 18132"/>
            </a:avLst>
          </a:prstGeom>
          <a:solidFill>
            <a:srgbClr val="AFDEF9"/>
          </a:solidFill>
          <a:ln w="38100" cap="flat" cmpd="sng">
            <a:solidFill>
              <a:srgbClr val="47B1E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GB" dirty="0">
                <a:latin typeface="Twinkl" pitchFamily="2" charset="0"/>
              </a:rPr>
              <a:t>Why Does a Triangle Keep its Shape?</a:t>
            </a:r>
            <a:endParaRPr dirty="0">
              <a:latin typeface="Twinkl" pitchFamily="2" charset="0"/>
            </a:endParaRPr>
          </a:p>
        </p:txBody>
      </p:sp>
      <p:sp>
        <p:nvSpPr>
          <p:cNvPr id="148" name="Google Shape;148;p8"/>
          <p:cNvSpPr txBox="1"/>
          <p:nvPr/>
        </p:nvSpPr>
        <p:spPr>
          <a:xfrm>
            <a:off x="1909430" y="1494780"/>
            <a:ext cx="5325140" cy="48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Force is pushed down the sides.</a:t>
            </a:r>
            <a:endParaRPr sz="28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149" name="Google Shape;149;p8"/>
          <p:cNvGrpSpPr/>
          <p:nvPr/>
        </p:nvGrpSpPr>
        <p:grpSpPr>
          <a:xfrm>
            <a:off x="3268610" y="2257736"/>
            <a:ext cx="2586074" cy="3359407"/>
            <a:chOff x="1357135" y="2856629"/>
            <a:chExt cx="2586074" cy="3359407"/>
          </a:xfrm>
        </p:grpSpPr>
        <p:cxnSp>
          <p:nvCxnSpPr>
            <p:cNvPr id="150" name="Google Shape;150;p8"/>
            <p:cNvCxnSpPr/>
            <p:nvPr/>
          </p:nvCxnSpPr>
          <p:spPr>
            <a:xfrm>
              <a:off x="2650172" y="2856629"/>
              <a:ext cx="1293037" cy="2239605"/>
            </a:xfrm>
            <a:prstGeom prst="straightConnector1">
              <a:avLst/>
            </a:prstGeom>
            <a:noFill/>
            <a:ln w="762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51" name="Google Shape;151;p8"/>
            <p:cNvCxnSpPr/>
            <p:nvPr/>
          </p:nvCxnSpPr>
          <p:spPr>
            <a:xfrm flipH="1">
              <a:off x="1377841" y="2856629"/>
              <a:ext cx="1293037" cy="2239605"/>
            </a:xfrm>
            <a:prstGeom prst="straightConnector1">
              <a:avLst/>
            </a:prstGeom>
            <a:noFill/>
            <a:ln w="762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52" name="Google Shape;152;p8"/>
            <p:cNvCxnSpPr/>
            <p:nvPr/>
          </p:nvCxnSpPr>
          <p:spPr>
            <a:xfrm rot="3600000" flipH="1">
              <a:off x="2003653" y="3976431"/>
              <a:ext cx="1293037" cy="2239605"/>
            </a:xfrm>
            <a:prstGeom prst="straightConnector1">
              <a:avLst/>
            </a:prstGeom>
            <a:noFill/>
            <a:ln w="762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grpSp>
        <p:nvGrpSpPr>
          <p:cNvPr id="153" name="Google Shape;153;p8"/>
          <p:cNvGrpSpPr/>
          <p:nvPr/>
        </p:nvGrpSpPr>
        <p:grpSpPr>
          <a:xfrm>
            <a:off x="4914649" y="3053894"/>
            <a:ext cx="620813" cy="800266"/>
            <a:chOff x="4914649" y="3053894"/>
            <a:chExt cx="620813" cy="800266"/>
          </a:xfrm>
        </p:grpSpPr>
        <p:sp>
          <p:nvSpPr>
            <p:cNvPr id="154" name="Google Shape;154;p8"/>
            <p:cNvSpPr/>
            <p:nvPr/>
          </p:nvSpPr>
          <p:spPr>
            <a:xfrm rot="8943775">
              <a:off x="4969616" y="3125398"/>
              <a:ext cx="365325" cy="314935"/>
            </a:xfrm>
            <a:prstGeom prst="triangle">
              <a:avLst>
                <a:gd name="adj" fmla="val 50000"/>
              </a:avLst>
            </a:prstGeom>
            <a:solidFill>
              <a:srgbClr val="F8BD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155;p8"/>
            <p:cNvSpPr/>
            <p:nvPr/>
          </p:nvSpPr>
          <p:spPr>
            <a:xfrm rot="-8943775" flipH="1">
              <a:off x="5115171" y="3467722"/>
              <a:ext cx="365325" cy="314935"/>
            </a:xfrm>
            <a:prstGeom prst="triangle">
              <a:avLst>
                <a:gd name="adj" fmla="val 50000"/>
              </a:avLst>
            </a:prstGeom>
            <a:solidFill>
              <a:srgbClr val="F8BD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56" name="Google Shape;156;p8"/>
          <p:cNvGrpSpPr/>
          <p:nvPr/>
        </p:nvGrpSpPr>
        <p:grpSpPr>
          <a:xfrm flipH="1">
            <a:off x="3615076" y="3049132"/>
            <a:ext cx="620813" cy="800266"/>
            <a:chOff x="4914649" y="3053894"/>
            <a:chExt cx="620813" cy="800266"/>
          </a:xfrm>
        </p:grpSpPr>
        <p:sp>
          <p:nvSpPr>
            <p:cNvPr id="157" name="Google Shape;157;p8"/>
            <p:cNvSpPr/>
            <p:nvPr/>
          </p:nvSpPr>
          <p:spPr>
            <a:xfrm rot="8943775">
              <a:off x="4969616" y="3125398"/>
              <a:ext cx="365325" cy="314935"/>
            </a:xfrm>
            <a:prstGeom prst="triangle">
              <a:avLst>
                <a:gd name="adj" fmla="val 50000"/>
              </a:avLst>
            </a:prstGeom>
            <a:solidFill>
              <a:srgbClr val="F8BD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8"/>
            <p:cNvSpPr/>
            <p:nvPr/>
          </p:nvSpPr>
          <p:spPr>
            <a:xfrm rot="-8943775" flipH="1">
              <a:off x="5115171" y="3467722"/>
              <a:ext cx="365325" cy="314935"/>
            </a:xfrm>
            <a:prstGeom prst="triangle">
              <a:avLst>
                <a:gd name="adj" fmla="val 50000"/>
              </a:avLst>
            </a:prstGeom>
            <a:solidFill>
              <a:srgbClr val="F8BD9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9" name="Google Shape;159;p8"/>
          <p:cNvSpPr txBox="1"/>
          <p:nvPr/>
        </p:nvSpPr>
        <p:spPr>
          <a:xfrm>
            <a:off x="1919783" y="4958594"/>
            <a:ext cx="5325140" cy="48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The bottom gets stretched out.</a:t>
            </a:r>
            <a:endParaRPr sz="28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grpSp>
        <p:nvGrpSpPr>
          <p:cNvPr id="160" name="Google Shape;160;p8"/>
          <p:cNvGrpSpPr/>
          <p:nvPr/>
        </p:nvGrpSpPr>
        <p:grpSpPr>
          <a:xfrm>
            <a:off x="3530995" y="4214750"/>
            <a:ext cx="2004468" cy="565179"/>
            <a:chOff x="3530995" y="4214750"/>
            <a:chExt cx="2004468" cy="565179"/>
          </a:xfrm>
        </p:grpSpPr>
        <p:sp>
          <p:nvSpPr>
            <p:cNvPr id="161" name="Google Shape;161;p8"/>
            <p:cNvSpPr/>
            <p:nvPr/>
          </p:nvSpPr>
          <p:spPr>
            <a:xfrm>
              <a:off x="4533229" y="4214750"/>
              <a:ext cx="1002234" cy="565179"/>
            </a:xfrm>
            <a:prstGeom prst="rightArrow">
              <a:avLst>
                <a:gd name="adj1" fmla="val 37306"/>
                <a:gd name="adj2" fmla="val 84331"/>
              </a:avLst>
            </a:prstGeom>
            <a:solidFill>
              <a:srgbClr val="8ACBC0"/>
            </a:solidFill>
            <a:ln w="12700" cap="flat" cmpd="sng">
              <a:solidFill>
                <a:srgbClr val="8ACBC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8"/>
            <p:cNvSpPr/>
            <p:nvPr/>
          </p:nvSpPr>
          <p:spPr>
            <a:xfrm rot="10800000">
              <a:off x="3530995" y="4214750"/>
              <a:ext cx="1002234" cy="565179"/>
            </a:xfrm>
            <a:prstGeom prst="rightArrow">
              <a:avLst>
                <a:gd name="adj1" fmla="val 37306"/>
                <a:gd name="adj2" fmla="val 84331"/>
              </a:avLst>
            </a:prstGeom>
            <a:solidFill>
              <a:srgbClr val="8ACBC0"/>
            </a:solidFill>
            <a:ln w="12700" cap="flat" cmpd="sng">
              <a:solidFill>
                <a:srgbClr val="8ACBC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3" name="Google Shape;163;p8"/>
          <p:cNvSpPr txBox="1"/>
          <p:nvPr/>
        </p:nvSpPr>
        <p:spPr>
          <a:xfrm>
            <a:off x="1170517" y="5737667"/>
            <a:ext cx="6782257" cy="48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Each side feels force but does not bend.</a:t>
            </a:r>
            <a:endParaRPr sz="28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9"/>
          <p:cNvSpPr/>
          <p:nvPr/>
        </p:nvSpPr>
        <p:spPr>
          <a:xfrm>
            <a:off x="1816100" y="5568725"/>
            <a:ext cx="5372100" cy="542988"/>
          </a:xfrm>
          <a:prstGeom prst="roundRect">
            <a:avLst>
              <a:gd name="adj" fmla="val 50000"/>
            </a:avLst>
          </a:prstGeom>
          <a:solidFill>
            <a:srgbClr val="EDBC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9"/>
          <p:cNvSpPr>
            <a:spLocks noGrp="1"/>
          </p:cNvSpPr>
          <p:nvPr>
            <p:ph type="title"/>
          </p:nvPr>
        </p:nvSpPr>
        <p:spPr>
          <a:xfrm>
            <a:off x="-302768" y="419450"/>
            <a:ext cx="9749536" cy="889233"/>
          </a:xfrm>
          <a:prstGeom prst="roundRect">
            <a:avLst>
              <a:gd name="adj" fmla="val 18132"/>
            </a:avLst>
          </a:prstGeom>
          <a:solidFill>
            <a:srgbClr val="AFDEF9"/>
          </a:solidFill>
          <a:ln w="38100" cap="flat" cmpd="sng">
            <a:solidFill>
              <a:srgbClr val="47B1E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 dirty="0">
                <a:latin typeface="Twinkl" pitchFamily="2" charset="0"/>
              </a:rPr>
              <a:t>What If a Bridge Doesn’t Have Triangles?</a:t>
            </a:r>
            <a:endParaRPr dirty="0">
              <a:latin typeface="Twinkl" pitchFamily="2" charset="0"/>
            </a:endParaRPr>
          </a:p>
        </p:txBody>
      </p:sp>
      <p:pic>
        <p:nvPicPr>
          <p:cNvPr id="170" name="Google Shape;170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29887" y="2646847"/>
            <a:ext cx="2933700" cy="1648562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9"/>
          <p:cNvSpPr txBox="1"/>
          <p:nvPr/>
        </p:nvSpPr>
        <p:spPr>
          <a:xfrm>
            <a:off x="558800" y="1684325"/>
            <a:ext cx="7886700" cy="341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0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What do you notice about the shapes in these bridges?</a:t>
            </a:r>
            <a:endParaRPr dirty="0">
              <a:latin typeface="Twinkl" pitchFamily="2" charset="0"/>
            </a:endParaRPr>
          </a:p>
        </p:txBody>
      </p:sp>
      <p:sp>
        <p:nvSpPr>
          <p:cNvPr id="172" name="Google Shape;172;p9"/>
          <p:cNvSpPr txBox="1"/>
          <p:nvPr/>
        </p:nvSpPr>
        <p:spPr>
          <a:xfrm>
            <a:off x="1885950" y="5651212"/>
            <a:ext cx="5232400" cy="390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This is called a Suspension Bridge.</a:t>
            </a:r>
            <a:endParaRPr sz="24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173" name="Google Shape;173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1175" y="2612598"/>
            <a:ext cx="2432050" cy="1717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50249" y="2279648"/>
            <a:ext cx="1995251" cy="2382961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9"/>
          <p:cNvSpPr txBox="1"/>
          <p:nvPr/>
        </p:nvSpPr>
        <p:spPr>
          <a:xfrm>
            <a:off x="1955800" y="4999391"/>
            <a:ext cx="5232400" cy="341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0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They have long cables and straight lines. </a:t>
            </a:r>
            <a:endParaRPr sz="2000" b="0" i="0" u="none" strike="noStrike" cap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0"/>
          <p:cNvSpPr/>
          <p:nvPr/>
        </p:nvSpPr>
        <p:spPr>
          <a:xfrm>
            <a:off x="3987800" y="2007668"/>
            <a:ext cx="5651500" cy="3478732"/>
          </a:xfrm>
          <a:prstGeom prst="roundRect">
            <a:avLst>
              <a:gd name="adj" fmla="val 9731"/>
            </a:avLst>
          </a:prstGeom>
          <a:solidFill>
            <a:schemeClr val="lt1"/>
          </a:solidFill>
          <a:ln w="38100" cap="flat" cmpd="sng">
            <a:solidFill>
              <a:srgbClr val="F8BD95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0"/>
          <p:cNvSpPr>
            <a:spLocks noGrp="1"/>
          </p:cNvSpPr>
          <p:nvPr>
            <p:ph type="title"/>
          </p:nvPr>
        </p:nvSpPr>
        <p:spPr>
          <a:xfrm>
            <a:off x="-302768" y="419450"/>
            <a:ext cx="9749536" cy="889233"/>
          </a:xfrm>
          <a:prstGeom prst="roundRect">
            <a:avLst>
              <a:gd name="adj" fmla="val 18132"/>
            </a:avLst>
          </a:prstGeom>
          <a:solidFill>
            <a:srgbClr val="AFDEF9"/>
          </a:solidFill>
          <a:ln w="38100" cap="flat" cmpd="sng">
            <a:solidFill>
              <a:srgbClr val="47B1E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 dirty="0">
                <a:latin typeface="Twinkl" pitchFamily="2" charset="0"/>
              </a:rPr>
              <a:t>How Do We Build Bridges?</a:t>
            </a:r>
            <a:endParaRPr dirty="0">
              <a:latin typeface="Twinkl" pitchFamily="2" charset="0"/>
            </a:endParaRPr>
          </a:p>
        </p:txBody>
      </p:sp>
      <p:sp>
        <p:nvSpPr>
          <p:cNvPr id="182" name="Google Shape;182;p10"/>
          <p:cNvSpPr txBox="1"/>
          <p:nvPr/>
        </p:nvSpPr>
        <p:spPr>
          <a:xfrm>
            <a:off x="674047" y="2290386"/>
            <a:ext cx="3174053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Suspension Bridges use a force called tension which means we pull it tight.</a:t>
            </a:r>
            <a:endParaRPr dirty="0">
              <a:latin typeface="Twinkl" pitchFamily="2" charset="0"/>
            </a:endParaRPr>
          </a:p>
        </p:txBody>
      </p:sp>
      <p:sp>
        <p:nvSpPr>
          <p:cNvPr id="183" name="Google Shape;183;p10"/>
          <p:cNvSpPr txBox="1"/>
          <p:nvPr/>
        </p:nvSpPr>
        <p:spPr>
          <a:xfrm>
            <a:off x="674047" y="3626032"/>
            <a:ext cx="3174053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As the heavy cars and trucks drive along, the weight and force is spread out as the cables pull. </a:t>
            </a:r>
            <a:endParaRPr dirty="0">
              <a:latin typeface="Twinkl" pitchFamily="2" charset="0"/>
            </a:endParaRPr>
          </a:p>
        </p:txBody>
      </p:sp>
      <p:pic>
        <p:nvPicPr>
          <p:cNvPr id="184" name="Google Shape;184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35944" y="2120152"/>
            <a:ext cx="4527055" cy="3201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102BE-2421-4452-A8E7-2B59664B0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720EC05-F4C5-4601-A214-916A47CF2AE6}"/>
              </a:ext>
            </a:extLst>
          </p:cNvPr>
          <p:cNvSpPr/>
          <p:nvPr/>
        </p:nvSpPr>
        <p:spPr>
          <a:xfrm>
            <a:off x="457198" y="1473201"/>
            <a:ext cx="82296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Twinkl" panose="02000000000000000000" pitchFamily="2" charset="0"/>
              </a:rPr>
              <a:t>A bridge is a structure that carries a road, path or railway across an obstacle, such as water or a road.</a:t>
            </a:r>
          </a:p>
          <a:p>
            <a:r>
              <a:rPr lang="en-GB" sz="2000" dirty="0">
                <a:latin typeface="Twinkl" panose="02000000000000000000" pitchFamily="2" charset="0"/>
              </a:rPr>
              <a:t>There are many different types of bridge, including arch, beam, cantilever and suspension bridges.</a:t>
            </a:r>
          </a:p>
          <a:p>
            <a:endParaRPr lang="en-GB" sz="20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529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226E8-42B7-4F23-AE0F-EB09437E8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6631" y="643622"/>
            <a:ext cx="8220075" cy="994306"/>
          </a:xfrm>
        </p:spPr>
        <p:txBody>
          <a:bodyPr/>
          <a:lstStyle/>
          <a:p>
            <a:r>
              <a:rPr lang="en-GB" sz="2400" dirty="0">
                <a:latin typeface="Twinkl" panose="02000000000000000000" pitchFamily="2" charset="0"/>
              </a:rPr>
              <a:t>To learn how we can make weak, flexible materials stronger and more rigid by changing their shape.</a:t>
            </a:r>
            <a:br>
              <a:rPr lang="en-GB" sz="2400" dirty="0">
                <a:latin typeface="Twinkl" panose="02000000000000000000" pitchFamily="2" charset="0"/>
              </a:rPr>
            </a:br>
            <a:endParaRPr lang="en-GB" dirty="0">
              <a:latin typeface="Twinkl" panose="02000000000000000000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354F4D4-0A95-414C-A5E5-8D54B8AF55FF}"/>
              </a:ext>
            </a:extLst>
          </p:cNvPr>
          <p:cNvSpPr/>
          <p:nvPr/>
        </p:nvSpPr>
        <p:spPr>
          <a:xfrm>
            <a:off x="466727" y="982176"/>
            <a:ext cx="8029979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sz="3200" b="1" u="sng" dirty="0">
                <a:latin typeface="Twinkl" panose="02000000000000000000" pitchFamily="2" charset="0"/>
              </a:rPr>
              <a:t>Key vocabulary</a:t>
            </a:r>
          </a:p>
          <a:p>
            <a:r>
              <a:rPr lang="en-GB" sz="3200" dirty="0">
                <a:latin typeface="Twinkl" panose="02000000000000000000" pitchFamily="2" charset="0"/>
              </a:rPr>
              <a:t>bend</a:t>
            </a:r>
          </a:p>
          <a:p>
            <a:r>
              <a:rPr lang="en-GB" sz="3200" dirty="0">
                <a:latin typeface="Twinkl" panose="02000000000000000000" pitchFamily="2" charset="0"/>
              </a:rPr>
              <a:t>bridge</a:t>
            </a:r>
          </a:p>
          <a:p>
            <a:r>
              <a:rPr lang="en-GB" sz="3200" dirty="0">
                <a:latin typeface="Twinkl" panose="02000000000000000000" pitchFamily="2" charset="0"/>
              </a:rPr>
              <a:t>flexible</a:t>
            </a:r>
          </a:p>
          <a:p>
            <a:r>
              <a:rPr lang="en-GB" sz="3200" dirty="0">
                <a:latin typeface="Twinkl" panose="02000000000000000000" pitchFamily="2" charset="0"/>
              </a:rPr>
              <a:t>fold</a:t>
            </a:r>
          </a:p>
          <a:p>
            <a:r>
              <a:rPr lang="en-GB" sz="3200" dirty="0">
                <a:latin typeface="Twinkl" panose="02000000000000000000" pitchFamily="2" charset="0"/>
              </a:rPr>
              <a:t>rigid</a:t>
            </a:r>
          </a:p>
          <a:p>
            <a:r>
              <a:rPr lang="en-GB" sz="3200" dirty="0">
                <a:latin typeface="Twinkl" panose="02000000000000000000" pitchFamily="2" charset="0"/>
              </a:rPr>
              <a:t>roll</a:t>
            </a:r>
          </a:p>
          <a:p>
            <a:r>
              <a:rPr lang="en-GB" sz="3200" dirty="0">
                <a:latin typeface="Twinkl" panose="02000000000000000000" pitchFamily="2" charset="0"/>
              </a:rPr>
              <a:t>strong</a:t>
            </a:r>
          </a:p>
          <a:p>
            <a:r>
              <a:rPr lang="en-GB" sz="3200" dirty="0">
                <a:latin typeface="Twinkl" panose="02000000000000000000" pitchFamily="2" charset="0"/>
              </a:rPr>
              <a:t>twist</a:t>
            </a:r>
          </a:p>
          <a:p>
            <a:r>
              <a:rPr lang="en-GB" sz="3200" dirty="0">
                <a:latin typeface="Twinkl" panose="02000000000000000000" pitchFamily="2" charset="0"/>
              </a:rPr>
              <a:t>weak</a:t>
            </a:r>
            <a:endParaRPr lang="en-GB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615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102BE-2421-4452-A8E7-2B59664B0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 Engineers!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D80CD9E-8F7B-4B4B-A48D-FD994954F1EB}"/>
              </a:ext>
            </a:extLst>
          </p:cNvPr>
          <p:cNvSpPr/>
          <p:nvPr/>
        </p:nvSpPr>
        <p:spPr>
          <a:xfrm>
            <a:off x="457198" y="1750631"/>
            <a:ext cx="83905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latin typeface="Twinkl" panose="02000000000000000000" pitchFamily="2" charset="0"/>
              </a:rPr>
              <a:t>You have been given a piece of newspaper. </a:t>
            </a:r>
          </a:p>
          <a:p>
            <a:r>
              <a:rPr lang="en-GB" sz="2000" dirty="0">
                <a:latin typeface="Twinkl" panose="02000000000000000000" pitchFamily="2" charset="0"/>
              </a:rPr>
              <a:t>Think of as many words as you can that describe the paper and its properties. Write the words on sticky notes.</a:t>
            </a:r>
          </a:p>
          <a:p>
            <a:endParaRPr lang="en-GB" sz="2000" dirty="0">
              <a:latin typeface="Twinkl" panose="02000000000000000000" pitchFamily="2" charset="0"/>
            </a:endParaRPr>
          </a:p>
          <a:p>
            <a:endParaRPr lang="en-GB" sz="2000" dirty="0">
              <a:latin typeface="Twinkl" panose="02000000000000000000" pitchFamily="2" charset="0"/>
            </a:endParaRPr>
          </a:p>
          <a:p>
            <a:r>
              <a:rPr lang="en-GB" sz="2000" dirty="0">
                <a:latin typeface="Twinkl" panose="02000000000000000000" pitchFamily="2" charset="0"/>
              </a:rPr>
              <a:t>Try and stand the piece of newspaper on its end. What happens? Now roll the paper into a tube and stick the edge down with some tape. Try standing the tube of newspaper up on its end. Why does the tube stand up but not the paper?</a:t>
            </a:r>
          </a:p>
          <a:p>
            <a:r>
              <a:rPr lang="en-GB" sz="2000" dirty="0">
                <a:latin typeface="Twinkl" panose="02000000000000000000" pitchFamily="2" charset="0"/>
              </a:rPr>
              <a:t> How else can you change the shape or size of the newspaper? Try folding, bending, twisting and crumpling it. </a:t>
            </a:r>
          </a:p>
          <a:p>
            <a:r>
              <a:rPr lang="en-GB" sz="2000" dirty="0">
                <a:latin typeface="Twinkl" panose="02000000000000000000" pitchFamily="2" charset="0"/>
              </a:rPr>
              <a:t>Can you fold it to make a zig-zag shape?</a:t>
            </a:r>
          </a:p>
          <a:p>
            <a:r>
              <a:rPr lang="en-GB" sz="2000" dirty="0">
                <a:latin typeface="Twinkl" panose="02000000000000000000" pitchFamily="2" charset="0"/>
              </a:rPr>
              <a:t>Look at the words you wrote down to describe the piece of newspaper. </a:t>
            </a:r>
          </a:p>
          <a:p>
            <a:r>
              <a:rPr lang="en-GB" sz="2000" dirty="0">
                <a:latin typeface="Twinkl" panose="02000000000000000000" pitchFamily="2" charset="0"/>
              </a:rPr>
              <a:t>Do the words still apply to your new shapes?</a:t>
            </a:r>
          </a:p>
        </p:txBody>
      </p:sp>
    </p:spTree>
    <p:extLst>
      <p:ext uri="{BB962C8B-B14F-4D97-AF65-F5344CB8AC3E}">
        <p14:creationId xmlns:p14="http://schemas.microsoft.com/office/powerpoint/2010/main" val="2960012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BD62F-8BE3-498F-BC2C-65E14C731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Challenge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B723FE1-7D25-4B27-9316-ED31654A5187}"/>
              </a:ext>
            </a:extLst>
          </p:cNvPr>
          <p:cNvSpPr/>
          <p:nvPr/>
        </p:nvSpPr>
        <p:spPr>
          <a:xfrm>
            <a:off x="579549" y="1767007"/>
            <a:ext cx="809772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Read the children the story of the Three Billy Goats Gruff. </a:t>
            </a:r>
          </a:p>
          <a:p>
            <a:r>
              <a:rPr lang="en-GB" dirty="0"/>
              <a:t>Place a single sheet of newspaper over a gap between two desks. </a:t>
            </a:r>
          </a:p>
          <a:p>
            <a:r>
              <a:rPr lang="en-GB" dirty="0"/>
              <a:t>Show the children what happens when you put a small world or model goat on the newspaper bridge. </a:t>
            </a:r>
          </a:p>
          <a:p>
            <a:r>
              <a:rPr lang="en-GB" dirty="0"/>
              <a:t>Ask them why they think the newspaper makes a bad bridge. </a:t>
            </a:r>
          </a:p>
          <a:p>
            <a:r>
              <a:rPr lang="en-GB" dirty="0"/>
              <a:t>Challenge the children to think about how they could change the newspaper to make it strong enough to hold one or more goats.</a:t>
            </a:r>
          </a:p>
          <a:p>
            <a:endParaRPr lang="en-GB" dirty="0"/>
          </a:p>
          <a:p>
            <a:r>
              <a:rPr lang="en-GB" dirty="0"/>
              <a:t>Children should use only four sheets of newspaper to create their bridge. Make sure that the gap between the desks is always the same. </a:t>
            </a:r>
          </a:p>
          <a:p>
            <a:r>
              <a:rPr lang="en-GB" dirty="0"/>
              <a:t>Talk to children about their plans as they work.</a:t>
            </a:r>
          </a:p>
          <a:p>
            <a:r>
              <a:rPr lang="en-GB" dirty="0"/>
              <a:t> Ask them what they are doing and help them to clarify their approach. </a:t>
            </a:r>
          </a:p>
          <a:p>
            <a:r>
              <a:rPr lang="en-GB" dirty="0"/>
              <a:t>Set a time limit for the exercise.</a:t>
            </a:r>
          </a:p>
        </p:txBody>
      </p:sp>
    </p:spTree>
    <p:extLst>
      <p:ext uri="{BB962C8B-B14F-4D97-AF65-F5344CB8AC3E}">
        <p14:creationId xmlns:p14="http://schemas.microsoft.com/office/powerpoint/2010/main" val="42074580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114BB-6F54-40F2-A9E9-D29BE0D43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have you found out?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34517CD-67AA-4E63-9F2E-A563CE7E60DB}"/>
              </a:ext>
            </a:extLst>
          </p:cNvPr>
          <p:cNvSpPr/>
          <p:nvPr/>
        </p:nvSpPr>
        <p:spPr>
          <a:xfrm>
            <a:off x="457198" y="1982450"/>
            <a:ext cx="822007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latin typeface="Twinkl" panose="02000000000000000000" pitchFamily="2" charset="0"/>
              </a:rPr>
              <a:t>Different materials have different properties. Newspaper, for example, is weak, flexible and can be torn. We can make it stronger by folding it into a concertina, rolling it into a tube, layering, crushing and twisting.</a:t>
            </a:r>
          </a:p>
          <a:p>
            <a:endParaRPr lang="en-GB" sz="1800" dirty="0">
              <a:latin typeface="Twinkl" panose="02000000000000000000" pitchFamily="2" charset="0"/>
            </a:endParaRPr>
          </a:p>
          <a:p>
            <a:r>
              <a:rPr lang="en-GB" sz="1800" dirty="0">
                <a:latin typeface="Twinkl" panose="02000000000000000000" pitchFamily="2" charset="0"/>
              </a:rPr>
              <a:t>A concertina is a way of folding paper to create small triangles that sit next to each other. </a:t>
            </a:r>
          </a:p>
          <a:p>
            <a:endParaRPr lang="en-GB" sz="1800" dirty="0">
              <a:latin typeface="Twinkl" panose="02000000000000000000" pitchFamily="2" charset="0"/>
            </a:endParaRPr>
          </a:p>
          <a:p>
            <a:r>
              <a:rPr lang="en-GB" sz="1800" dirty="0">
                <a:latin typeface="Twinkl" panose="02000000000000000000" pitchFamily="2" charset="0"/>
              </a:rPr>
              <a:t>Triangles do not bend easily and any force spreads across several points instead of just one.</a:t>
            </a:r>
          </a:p>
          <a:p>
            <a:endParaRPr lang="en-GB" sz="1800" dirty="0">
              <a:latin typeface="Twinkl" panose="02000000000000000000" pitchFamily="2" charset="0"/>
            </a:endParaRPr>
          </a:p>
          <a:p>
            <a:r>
              <a:rPr lang="en-GB" sz="1800" dirty="0">
                <a:latin typeface="Twinkl" panose="02000000000000000000" pitchFamily="2" charset="0"/>
              </a:rPr>
              <a:t>We see these triangles in corrugated cardboard, where they provide support and strength.</a:t>
            </a:r>
          </a:p>
          <a:p>
            <a:endParaRPr lang="en-GB" sz="1800" dirty="0">
              <a:latin typeface="Twinkl" panose="02000000000000000000" pitchFamily="2" charset="0"/>
            </a:endParaRPr>
          </a:p>
          <a:p>
            <a:r>
              <a:rPr lang="en-GB" sz="1800" dirty="0">
                <a:latin typeface="Twinkl" panose="02000000000000000000" pitchFamily="2" charset="0"/>
              </a:rPr>
              <a:t>Tubes are also strong, especially when they stand on their end and when we use them with other tubes.</a:t>
            </a:r>
          </a:p>
        </p:txBody>
      </p:sp>
    </p:spTree>
    <p:extLst>
      <p:ext uri="{BB962C8B-B14F-4D97-AF65-F5344CB8AC3E}">
        <p14:creationId xmlns:p14="http://schemas.microsoft.com/office/powerpoint/2010/main" val="677015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31F4424-0AD8-43A6-AD38-BC390687C0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4479A9-3C0A-4FDF-B2C2-02A2E482FEE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69830C-7927-4390-B56B-FD21A42B214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2962</TotalTime>
  <Words>834</Words>
  <Application>Microsoft Office PowerPoint</Application>
  <PresentationFormat>On-screen Show (4:3)</PresentationFormat>
  <Paragraphs>98</Paragraphs>
  <Slides>17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Twinkl</vt:lpstr>
      <vt:lpstr>Office Theme</vt:lpstr>
      <vt:lpstr>PowerPoint Presentation</vt:lpstr>
      <vt:lpstr>Pre- Tasks</vt:lpstr>
      <vt:lpstr>Why Are Bridges So Strong?</vt:lpstr>
      <vt:lpstr>Bridges are made of:</vt:lpstr>
      <vt:lpstr>A Beam Bridge</vt:lpstr>
      <vt:lpstr>How Do We Build Bridges?</vt:lpstr>
      <vt:lpstr>How Do We Build Bridges?</vt:lpstr>
      <vt:lpstr>Triangles Are Strong</vt:lpstr>
      <vt:lpstr>Why Does a Triangle Keep its Shape?</vt:lpstr>
      <vt:lpstr>What If a Bridge Doesn’t Have Triangles?</vt:lpstr>
      <vt:lpstr>How Do We Build Bridges?</vt:lpstr>
      <vt:lpstr>Knowledge </vt:lpstr>
      <vt:lpstr>To learn how we can make weak, flexible materials stronger and more rigid by changing their shape. </vt:lpstr>
      <vt:lpstr>Be Engineers! </vt:lpstr>
      <vt:lpstr>Challenge </vt:lpstr>
      <vt:lpstr>What have you found out?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Harry Mews</dc:creator>
  <cp:lastModifiedBy>Laura MacRae</cp:lastModifiedBy>
  <cp:revision>5</cp:revision>
  <dcterms:created xsi:type="dcterms:W3CDTF">2020-12-18T15:18:19Z</dcterms:created>
  <dcterms:modified xsi:type="dcterms:W3CDTF">2022-01-23T17:18:33Z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