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6"/>
  </p:notesMasterIdLst>
  <p:sldIdLst>
    <p:sldId id="296" r:id="rId11"/>
    <p:sldId id="297" r:id="rId12"/>
    <p:sldId id="325" r:id="rId13"/>
    <p:sldId id="337" r:id="rId14"/>
    <p:sldId id="299" r:id="rId15"/>
    <p:sldId id="300" r:id="rId16"/>
    <p:sldId id="333" r:id="rId17"/>
    <p:sldId id="331" r:id="rId18"/>
    <p:sldId id="338" r:id="rId19"/>
    <p:sldId id="339" r:id="rId20"/>
    <p:sldId id="340" r:id="rId21"/>
    <p:sldId id="341" r:id="rId22"/>
    <p:sldId id="326" r:id="rId23"/>
    <p:sldId id="335" r:id="rId24"/>
    <p:sldId id="336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499" userDrawn="1">
          <p15:clr>
            <a:srgbClr val="A4A3A4"/>
          </p15:clr>
        </p15:guide>
        <p15:guide id="3" orient="horz" pos="822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274" autoAdjust="0"/>
    <p:restoredTop sz="94694"/>
  </p:normalViewPr>
  <p:slideViewPr>
    <p:cSldViewPr snapToGrid="0" snapToObjects="1">
      <p:cViewPr varScale="1">
        <p:scale>
          <a:sx n="131" d="100"/>
          <a:sy n="131" d="100"/>
        </p:scale>
        <p:origin x="308" y="88"/>
      </p:cViewPr>
      <p:guideLst>
        <p:guide pos="499"/>
        <p:guide orient="horz" pos="82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17/01/2021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17/01/2021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>
            <a:alpha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Relationship Id="rId9" Type="http://schemas.microsoft.com/office/2007/relationships/hdphoto" Target="../media/hdphoto1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22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5.xml"/><Relationship Id="rId6" Type="http://schemas.openxmlformats.org/officeDocument/2006/relationships/image" Target="../media/image15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6.xml"/><Relationship Id="rId6" Type="http://schemas.openxmlformats.org/officeDocument/2006/relationships/image" Target="../media/image15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13" Type="http://schemas.openxmlformats.org/officeDocument/2006/relationships/image" Target="../media/image40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12" Type="http://schemas.openxmlformats.org/officeDocument/2006/relationships/image" Target="../media/image3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6" Type="http://schemas.openxmlformats.org/officeDocument/2006/relationships/image" Target="../media/image33.png"/><Relationship Id="rId11" Type="http://schemas.openxmlformats.org/officeDocument/2006/relationships/image" Target="../media/image38.png"/><Relationship Id="rId5" Type="http://schemas.openxmlformats.org/officeDocument/2006/relationships/image" Target="../media/image32.png"/><Relationship Id="rId15" Type="http://schemas.openxmlformats.org/officeDocument/2006/relationships/image" Target="../media/image22.png"/><Relationship Id="rId10" Type="http://schemas.openxmlformats.org/officeDocument/2006/relationships/image" Target="../media/image37.png"/><Relationship Id="rId4" Type="http://schemas.openxmlformats.org/officeDocument/2006/relationships/image" Target="../media/image31.png"/><Relationship Id="rId9" Type="http://schemas.openxmlformats.org/officeDocument/2006/relationships/image" Target="../media/image36.png"/><Relationship Id="rId14" Type="http://schemas.openxmlformats.org/officeDocument/2006/relationships/image" Target="../media/image4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9.xml"/><Relationship Id="rId4" Type="http://schemas.openxmlformats.org/officeDocument/2006/relationships/image" Target="../media/image4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39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0.xml"/><Relationship Id="rId6" Type="http://schemas.openxmlformats.org/officeDocument/2006/relationships/image" Target="../media/image45.gif"/><Relationship Id="rId5" Type="http://schemas.openxmlformats.org/officeDocument/2006/relationships/image" Target="../media/image44.png"/><Relationship Id="rId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6.pn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12" Type="http://schemas.openxmlformats.org/officeDocument/2006/relationships/image" Target="../media/image55.png"/><Relationship Id="rId2" Type="http://schemas.openxmlformats.org/officeDocument/2006/relationships/slideLayout" Target="../slideLayouts/slideLayout9.xml"/><Relationship Id="rId1" Type="http://schemas.openxmlformats.org/officeDocument/2006/relationships/tags" Target="../tags/tag11.xml"/><Relationship Id="rId6" Type="http://schemas.openxmlformats.org/officeDocument/2006/relationships/image" Target="../media/image49.png"/><Relationship Id="rId11" Type="http://schemas.openxmlformats.org/officeDocument/2006/relationships/image" Target="../media/image54.png"/><Relationship Id="rId5" Type="http://schemas.openxmlformats.org/officeDocument/2006/relationships/image" Target="../media/image48.png"/><Relationship Id="rId10" Type="http://schemas.openxmlformats.org/officeDocument/2006/relationships/image" Target="../media/image53.png"/><Relationship Id="rId4" Type="http://schemas.openxmlformats.org/officeDocument/2006/relationships/image" Target="../media/image47.png"/><Relationship Id="rId9" Type="http://schemas.openxmlformats.org/officeDocument/2006/relationships/image" Target="../media/image52.png"/><Relationship Id="rId14" Type="http://schemas.openxmlformats.org/officeDocument/2006/relationships/image" Target="../media/image5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image" Target="../media/image56.png"/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12" Type="http://schemas.openxmlformats.org/officeDocument/2006/relationships/image" Target="../media/image5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49.png"/><Relationship Id="rId11" Type="http://schemas.openxmlformats.org/officeDocument/2006/relationships/image" Target="../media/image54.png"/><Relationship Id="rId5" Type="http://schemas.openxmlformats.org/officeDocument/2006/relationships/image" Target="../media/image48.png"/><Relationship Id="rId10" Type="http://schemas.openxmlformats.org/officeDocument/2006/relationships/image" Target="../media/image53.png"/><Relationship Id="rId4" Type="http://schemas.openxmlformats.org/officeDocument/2006/relationships/image" Target="../media/image47.png"/><Relationship Id="rId9" Type="http://schemas.openxmlformats.org/officeDocument/2006/relationships/image" Target="../media/image52.png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1077" y="2231032"/>
            <a:ext cx="6517189" cy="2395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3326" y="316855"/>
            <a:ext cx="7837714" cy="4909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How many is represented here?</a:t>
            </a:r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1)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2)	</a:t>
            </a:r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8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11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3)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282" y="761328"/>
            <a:ext cx="1870547" cy="174154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6596" y="761328"/>
            <a:ext cx="1870547" cy="1741544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801448" y="2771367"/>
            <a:ext cx="6874889" cy="1315266"/>
            <a:chOff x="1091728" y="3039857"/>
            <a:chExt cx="4068071" cy="778281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1257282" y="2874307"/>
              <a:ext cx="778277" cy="1109385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1902765" y="2874306"/>
              <a:ext cx="778277" cy="1109385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2735562" y="2874307"/>
              <a:ext cx="778277" cy="1109385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6200000">
              <a:off x="3381045" y="2874306"/>
              <a:ext cx="778277" cy="1109385"/>
            </a:xfrm>
            <a:prstGeom prst="rect">
              <a:avLst/>
            </a:prstGeom>
          </p:spPr>
        </p:pic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>
              <a:off x="4215968" y="2874303"/>
              <a:ext cx="778277" cy="1109385"/>
            </a:xfrm>
            <a:prstGeom prst="rect">
              <a:avLst/>
            </a:prstGeom>
          </p:spPr>
        </p:pic>
      </p:grpSp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178"/>
          <a:stretch/>
        </p:blipFill>
        <p:spPr>
          <a:xfrm>
            <a:off x="4882746" y="4631712"/>
            <a:ext cx="2007624" cy="1250119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B75EBB4-30B0-4812-B32B-CB768000A57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46"/>
          <a:stretch/>
        </p:blipFill>
        <p:spPr>
          <a:xfrm>
            <a:off x="1305141" y="4365365"/>
            <a:ext cx="3266859" cy="119225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46"/>
          <a:stretch/>
        </p:blipFill>
        <p:spPr>
          <a:xfrm>
            <a:off x="1305141" y="5058644"/>
            <a:ext cx="3266859" cy="11922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050403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83326" y="316855"/>
            <a:ext cx="7837714" cy="4909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How many is represented here?</a:t>
            </a:r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1)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2)	</a:t>
            </a:r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endParaRPr lang="en-GB" sz="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8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  <a:endParaRPr lang="en-GB" sz="11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11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	</a:t>
            </a:r>
          </a:p>
          <a:p>
            <a:endParaRPr lang="en-GB" sz="24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3)</a:t>
            </a: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282" y="761328"/>
            <a:ext cx="1870547" cy="174154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6596" y="761328"/>
            <a:ext cx="1870547" cy="174154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81228" y="2491594"/>
            <a:ext cx="1315259" cy="187481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172070" y="2491592"/>
            <a:ext cx="1315259" cy="1874819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79466" y="2491594"/>
            <a:ext cx="1315259" cy="1874819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670309" y="2491592"/>
            <a:ext cx="1315259" cy="1874819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81298" y="2491587"/>
            <a:ext cx="1315259" cy="1874819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178"/>
          <a:stretch/>
        </p:blipFill>
        <p:spPr>
          <a:xfrm>
            <a:off x="4882746" y="4631712"/>
            <a:ext cx="2007624" cy="125011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949668" y="1339712"/>
            <a:ext cx="6190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10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7605545" y="3063761"/>
            <a:ext cx="6848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25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7333935" y="4964383"/>
            <a:ext cx="61908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  <a:cs typeface="Calibri" panose="020F0502020204030204" pitchFamily="34" charset="0"/>
              </a:rPr>
              <a:t>13</a:t>
            </a:r>
            <a:endParaRPr lang="en-GB" dirty="0">
              <a:solidFill>
                <a:schemeClr val="accent1"/>
              </a:solidFill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5D5DE924-25A2-4758-AFEE-801FAC4A90F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46"/>
          <a:stretch/>
        </p:blipFill>
        <p:spPr>
          <a:xfrm>
            <a:off x="1305141" y="4365365"/>
            <a:ext cx="3266859" cy="119225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1CA4CD9-23EE-41AB-86B0-8840F68129F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346"/>
          <a:stretch/>
        </p:blipFill>
        <p:spPr>
          <a:xfrm>
            <a:off x="1305141" y="5058644"/>
            <a:ext cx="3266859" cy="119225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38339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600891" y="332525"/>
            <a:ext cx="72890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Teddy is drawing a tally chart while his mum unpacks the shopping.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1038" y="2398046"/>
            <a:ext cx="1463858" cy="1722321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1816899" y="1798744"/>
            <a:ext cx="6126480" cy="927463"/>
          </a:xfrm>
          <a:prstGeom prst="wedgeRoundRectCallout">
            <a:avLst>
              <a:gd name="adj1" fmla="val -61119"/>
              <a:gd name="adj2" fmla="val 117430"/>
              <a:gd name="adj3" fmla="val 16667"/>
            </a:avLst>
          </a:prstGeom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How many bananas Mum?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19610">
            <a:off x="5919469" y="2589784"/>
            <a:ext cx="1771287" cy="1988052"/>
          </a:xfrm>
          <a:prstGeom prst="rect">
            <a:avLst/>
          </a:prstGeom>
        </p:spPr>
      </p:pic>
      <p:sp>
        <p:nvSpPr>
          <p:cNvPr id="7" name="Rounded Rectangular Callout 6"/>
          <p:cNvSpPr/>
          <p:nvPr/>
        </p:nvSpPr>
        <p:spPr>
          <a:xfrm>
            <a:off x="719138" y="4441413"/>
            <a:ext cx="6126480" cy="927463"/>
          </a:xfrm>
          <a:prstGeom prst="wedgeRoundRectCallout">
            <a:avLst>
              <a:gd name="adj1" fmla="val 72570"/>
              <a:gd name="adj2" fmla="val 30106"/>
              <a:gd name="adj3" fmla="val 16667"/>
            </a:avLst>
          </a:prstGeom>
          <a:ln w="28575"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5 altogether Teddy dear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676" y="1960140"/>
            <a:ext cx="3121404" cy="3134976"/>
          </a:xfrm>
          <a:prstGeom prst="rect">
            <a:avLst/>
          </a:prstGeom>
        </p:spPr>
      </p:pic>
      <p:cxnSp>
        <p:nvCxnSpPr>
          <p:cNvPr id="4" name="Straight Connector 3"/>
          <p:cNvCxnSpPr/>
          <p:nvPr/>
        </p:nvCxnSpPr>
        <p:spPr>
          <a:xfrm flipH="1">
            <a:off x="2847703" y="2899954"/>
            <a:ext cx="52251" cy="1123406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330857" y="2899954"/>
            <a:ext cx="57960" cy="1123406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H="1">
            <a:off x="3908748" y="2899954"/>
            <a:ext cx="84087" cy="1111055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4245428" y="2887603"/>
            <a:ext cx="32246" cy="1144067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4591672" y="3007580"/>
            <a:ext cx="260459" cy="895801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85185E-6 L 3.88889E-6 -0.6773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3866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-1.11111E-6 L -5.55556E-7 -0.72546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27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2.22222E-6 L -1.66667E-6 -0.8229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1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31038" y="2398046"/>
            <a:ext cx="1463858" cy="1722321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2221676" y="1960140"/>
            <a:ext cx="5469080" cy="3134976"/>
            <a:chOff x="2221676" y="1960140"/>
            <a:chExt cx="5469080" cy="3134976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19519610">
              <a:off x="5919469" y="2589784"/>
              <a:ext cx="1771287" cy="1988052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21676" y="1960140"/>
              <a:ext cx="3121404" cy="3134976"/>
            </a:xfrm>
            <a:prstGeom prst="rect">
              <a:avLst/>
            </a:prstGeom>
          </p:spPr>
        </p:pic>
        <p:cxnSp>
          <p:nvCxnSpPr>
            <p:cNvPr id="4" name="Straight Connector 3"/>
            <p:cNvCxnSpPr/>
            <p:nvPr/>
          </p:nvCxnSpPr>
          <p:spPr>
            <a:xfrm flipH="1">
              <a:off x="2847703" y="2899954"/>
              <a:ext cx="52251" cy="1123406"/>
            </a:xfrm>
            <a:prstGeom prst="line">
              <a:avLst/>
            </a:prstGeom>
            <a:ln w="57150"/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>
              <a:off x="3330857" y="2899954"/>
              <a:ext cx="57960" cy="1123406"/>
            </a:xfrm>
            <a:prstGeom prst="line">
              <a:avLst/>
            </a:prstGeom>
            <a:ln w="57150"/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flipH="1">
              <a:off x="3908748" y="2899954"/>
              <a:ext cx="84087" cy="1111055"/>
            </a:xfrm>
            <a:prstGeom prst="line">
              <a:avLst/>
            </a:prstGeom>
            <a:ln w="57150"/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4245428" y="2887603"/>
              <a:ext cx="32246" cy="1144067"/>
            </a:xfrm>
            <a:prstGeom prst="line">
              <a:avLst/>
            </a:prstGeom>
            <a:ln w="57150"/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4591672" y="3007580"/>
              <a:ext cx="260459" cy="895801"/>
            </a:xfrm>
            <a:prstGeom prst="line">
              <a:avLst/>
            </a:prstGeom>
            <a:ln w="57150"/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  <p:pic>
        <p:nvPicPr>
          <p:cNvPr id="14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25152">
            <a:off x="6633827" y="4287918"/>
            <a:ext cx="1518854" cy="155512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245" y="4559900"/>
            <a:ext cx="1518854" cy="155512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1676" y="3222834"/>
            <a:ext cx="3121404" cy="3134976"/>
          </a:xfrm>
          <a:prstGeom prst="rect">
            <a:avLst/>
          </a:prstGeom>
        </p:spPr>
      </p:pic>
      <p:cxnSp>
        <p:nvCxnSpPr>
          <p:cNvPr id="21" name="Straight Connector 20"/>
          <p:cNvCxnSpPr/>
          <p:nvPr/>
        </p:nvCxnSpPr>
        <p:spPr>
          <a:xfrm flipH="1">
            <a:off x="2606782" y="3516939"/>
            <a:ext cx="52251" cy="1123406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2937120" y="3516939"/>
            <a:ext cx="57960" cy="1123406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3143048" y="3503963"/>
            <a:ext cx="81023" cy="1009336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3336662" y="3497388"/>
            <a:ext cx="10011" cy="936249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H="1">
            <a:off x="3438627" y="3497388"/>
            <a:ext cx="113974" cy="1123406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3667459" y="3633537"/>
            <a:ext cx="114133" cy="987257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3856837" y="3516939"/>
            <a:ext cx="57960" cy="1123406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>
            <a:off x="4075007" y="3633537"/>
            <a:ext cx="33571" cy="1009149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>
            <a:off x="4275018" y="3519280"/>
            <a:ext cx="57960" cy="1123406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4451882" y="3536361"/>
            <a:ext cx="14006" cy="976938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4675242" y="3520830"/>
            <a:ext cx="0" cy="1117695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H="1">
            <a:off x="4910091" y="3599266"/>
            <a:ext cx="1261" cy="1044970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H="1">
            <a:off x="5066199" y="3520830"/>
            <a:ext cx="54508" cy="972164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2703702" y="4859871"/>
            <a:ext cx="4965" cy="1106325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2888543" y="4848805"/>
            <a:ext cx="57960" cy="1123406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3149805" y="4844340"/>
            <a:ext cx="40512" cy="1099964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3366769" y="4820898"/>
            <a:ext cx="39943" cy="1015911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 flipH="1">
            <a:off x="2642646" y="4895348"/>
            <a:ext cx="812596" cy="1044689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3758958" y="4859871"/>
            <a:ext cx="34754" cy="987257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3959954" y="4848805"/>
            <a:ext cx="22948" cy="998323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4197499" y="4848805"/>
            <a:ext cx="14394" cy="998323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4410022" y="4850680"/>
            <a:ext cx="30862" cy="996448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H="1">
            <a:off x="3706551" y="4850680"/>
            <a:ext cx="767449" cy="959551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4798791" y="4844340"/>
            <a:ext cx="0" cy="983622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4966431" y="4820898"/>
            <a:ext cx="0" cy="983622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5120707" y="4844340"/>
            <a:ext cx="0" cy="983622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67" name="Picture 66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47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6757" y="142486"/>
            <a:ext cx="3121404" cy="3134976"/>
          </a:xfrm>
          <a:prstGeom prst="rect">
            <a:avLst/>
          </a:prstGeom>
        </p:spPr>
      </p:pic>
      <p:cxnSp>
        <p:nvCxnSpPr>
          <p:cNvPr id="68" name="Straight Connector 67"/>
          <p:cNvCxnSpPr/>
          <p:nvPr/>
        </p:nvCxnSpPr>
        <p:spPr>
          <a:xfrm flipH="1">
            <a:off x="3104003" y="1095128"/>
            <a:ext cx="52251" cy="1123406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3434341" y="1095128"/>
            <a:ext cx="57960" cy="1123406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>
            <a:off x="3640269" y="1082152"/>
            <a:ext cx="81023" cy="1009336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 flipH="1">
            <a:off x="3833883" y="1075577"/>
            <a:ext cx="10011" cy="936249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 flipH="1">
            <a:off x="2932926" y="1075577"/>
            <a:ext cx="1116896" cy="1041757"/>
          </a:xfrm>
          <a:prstGeom prst="line">
            <a:avLst/>
          </a:prstGeom>
          <a:ln w="57150"/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3491567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1.85185E-6 L -3.88889E-6 -0.2666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33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"/>
                            </p:stCondLst>
                            <p:childTnLst>
                              <p:par>
                                <p:cTn id="2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000"/>
                            </p:stCondLst>
                            <p:childTnLst>
                              <p:par>
                                <p:cTn id="8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500"/>
                            </p:stCondLst>
                            <p:childTnLst>
                              <p:par>
                                <p:cTn id="8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000"/>
                            </p:stCondLst>
                            <p:childTnLst>
                              <p:par>
                                <p:cTn id="8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500"/>
                            </p:stCondLst>
                            <p:childTnLst>
                              <p:par>
                                <p:cTn id="9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1" fill="hold">
                            <p:stCondLst>
                              <p:cond delay="1000"/>
                            </p:stCondLst>
                            <p:childTnLst>
                              <p:par>
                                <p:cTn id="10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500"/>
                            </p:stCondLst>
                            <p:childTnLst>
                              <p:par>
                                <p:cTn id="10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2000"/>
                            </p:stCondLst>
                            <p:childTnLst>
                              <p:par>
                                <p:cTn id="1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500"/>
                            </p:stCondLst>
                            <p:childTnLst>
                              <p:par>
                                <p:cTn id="1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000"/>
                            </p:stCondLst>
                            <p:childTnLst>
                              <p:par>
                                <p:cTn id="1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5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500"/>
                            </p:stCondLst>
                            <p:childTnLst>
                              <p:par>
                                <p:cTn id="13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000"/>
                            </p:stCondLst>
                            <p:childTnLst>
                              <p:par>
                                <p:cTn id="1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500"/>
                            </p:stCondLst>
                            <p:childTnLst>
                              <p:par>
                                <p:cTn id="14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2000"/>
                            </p:stCondLst>
                            <p:childTnLst>
                              <p:par>
                                <p:cTn id="14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1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290285" y="332525"/>
            <a:ext cx="764322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Draw a tally for these amounts of fruit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4140" y="1243255"/>
            <a:ext cx="1267397" cy="154165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2344" y="2893820"/>
            <a:ext cx="827614" cy="9219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59282">
            <a:off x="4847352" y="3104969"/>
            <a:ext cx="827614" cy="9219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3714">
            <a:off x="3791787" y="4346457"/>
            <a:ext cx="1366205" cy="149183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8518" y="4347020"/>
            <a:ext cx="1366205" cy="1491833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761232" y="1311473"/>
            <a:ext cx="1551470" cy="4651604"/>
            <a:chOff x="2126366" y="1226692"/>
            <a:chExt cx="1813842" cy="5438245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26366" y="1226692"/>
              <a:ext cx="1813842" cy="1821729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26366" y="3031723"/>
              <a:ext cx="1813842" cy="1821729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26366" y="4843208"/>
              <a:ext cx="1813842" cy="1821729"/>
            </a:xfrm>
            <a:prstGeom prst="rect">
              <a:avLst/>
            </a:prstGeom>
          </p:spPr>
        </p:pic>
      </p:grpSp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843986" y="1822440"/>
            <a:ext cx="747045" cy="747045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6279974" y="255020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17856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2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290285" y="332525"/>
            <a:ext cx="80409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Draw a tally for these amounts of fruit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9135" y="1252872"/>
            <a:ext cx="1267397" cy="154165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7339" y="2903437"/>
            <a:ext cx="827614" cy="9219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59282">
            <a:off x="4832347" y="3114586"/>
            <a:ext cx="827614" cy="92199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13714">
            <a:off x="3776782" y="4356074"/>
            <a:ext cx="1366205" cy="149183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3513" y="4356637"/>
            <a:ext cx="1366205" cy="1491833"/>
          </a:xfrm>
          <a:prstGeom prst="rect">
            <a:avLst/>
          </a:prstGeom>
        </p:spPr>
      </p:pic>
      <p:grpSp>
        <p:nvGrpSpPr>
          <p:cNvPr id="2" name="Group 1"/>
          <p:cNvGrpSpPr/>
          <p:nvPr/>
        </p:nvGrpSpPr>
        <p:grpSpPr>
          <a:xfrm>
            <a:off x="746227" y="1321090"/>
            <a:ext cx="1551470" cy="4651604"/>
            <a:chOff x="2126366" y="1226692"/>
            <a:chExt cx="1813842" cy="5438245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26366" y="1226692"/>
              <a:ext cx="1813842" cy="1821729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26366" y="3031723"/>
              <a:ext cx="1813842" cy="1821729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126366" y="4843208"/>
              <a:ext cx="1813842" cy="1821729"/>
            </a:xfrm>
            <a:prstGeom prst="rect">
              <a:avLst/>
            </a:prstGeom>
          </p:spPr>
        </p:pic>
      </p:grpSp>
      <p:cxnSp>
        <p:nvCxnSpPr>
          <p:cNvPr id="12" name="Straight Connector 11"/>
          <p:cNvCxnSpPr/>
          <p:nvPr/>
        </p:nvCxnSpPr>
        <p:spPr>
          <a:xfrm>
            <a:off x="1184245" y="1717164"/>
            <a:ext cx="1" cy="93220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1371804" y="1717164"/>
            <a:ext cx="0" cy="93220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1620893" y="1716701"/>
            <a:ext cx="1" cy="93220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1808452" y="1716701"/>
            <a:ext cx="0" cy="93220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1036490" y="1717164"/>
            <a:ext cx="924362" cy="83305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1336645" y="3128964"/>
            <a:ext cx="1" cy="93220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1524204" y="3128964"/>
            <a:ext cx="0" cy="93220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grpSp>
        <p:nvGrpSpPr>
          <p:cNvPr id="33" name="Group 32"/>
          <p:cNvGrpSpPr/>
          <p:nvPr/>
        </p:nvGrpSpPr>
        <p:grpSpPr>
          <a:xfrm>
            <a:off x="916938" y="4691431"/>
            <a:ext cx="579468" cy="584674"/>
            <a:chOff x="2278546" y="4642046"/>
            <a:chExt cx="924362" cy="932665"/>
          </a:xfrm>
        </p:grpSpPr>
        <p:cxnSp>
          <p:nvCxnSpPr>
            <p:cNvPr id="28" name="Straight Connector 27"/>
            <p:cNvCxnSpPr/>
            <p:nvPr/>
          </p:nvCxnSpPr>
          <p:spPr>
            <a:xfrm>
              <a:off x="2426301" y="4642509"/>
              <a:ext cx="1" cy="93220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2613860" y="4642509"/>
              <a:ext cx="0" cy="93220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2862949" y="4642046"/>
              <a:ext cx="1" cy="93220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3050508" y="4642046"/>
              <a:ext cx="0" cy="93220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flipH="1">
              <a:off x="2278546" y="4642509"/>
              <a:ext cx="924362" cy="83305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  <p:grpSp>
        <p:nvGrpSpPr>
          <p:cNvPr id="34" name="Group 33"/>
          <p:cNvGrpSpPr/>
          <p:nvPr/>
        </p:nvGrpSpPr>
        <p:grpSpPr>
          <a:xfrm>
            <a:off x="1605425" y="5001596"/>
            <a:ext cx="579468" cy="584674"/>
            <a:chOff x="2278546" y="4642046"/>
            <a:chExt cx="924362" cy="932665"/>
          </a:xfrm>
        </p:grpSpPr>
        <p:cxnSp>
          <p:nvCxnSpPr>
            <p:cNvPr id="35" name="Straight Connector 34"/>
            <p:cNvCxnSpPr/>
            <p:nvPr/>
          </p:nvCxnSpPr>
          <p:spPr>
            <a:xfrm>
              <a:off x="2426301" y="4642509"/>
              <a:ext cx="1" cy="93220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>
              <a:off x="2613860" y="4642509"/>
              <a:ext cx="0" cy="93220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>
              <a:off x="2862949" y="4642046"/>
              <a:ext cx="1" cy="93220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>
              <a:off x="3050508" y="4642046"/>
              <a:ext cx="0" cy="93220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flipH="1">
              <a:off x="2278546" y="4642509"/>
              <a:ext cx="924362" cy="833050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3">
              <a:schemeClr val="accent3"/>
            </a:lnRef>
            <a:fillRef idx="0">
              <a:schemeClr val="accent3"/>
            </a:fillRef>
            <a:effectRef idx="2">
              <a:schemeClr val="accent3"/>
            </a:effectRef>
            <a:fontRef idx="minor">
              <a:schemeClr val="tx1"/>
            </a:fontRef>
          </p:style>
        </p:cxnSp>
      </p:grpSp>
      <p:sp>
        <p:nvSpPr>
          <p:cNvPr id="14" name="Rectangle 13"/>
          <p:cNvSpPr/>
          <p:nvPr/>
        </p:nvSpPr>
        <p:spPr>
          <a:xfrm>
            <a:off x="6531429" y="1881051"/>
            <a:ext cx="574765" cy="4572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82617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3312034" y="3561200"/>
            <a:ext cx="3803182" cy="157170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901886" y="4611054"/>
            <a:ext cx="6213329" cy="52184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901886" y="4085371"/>
            <a:ext cx="6213329" cy="52184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61545" y="3569110"/>
            <a:ext cx="60099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								 Tally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	   Cars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	  Bikes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243586" y="648944"/>
            <a:ext cx="1989994" cy="188491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62571" y="397550"/>
            <a:ext cx="2466738" cy="222120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525362" y="2147"/>
            <a:ext cx="5165308" cy="317151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1788" y="116540"/>
            <a:ext cx="4682359" cy="253436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4719" y="186800"/>
            <a:ext cx="4682359" cy="253436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6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11787" y="382463"/>
            <a:ext cx="4682359" cy="2534361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99155" y="4097"/>
            <a:ext cx="5165308" cy="3171518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042412" y="28049"/>
            <a:ext cx="5165308" cy="3171518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95" y="182353"/>
            <a:ext cx="5086350" cy="275272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-53313" y="182353"/>
            <a:ext cx="1835849" cy="27553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572519" y="-119436"/>
            <a:ext cx="1521869" cy="275533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815263" y="6350"/>
            <a:ext cx="1322386" cy="3000799"/>
          </a:xfrm>
          <a:prstGeom prst="rect">
            <a:avLst/>
          </a:prstGeom>
        </p:spPr>
      </p:pic>
      <p:cxnSp>
        <p:nvCxnSpPr>
          <p:cNvPr id="25" name="Straight Connector 24"/>
          <p:cNvCxnSpPr/>
          <p:nvPr/>
        </p:nvCxnSpPr>
        <p:spPr>
          <a:xfrm>
            <a:off x="3312034" y="4031583"/>
            <a:ext cx="0" cy="1090251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3491484" y="4132453"/>
            <a:ext cx="0" cy="42768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3491484" y="4658136"/>
            <a:ext cx="0" cy="42768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3681984" y="4132453"/>
            <a:ext cx="0" cy="42768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3866496" y="4132453"/>
            <a:ext cx="0" cy="42768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4012816" y="4132453"/>
            <a:ext cx="0" cy="42768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H="1">
            <a:off x="3352376" y="4180237"/>
            <a:ext cx="828760" cy="37989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4330316" y="4132453"/>
            <a:ext cx="0" cy="42768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38" name="Picture 37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1420" y="2409286"/>
            <a:ext cx="1792107" cy="123759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966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3.7037E-7 L -1.30886 -3.7037E-7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45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-4.44444E-6 L -0.85538 -4.44444E-6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77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9259E-6 L -0.78559 2.59259E-6 " pathEditMode="relative" rAng="0" ptsTypes="AA">
                                      <p:cBhvr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28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2.96296E-6 L -1.30885 2.96296E-6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45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2.96296E-6 L -1.46945 -2.96296E-6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47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-1.48148E-6 L -1.51857 -1.48148E-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5937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7.40741E-7 L -1.30886 7.40741E-7 " pathEditMode="relative" rAng="0" ptsTypes="AA">
                                      <p:cBhvr>
                                        <p:cTn id="6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5451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81481E-6 L -1.65225 4.81481E-6 " pathEditMode="relative" rAng="0" ptsTypes="AA">
                                      <p:cBhvr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262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>
            <a:off x="3312034" y="4242909"/>
            <a:ext cx="3803182" cy="157170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901886" y="5292763"/>
            <a:ext cx="6213329" cy="52184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901886" y="4767080"/>
            <a:ext cx="6213329" cy="52184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61545" y="4250819"/>
            <a:ext cx="60099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								 Tally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Adults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Children</a:t>
            </a:r>
          </a:p>
        </p:txBody>
      </p:sp>
      <p:cxnSp>
        <p:nvCxnSpPr>
          <p:cNvPr id="25" name="Straight Connector 24"/>
          <p:cNvCxnSpPr/>
          <p:nvPr/>
        </p:nvCxnSpPr>
        <p:spPr>
          <a:xfrm>
            <a:off x="3312034" y="4713292"/>
            <a:ext cx="0" cy="1090251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3491484" y="4814162"/>
            <a:ext cx="0" cy="42768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3491484" y="5339845"/>
            <a:ext cx="0" cy="42768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H="1">
            <a:off x="3413634" y="5397500"/>
            <a:ext cx="575866" cy="33127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2034" y="73992"/>
            <a:ext cx="4838700" cy="3867150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939252" y="2851827"/>
            <a:ext cx="1427798" cy="1722321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071761" y="3032339"/>
            <a:ext cx="1334620" cy="1609923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483862" y="2484850"/>
            <a:ext cx="1700241" cy="2157705"/>
          </a:xfrm>
          <a:prstGeom prst="rect">
            <a:avLst/>
          </a:prstGeom>
        </p:spPr>
      </p:pic>
      <p:pic>
        <p:nvPicPr>
          <p:cNvPr id="48" name="Picture 4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1638" y="2526669"/>
            <a:ext cx="553291" cy="382093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2756" y="3166019"/>
            <a:ext cx="1375243" cy="169592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604253" y="3327587"/>
            <a:ext cx="1371025" cy="1690725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67013" y="3233920"/>
            <a:ext cx="1427798" cy="1754335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26213" y="3331368"/>
            <a:ext cx="1427798" cy="1568657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059659" y="3340664"/>
            <a:ext cx="1395823" cy="1533527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774898" y="3391440"/>
            <a:ext cx="1287182" cy="1552700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61128" y="3389658"/>
            <a:ext cx="1427798" cy="1722321"/>
          </a:xfrm>
          <a:prstGeom prst="rect">
            <a:avLst/>
          </a:prstGeom>
        </p:spPr>
      </p:pic>
      <p:cxnSp>
        <p:nvCxnSpPr>
          <p:cNvPr id="49" name="Straight Connector 48"/>
          <p:cNvCxnSpPr/>
          <p:nvPr/>
        </p:nvCxnSpPr>
        <p:spPr>
          <a:xfrm>
            <a:off x="3628644" y="5339845"/>
            <a:ext cx="0" cy="42768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3765804" y="5339845"/>
            <a:ext cx="0" cy="42768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3905504" y="5340456"/>
            <a:ext cx="0" cy="42768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4175379" y="5340456"/>
            <a:ext cx="0" cy="42768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4302379" y="5340456"/>
            <a:ext cx="0" cy="42768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4423029" y="5339845"/>
            <a:ext cx="0" cy="42768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4562729" y="5339845"/>
            <a:ext cx="0" cy="42768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pic>
        <p:nvPicPr>
          <p:cNvPr id="31" name="Picture 30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7335875" y="4242909"/>
            <a:ext cx="747045" cy="747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6661116" y="4984150"/>
            <a:ext cx="2095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Have a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75479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8 -3.7037E-6 L -0.47865 -3.7037E-6 C -0.69375 -3.7037E-6 -0.95695 -0.10185 -0.95695 -0.18379 L -0.95695 -0.36759 " pathEditMode="relative" rAng="0" ptsTypes="AAAA">
                                      <p:cBhvr>
                                        <p:cTn id="2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847" y="-18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8 -7.40741E-7 L -0.51476 -7.40741E-7 C -0.74584 -7.40741E-7 -1.0283 -0.0875 -1.0283 -0.15787 L -1.0283 -0.31458 " pathEditMode="relative" rAng="0" ptsTypes="AAAA">
                                      <p:cBhvr>
                                        <p:cTn id="30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406" y="-1574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4.44444E-6 L -0.52066 -4.44444E-6 C -0.75434 -4.44444E-6 -1.04097 -0.05486 -1.04097 -0.0993 L -1.04097 -0.19838 " pathEditMode="relative" rAng="0" ptsTypes="AAAA">
                                      <p:cBhvr>
                                        <p:cTn id="34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049" y="-99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4.81481E-6 L -0.51459 4.81481E-6 C -0.74532 4.81481E-6 -1.02813 -0.04167 -1.02813 -0.075 L -1.02813 -0.15 " pathEditMode="relative" rAng="0" ptsTypes="AAAA">
                                      <p:cBhvr>
                                        <p:cTn id="3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389" y="-7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33333E-6 L -0.51406 -3.33333E-6 C -0.74375 -3.33333E-6 -1.02639 -0.03194 -1.02639 -0.0574 L -1.02639 -0.11412 " pathEditMode="relative" rAng="0" ptsTypes="AAAA">
                                      <p:cBhvr>
                                        <p:cTn id="42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319" y="-571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8 4.44444E-6 L -0.50261 4.44444E-6 C -0.72813 4.44444E-6 -1.00504 -0.02176 -1.00504 -0.03912 L -1.00504 -0.07825 " pathEditMode="relative" rAng="0" ptsTypes="AAAA">
                                      <p:cBhvr>
                                        <p:cTn id="46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243" y="-391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11022E-16 L -0.49774 1.11022E-16 C -0.72153 1.11022E-16 -0.99549 -0.02315 -0.99549 -0.0419 L -0.99549 -0.08356 " pathEditMode="relative" rAng="0" ptsTypes="AAAA">
                                      <p:cBhvr>
                                        <p:cTn id="5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774" y="-419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-2.59259E-6 L -0.49757 -2.59259E-6 C -0.72066 -2.59259E-6 -0.99496 -0.0199 -0.99496 -0.03588 L -0.99496 -0.07176 " pathEditMode="relative" rAng="0" ptsTypes="AAAA">
                                      <p:cBhvr>
                                        <p:cTn id="5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757" y="-3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11111E-6 L -0.48542 1.11111E-6 C -0.7033 1.11111E-6 -0.97084 -0.02153 -0.97084 -0.03866 L -0.97084 -0.07732 " pathEditMode="relative" rAng="0" ptsTypes="AAAA">
                                      <p:cBhvr>
                                        <p:cTn id="5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8542" y="-386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4.07407E-6 L -0.93455 -0.0669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736" y="-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2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719138" y="1040755"/>
            <a:ext cx="6919271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Calibri" panose="020F0502020204030204" pitchFamily="34" charset="0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Calibri" panose="020F0502020204030204" pitchFamily="34" charset="0"/>
              </a:rPr>
              <a:t>Make a tally and record what you see out of your window or the people you see at school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534673">
            <a:off x="372889" y="3975742"/>
            <a:ext cx="4695498" cy="137351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37513">
            <a:off x="3394764" y="4601782"/>
            <a:ext cx="4695498" cy="137351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222780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383652" y="2484053"/>
            <a:ext cx="7414146" cy="52184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383653" y="915509"/>
            <a:ext cx="7414147" cy="157170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383654" y="1965363"/>
            <a:ext cx="7414146" cy="52184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83654" y="1439680"/>
            <a:ext cx="7414146" cy="52184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2793802" y="923419"/>
            <a:ext cx="0" cy="208248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2973252" y="1495580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H="1">
            <a:off x="2895402" y="1553235"/>
            <a:ext cx="575866" cy="33127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>
            <a:off x="3110412" y="1495580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3247572" y="1495580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3387272" y="1496191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3657147" y="1496191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6616502" y="923419"/>
            <a:ext cx="0" cy="208248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>
            <a:off x="2963274" y="1999383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3100434" y="1999383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3237594" y="1999383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2953296" y="2526869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H="1">
            <a:off x="2875446" y="2584524"/>
            <a:ext cx="575866" cy="33127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3090456" y="2526869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3227616" y="2526869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3367316" y="2527480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4446816" y="2527480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3724693" y="2526869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 flipH="1">
            <a:off x="3646843" y="2584524"/>
            <a:ext cx="575866" cy="33127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3861853" y="2526869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3999013" y="2526869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4138713" y="2527480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343312" y="877699"/>
            <a:ext cx="7975187" cy="2759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400"/>
              </a:spcAft>
            </a:pPr>
            <a:r>
              <a:rPr lang="en-GB" sz="3200" dirty="0">
                <a:latin typeface="Comic Sans MS" panose="030F0702030302020204" pitchFamily="66" charset="0"/>
              </a:rPr>
              <a:t> Sport					   Tally	              Total</a:t>
            </a:r>
          </a:p>
          <a:p>
            <a:pPr>
              <a:spcAft>
                <a:spcPts val="400"/>
              </a:spcAft>
            </a:pPr>
            <a:r>
              <a:rPr lang="en-GB" sz="3200" dirty="0">
                <a:latin typeface="Comic Sans MS" panose="030F0702030302020204" pitchFamily="66" charset="0"/>
              </a:rPr>
              <a:t> Running											  6</a:t>
            </a:r>
          </a:p>
          <a:p>
            <a:pPr>
              <a:spcAft>
                <a:spcPts val="400"/>
              </a:spcAft>
            </a:pPr>
            <a:r>
              <a:rPr lang="en-GB" sz="3200" dirty="0">
                <a:latin typeface="Comic Sans MS" panose="030F0702030302020204" pitchFamily="66" charset="0"/>
              </a:rPr>
              <a:t> Football											  3</a:t>
            </a:r>
          </a:p>
          <a:p>
            <a:pPr>
              <a:spcAft>
                <a:spcPts val="400"/>
              </a:spcAft>
            </a:pPr>
            <a:r>
              <a:rPr lang="en-GB" sz="3200" dirty="0">
                <a:latin typeface="Comic Sans MS" panose="030F0702030302020204" pitchFamily="66" charset="0"/>
              </a:rPr>
              <a:t> Tennis								</a:t>
            </a:r>
            <a:r>
              <a:rPr lang="en-GB" sz="2000" dirty="0">
                <a:latin typeface="Comic Sans MS" panose="030F0702030302020204" pitchFamily="66" charset="0"/>
              </a:rPr>
              <a:t>	</a:t>
            </a:r>
            <a:r>
              <a:rPr lang="en-GB" sz="3200" dirty="0">
                <a:latin typeface="Comic Sans MS" panose="030F0702030302020204" pitchFamily="66" charset="0"/>
              </a:rPr>
              <a:t>			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omic Sans MS" panose="030F0702030302020204" pitchFamily="66" charset="0"/>
              </a:rPr>
              <a:t> 11</a:t>
            </a:r>
          </a:p>
          <a:p>
            <a:pPr>
              <a:spcAft>
                <a:spcPts val="400"/>
              </a:spcAft>
            </a:pP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4613" y="3971447"/>
            <a:ext cx="1427798" cy="156865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1512" y="3971447"/>
            <a:ext cx="1334620" cy="1609923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5787" y="4865523"/>
            <a:ext cx="628015" cy="680900"/>
          </a:xfrm>
          <a:prstGeom prst="rect">
            <a:avLst/>
          </a:prstGeom>
        </p:spPr>
      </p:pic>
      <p:pic>
        <p:nvPicPr>
          <p:cNvPr id="1026" name="Picture 2" descr="Free Tennis Racquet Clipart, Download Free Clip Art, Free Clip Art on  Clipart Library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9740" flipH="1">
            <a:off x="4453172" y="4423148"/>
            <a:ext cx="932837" cy="932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2993" y="4098759"/>
            <a:ext cx="1395823" cy="153352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153587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443848" y="3107090"/>
            <a:ext cx="7414146" cy="52184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443847" y="1530170"/>
            <a:ext cx="7414147" cy="157170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443848" y="2054341"/>
            <a:ext cx="7414146" cy="52184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2853996" y="1538080"/>
            <a:ext cx="0" cy="208248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6676696" y="1538080"/>
            <a:ext cx="0" cy="208248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403506" y="1492360"/>
            <a:ext cx="8524594" cy="2759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400"/>
              </a:spcAft>
            </a:pPr>
            <a:r>
              <a:rPr lang="en-GB" sz="3200" dirty="0">
                <a:latin typeface="Comic Sans MS" panose="030F0702030302020204" pitchFamily="66" charset="0"/>
              </a:rPr>
              <a:t> Fruit					    Tally	          Total</a:t>
            </a:r>
          </a:p>
          <a:p>
            <a:pPr>
              <a:spcAft>
                <a:spcPts val="400"/>
              </a:spcAft>
            </a:pPr>
            <a:r>
              <a:rPr lang="en-GB" sz="3200" dirty="0">
                <a:latin typeface="Comic Sans MS" panose="030F0702030302020204" pitchFamily="66" charset="0"/>
              </a:rPr>
              <a:t>											  </a:t>
            </a:r>
          </a:p>
          <a:p>
            <a:pPr>
              <a:spcAft>
                <a:spcPts val="400"/>
              </a:spcAft>
            </a:pPr>
            <a:r>
              <a:rPr lang="en-GB" sz="3200" dirty="0">
                <a:latin typeface="Comic Sans MS" panose="030F0702030302020204" pitchFamily="66" charset="0"/>
              </a:rPr>
              <a:t>											  </a:t>
            </a:r>
          </a:p>
          <a:p>
            <a:pPr>
              <a:spcAft>
                <a:spcPts val="400"/>
              </a:spcAft>
            </a:pPr>
            <a:r>
              <a:rPr lang="en-GB" sz="3200" dirty="0">
                <a:latin typeface="Comic Sans MS" panose="030F0702030302020204" pitchFamily="66" charset="0"/>
              </a:rPr>
              <a:t>								</a:t>
            </a:r>
            <a:r>
              <a:rPr lang="en-GB" sz="2000" dirty="0">
                <a:latin typeface="Comic Sans MS" panose="030F0702030302020204" pitchFamily="66" charset="0"/>
              </a:rPr>
              <a:t>	</a:t>
            </a:r>
            <a:r>
              <a:rPr lang="en-GB" sz="3200" dirty="0">
                <a:latin typeface="Comic Sans MS" panose="030F0702030302020204" pitchFamily="66" charset="0"/>
              </a:rPr>
              <a:t>			</a:t>
            </a:r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sz="3200" dirty="0">
                <a:latin typeface="Comic Sans MS" panose="030F0702030302020204" pitchFamily="66" charset="0"/>
              </a:rPr>
              <a:t> </a:t>
            </a:r>
          </a:p>
          <a:p>
            <a:pPr>
              <a:spcAft>
                <a:spcPts val="400"/>
              </a:spcAft>
            </a:pP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9135" y="3769965"/>
            <a:ext cx="1427798" cy="172232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4114" y="4019124"/>
            <a:ext cx="1427798" cy="156865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948748" y="3750758"/>
            <a:ext cx="1442352" cy="176073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16894" y="3926286"/>
            <a:ext cx="1448553" cy="1754335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1310" y="4208013"/>
            <a:ext cx="1405916" cy="1695926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6933" y="4193918"/>
            <a:ext cx="1375243" cy="1695927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431" y="4511426"/>
            <a:ext cx="1395824" cy="1533528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62855" y="4608963"/>
            <a:ext cx="1344759" cy="1690725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969" y="4359555"/>
            <a:ext cx="1334620" cy="1609923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683" y="4694664"/>
            <a:ext cx="1395823" cy="1533527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7" y="4888349"/>
            <a:ext cx="1427798" cy="1722321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799" y="5028684"/>
            <a:ext cx="1427798" cy="1722321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754836" y="34915"/>
            <a:ext cx="69192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Make a tally of children’s favourite fruit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32627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" presetClass="entr" presetSubtype="0" fill="hold" nodeType="after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443846" y="3098714"/>
            <a:ext cx="7414146" cy="52184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443847" y="1530170"/>
            <a:ext cx="7414147" cy="1571700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443848" y="2054341"/>
            <a:ext cx="7414146" cy="521846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9" name="Straight Connector 28"/>
          <p:cNvCxnSpPr/>
          <p:nvPr/>
        </p:nvCxnSpPr>
        <p:spPr>
          <a:xfrm>
            <a:off x="2853996" y="1538080"/>
            <a:ext cx="0" cy="208248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6676696" y="1538080"/>
            <a:ext cx="0" cy="2082480"/>
          </a:xfrm>
          <a:prstGeom prst="line">
            <a:avLst/>
          </a:prstGeom>
          <a:ln w="28575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403506" y="1492360"/>
            <a:ext cx="79751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400"/>
              </a:spcAft>
            </a:pPr>
            <a:r>
              <a:rPr lang="en-GB" sz="3200" dirty="0">
                <a:latin typeface="Comic Sans MS" panose="030F0702030302020204" pitchFamily="66" charset="0"/>
              </a:rPr>
              <a:t> Fruit					    Tally	          Total</a:t>
            </a:r>
          </a:p>
        </p:txBody>
      </p:sp>
      <p:pic>
        <p:nvPicPr>
          <p:cNvPr id="37" name="Picture 3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9135" y="3769965"/>
            <a:ext cx="1427798" cy="1722321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4114" y="4019124"/>
            <a:ext cx="1427798" cy="1568657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948748" y="3750758"/>
            <a:ext cx="1442352" cy="1760737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116894" y="3926286"/>
            <a:ext cx="1448553" cy="1754335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1310" y="4208013"/>
            <a:ext cx="1405916" cy="1695926"/>
          </a:xfrm>
          <a:prstGeom prst="rect">
            <a:avLst/>
          </a:prstGeom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6933" y="4193918"/>
            <a:ext cx="1375243" cy="1695927"/>
          </a:xfrm>
          <a:prstGeom prst="rect">
            <a:avLst/>
          </a:prstGeom>
        </p:spPr>
      </p:pic>
      <p:pic>
        <p:nvPicPr>
          <p:cNvPr id="57" name="Picture 5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8431" y="4511426"/>
            <a:ext cx="1395824" cy="1533528"/>
          </a:xfrm>
          <a:prstGeom prst="rect">
            <a:avLst/>
          </a:prstGeom>
        </p:spPr>
      </p:pic>
      <p:pic>
        <p:nvPicPr>
          <p:cNvPr id="58" name="Picture 5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62855" y="4608963"/>
            <a:ext cx="1344759" cy="1690725"/>
          </a:xfrm>
          <a:prstGeom prst="rect">
            <a:avLst/>
          </a:prstGeom>
        </p:spPr>
      </p:pic>
      <p:pic>
        <p:nvPicPr>
          <p:cNvPr id="59" name="Picture 5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969" y="4359555"/>
            <a:ext cx="1334620" cy="1609923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683" y="4694664"/>
            <a:ext cx="1395823" cy="1533527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37" y="4888349"/>
            <a:ext cx="1427798" cy="1722321"/>
          </a:xfrm>
          <a:prstGeom prst="rect">
            <a:avLst/>
          </a:prstGeom>
        </p:spPr>
      </p:pic>
      <p:pic>
        <p:nvPicPr>
          <p:cNvPr id="62" name="Picture 6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5799" y="5028684"/>
            <a:ext cx="1427798" cy="1722321"/>
          </a:xfrm>
          <a:prstGeom prst="rect">
            <a:avLst/>
          </a:prstGeom>
        </p:spPr>
      </p:pic>
      <p:sp>
        <p:nvSpPr>
          <p:cNvPr id="23" name="TextBox 22"/>
          <p:cNvSpPr txBox="1"/>
          <p:nvPr/>
        </p:nvSpPr>
        <p:spPr>
          <a:xfrm>
            <a:off x="754836" y="34915"/>
            <a:ext cx="69192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800" dirty="0">
              <a:latin typeface="Comic Sans MS" panose="030F0702030302020204" pitchFamily="66" charset="0"/>
              <a:cs typeface="Calibri" panose="020F0502020204030204" pitchFamily="34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  <a:cs typeface="Calibri" panose="020F0502020204030204" pitchFamily="34" charset="0"/>
              </a:rPr>
              <a:t>Make a tally of children’s favourite fruit</a:t>
            </a:r>
          </a:p>
        </p:txBody>
      </p:sp>
      <p:cxnSp>
        <p:nvCxnSpPr>
          <p:cNvPr id="24" name="Straight Connector 23"/>
          <p:cNvCxnSpPr/>
          <p:nvPr/>
        </p:nvCxnSpPr>
        <p:spPr>
          <a:xfrm>
            <a:off x="3015182" y="2094097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H="1">
            <a:off x="2937332" y="2151752"/>
            <a:ext cx="575866" cy="33127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3152342" y="2094097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>
            <a:off x="3289502" y="2094097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3429202" y="2094708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3015182" y="2617512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H="1">
            <a:off x="2937332" y="2675167"/>
            <a:ext cx="575866" cy="33127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3152342" y="2617512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3289502" y="2617512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3429202" y="2618123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3728374" y="2631288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 flipH="1">
            <a:off x="3650524" y="2688943"/>
            <a:ext cx="575866" cy="33127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3865534" y="2631288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4002694" y="2631288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4142394" y="2631899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3015182" y="3153339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 flipH="1">
            <a:off x="2937332" y="3210994"/>
            <a:ext cx="575866" cy="33127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3152342" y="3153339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3289502" y="3153339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3429202" y="3153950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>
            <a:off x="3721878" y="3153339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 flipH="1">
            <a:off x="3644028" y="3210994"/>
            <a:ext cx="575866" cy="331270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3859038" y="3153339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>
            <a:off x="3996198" y="3153339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>
            <a:off x="4135898" y="3153950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4413412" y="3140392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4550572" y="3140392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4687732" y="3140392"/>
            <a:ext cx="0" cy="427682"/>
          </a:xfrm>
          <a:prstGeom prst="line">
            <a:avLst/>
          </a:prstGeom>
          <a:ln w="57150">
            <a:solidFill>
              <a:schemeClr val="accent1"/>
            </a:solidFill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sp>
        <p:nvSpPr>
          <p:cNvPr id="73" name="TextBox 72"/>
          <p:cNvSpPr txBox="1"/>
          <p:nvPr/>
        </p:nvSpPr>
        <p:spPr>
          <a:xfrm>
            <a:off x="6918667" y="2013136"/>
            <a:ext cx="1578217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400"/>
              </a:spcAft>
            </a:pP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5</a:t>
            </a:r>
          </a:p>
          <a:p>
            <a:pPr>
              <a:spcAft>
                <a:spcPts val="400"/>
              </a:spcAft>
            </a:pP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  <a:p>
            <a:pPr>
              <a:spcAft>
                <a:spcPts val="400"/>
              </a:spcAft>
            </a:pP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13</a:t>
            </a:r>
          </a:p>
          <a:p>
            <a:pPr>
              <a:spcAft>
                <a:spcPts val="400"/>
              </a:spcAft>
            </a:pP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456620" y="1988455"/>
            <a:ext cx="7962414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400"/>
              </a:spcAft>
            </a:pP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Oranges											</a:t>
            </a:r>
          </a:p>
          <a:p>
            <a:pPr>
              <a:spcAft>
                <a:spcPts val="400"/>
              </a:spcAft>
            </a:pP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Pears											    </a:t>
            </a:r>
          </a:p>
          <a:p>
            <a:pPr>
              <a:spcAft>
                <a:spcPts val="400"/>
              </a:spcAft>
            </a:pP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Grapes						</a:t>
            </a:r>
            <a:r>
              <a:rPr lang="en-GB" sz="2000" dirty="0">
                <a:solidFill>
                  <a:schemeClr val="accent1"/>
                </a:solidFill>
                <a:latin typeface="Comic Sans MS" panose="030F0702030302020204" pitchFamily="66" charset="0"/>
              </a:rPr>
              <a:t>	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			</a:t>
            </a:r>
            <a:r>
              <a:rPr lang="en-GB" dirty="0">
                <a:solidFill>
                  <a:schemeClr val="accent1"/>
                </a:solidFill>
                <a:latin typeface="Comic Sans MS" panose="030F0702030302020204" pitchFamily="66" charset="0"/>
              </a:rPr>
              <a:t> </a:t>
            </a:r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        </a:t>
            </a:r>
          </a:p>
          <a:p>
            <a:pPr>
              <a:spcAft>
                <a:spcPts val="400"/>
              </a:spcAft>
            </a:pPr>
            <a:endParaRPr lang="en-GB" sz="3200" dirty="0">
              <a:solidFill>
                <a:schemeClr val="accent1"/>
              </a:solidFill>
              <a:latin typeface="Comic Sans MS" panose="030F0702030302020204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89244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 uiExpand="1" build="p"/>
      <p:bldP spid="7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1.4|1.4|10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2|4.9|0.7|0.9|0.9|0.9|3.3|1.8|3.3|1.7|8.3|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|2.5|3|1|1.6|0.9|0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2.5|3.5|1.5|15.5|8.1|9|14|4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7|5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6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6|4.4|4.4|3.7|3.3|12.1|4|1.6|4.5|11.4|1.1|3.8|3.7|3.4|2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4|9.8|18.3|0.9|5.2|7|13.7|4.2|3.3|5.2|5.4|6.1|4.7|9.7|3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7|35.1|11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4.4|7.5|12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5.9|1.6|6.6|0.8|0.7|6.7|0.6|0.6|3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 w="28575"/>
      </a:spPr>
      <a:bodyPr rtlCol="0" anchor="ctr"/>
      <a:lstStyle>
        <a:defPPr algn="ctr">
          <a:defRPr/>
        </a:defPPr>
      </a:lstStyle>
      <a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D2F9859A692143A7D8C5546DD2C295" ma:contentTypeVersion="12" ma:contentTypeDescription="Create a new document." ma:contentTypeScope="" ma:versionID="5759f949f5abe836cbbd3be85c2a693a">
  <xsd:schema xmlns:xsd="http://www.w3.org/2001/XMLSchema" xmlns:xs="http://www.w3.org/2001/XMLSchema" xmlns:p="http://schemas.microsoft.com/office/2006/metadata/properties" xmlns:ns2="8fba47cf-d4c2-4342-84d4-550bc2b4b2fe" xmlns:ns3="94a41c2b-c9a4-4155-9cd3-2586bd5a7cc7" targetNamespace="http://schemas.microsoft.com/office/2006/metadata/properties" ma:root="true" ma:fieldsID="1229355e79bea266eb72080ab80bee0d" ns2:_="" ns3:_="">
    <xsd:import namespace="8fba47cf-d4c2-4342-84d4-550bc2b4b2fe"/>
    <xsd:import namespace="94a41c2b-c9a4-4155-9cd3-2586bd5a7cc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ba47cf-d4c2-4342-84d4-550bc2b4b2f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a41c2b-c9a4-4155-9cd3-2586bd5a7cc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8fba47cf-d4c2-4342-84d4-550bc2b4b2fe"/>
    <ds:schemaRef ds:uri="http://purl.org/dc/dcmitype/"/>
    <ds:schemaRef ds:uri="http://www.w3.org/XML/1998/namespace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openxmlformats.org/package/2006/metadata/core-properties"/>
    <ds:schemaRef ds:uri="94a41c2b-c9a4-4155-9cd3-2586bd5a7cc7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19E1A6E-AF11-4411-8C25-4FDB8006376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fba47cf-d4c2-4342-84d4-550bc2b4b2fe"/>
    <ds:schemaRef ds:uri="94a41c2b-c9a4-4155-9cd3-2586bd5a7cc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12600</TotalTime>
  <Words>303</Words>
  <Application>Microsoft Office PowerPoint</Application>
  <PresentationFormat>On-screen Show (4:3)</PresentationFormat>
  <Paragraphs>74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15</vt:i4>
      </vt:variant>
    </vt:vector>
  </HeadingPairs>
  <TitlesOfParts>
    <vt:vector size="25" baseType="lpstr">
      <vt:lpstr>Arial</vt:lpstr>
      <vt:lpstr>Calibri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Caroline Hamilton</cp:lastModifiedBy>
  <cp:revision>302</cp:revision>
  <dcterms:created xsi:type="dcterms:W3CDTF">2019-07-05T11:02:13Z</dcterms:created>
  <dcterms:modified xsi:type="dcterms:W3CDTF">2021-01-17T17:41:54Z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0x010100E0D2F9859A692143A7D8C5546DD2C295</vt:lpwstr>
  </property>
</Properties>
</file>