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aron Tory" initials="ST" lastIdx="0" clrIdx="0">
    <p:extLst>
      <p:ext uri="{19B8F6BF-5375-455C-9EA6-DF929625EA0E}">
        <p15:presenceInfo xmlns:p15="http://schemas.microsoft.com/office/powerpoint/2012/main" userId="S-1-5-21-4265087955-1532928311-1651292199-20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6" d="100"/>
          <a:sy n="66" d="100"/>
        </p:scale>
        <p:origin x="900"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8F963750-B424-47EB-B7A1-5DDB377E691C}"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7819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spTree>
    <p:extLst>
      <p:ext uri="{BB962C8B-B14F-4D97-AF65-F5344CB8AC3E}">
        <p14:creationId xmlns:p14="http://schemas.microsoft.com/office/powerpoint/2010/main" val="3808195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5774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70BA29-88A9-48FC-9754-982AE71A54AD}"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963750-B424-47EB-B7A1-5DDB377E691C}" type="slidenum">
              <a:rPr lang="en-GB" smtClean="0"/>
              <a:t>‹#›</a:t>
            </a:fld>
            <a:endParaRPr lang="en-GB"/>
          </a:p>
        </p:txBody>
      </p:sp>
    </p:spTree>
    <p:extLst>
      <p:ext uri="{BB962C8B-B14F-4D97-AF65-F5344CB8AC3E}">
        <p14:creationId xmlns:p14="http://schemas.microsoft.com/office/powerpoint/2010/main" val="1818785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70BA29-88A9-48FC-9754-982AE71A54AD}" type="datetimeFigureOut">
              <a:rPr lang="en-GB" smtClean="0"/>
              <a:t>16/05/2021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963750-B424-47EB-B7A1-5DDB377E691C}"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30376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70BA29-88A9-48FC-9754-982AE71A54AD}" type="datetimeFigureOut">
              <a:rPr lang="en-GB" smtClean="0"/>
              <a:t>16/05/2021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963750-B424-47EB-B7A1-5DDB377E691C}"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383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70BA29-88A9-48FC-9754-982AE71A54AD}" type="datetimeFigureOut">
              <a:rPr lang="en-GB" smtClean="0"/>
              <a:t>16/05/2021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963750-B424-47EB-B7A1-5DDB377E691C}" type="slidenum">
              <a:rPr lang="en-GB" smtClean="0"/>
              <a:t>‹#›</a:t>
            </a:fld>
            <a:endParaRPr lang="en-GB"/>
          </a:p>
        </p:txBody>
      </p:sp>
    </p:spTree>
    <p:extLst>
      <p:ext uri="{BB962C8B-B14F-4D97-AF65-F5344CB8AC3E}">
        <p14:creationId xmlns:p14="http://schemas.microsoft.com/office/powerpoint/2010/main" val="115488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D70BA29-88A9-48FC-9754-982AE71A54AD}"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963750-B424-47EB-B7A1-5DDB377E691C}"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025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D70BA29-88A9-48FC-9754-982AE71A54AD}"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963750-B424-47EB-B7A1-5DDB377E691C}" type="slidenum">
              <a:rPr lang="en-GB" smtClean="0"/>
              <a:t>‹#›</a:t>
            </a:fld>
            <a:endParaRPr lang="en-GB"/>
          </a:p>
        </p:txBody>
      </p:sp>
    </p:spTree>
    <p:extLst>
      <p:ext uri="{BB962C8B-B14F-4D97-AF65-F5344CB8AC3E}">
        <p14:creationId xmlns:p14="http://schemas.microsoft.com/office/powerpoint/2010/main" val="1206186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D70BA29-88A9-48FC-9754-982AE71A54AD}" type="datetimeFigureOut">
              <a:rPr lang="en-GB" smtClean="0"/>
              <a:t>16/05/2021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963750-B424-47EB-B7A1-5DDB377E691C}" type="slidenum">
              <a:rPr lang="en-GB" smtClean="0"/>
              <a:t>‹#›</a:t>
            </a:fld>
            <a:endParaRPr lang="en-GB"/>
          </a:p>
        </p:txBody>
      </p:sp>
    </p:spTree>
    <p:extLst>
      <p:ext uri="{BB962C8B-B14F-4D97-AF65-F5344CB8AC3E}">
        <p14:creationId xmlns:p14="http://schemas.microsoft.com/office/powerpoint/2010/main" val="3285196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921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647439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spTree>
    <p:extLst>
      <p:ext uri="{BB962C8B-B14F-4D97-AF65-F5344CB8AC3E}">
        <p14:creationId xmlns:p14="http://schemas.microsoft.com/office/powerpoint/2010/main" val="2021429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34033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45855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51138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70BA29-88A9-48FC-9754-982AE71A54AD}" type="datetimeFigureOut">
              <a:rPr lang="en-GB" smtClean="0"/>
              <a:t>16/05/2021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963750-B424-47EB-B7A1-5DDB377E691C}"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28792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D70BA29-88A9-48FC-9754-982AE71A54AD}" type="datetimeFigureOut">
              <a:rPr lang="en-GB" smtClean="0"/>
              <a:t>16/05/2021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F963750-B424-47EB-B7A1-5DDB377E691C}" type="slidenum">
              <a:rPr lang="en-GB" smtClean="0"/>
              <a:t>‹#›</a:t>
            </a:fld>
            <a:endParaRPr lang="en-GB"/>
          </a:p>
        </p:txBody>
      </p:sp>
    </p:spTree>
    <p:extLst>
      <p:ext uri="{BB962C8B-B14F-4D97-AF65-F5344CB8AC3E}">
        <p14:creationId xmlns:p14="http://schemas.microsoft.com/office/powerpoint/2010/main" val="416317430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20.jpeg"/><Relationship Id="rId7" Type="http://schemas.openxmlformats.org/officeDocument/2006/relationships/image" Target="../media/image22.jpe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F0FCC66-1B11-4815-8E7B-7AF7242B6434}"/>
              </a:ext>
            </a:extLst>
          </p:cNvPr>
          <p:cNvSpPr>
            <a:spLocks noGrp="1"/>
          </p:cNvSpPr>
          <p:nvPr>
            <p:ph type="ctrTitle"/>
          </p:nvPr>
        </p:nvSpPr>
        <p:spPr>
          <a:xfrm>
            <a:off x="2467430" y="1611087"/>
            <a:ext cx="7315200" cy="1775578"/>
          </a:xfrm>
        </p:spPr>
        <p:txBody>
          <a:bodyPr/>
          <a:lstStyle/>
          <a:p>
            <a:r>
              <a:rPr lang="en-GB" dirty="0">
                <a:solidFill>
                  <a:srgbClr val="002060"/>
                </a:solidFill>
                <a:latin typeface="Twinkl ExtraBold" pitchFamily="2" charset="0"/>
              </a:rPr>
              <a:t>Early Writing</a:t>
            </a:r>
          </a:p>
        </p:txBody>
      </p:sp>
      <p:sp>
        <p:nvSpPr>
          <p:cNvPr id="5" name="Subtitle 4">
            <a:extLst>
              <a:ext uri="{FF2B5EF4-FFF2-40B4-BE49-F238E27FC236}">
                <a16:creationId xmlns:a16="http://schemas.microsoft.com/office/drawing/2014/main" id="{A5832955-3477-4D6D-B0C2-436C33C7E410}"/>
              </a:ext>
            </a:extLst>
          </p:cNvPr>
          <p:cNvSpPr>
            <a:spLocks noGrp="1"/>
          </p:cNvSpPr>
          <p:nvPr>
            <p:ph type="subTitle" idx="1"/>
          </p:nvPr>
        </p:nvSpPr>
        <p:spPr/>
        <p:txBody>
          <a:bodyPr>
            <a:normAutofit/>
          </a:bodyPr>
          <a:lstStyle/>
          <a:p>
            <a:r>
              <a:rPr lang="en-GB" sz="6000" dirty="0">
                <a:latin typeface="Twinkl ExtraBold" pitchFamily="2" charset="0"/>
              </a:rPr>
              <a:t> </a:t>
            </a:r>
          </a:p>
        </p:txBody>
      </p:sp>
      <p:pic>
        <p:nvPicPr>
          <p:cNvPr id="7" name="Picture 6">
            <a:extLst>
              <a:ext uri="{FF2B5EF4-FFF2-40B4-BE49-F238E27FC236}">
                <a16:creationId xmlns:a16="http://schemas.microsoft.com/office/drawing/2014/main" id="{0F74AD22-B7BC-47FD-991A-3C52C89691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9012" y="1881070"/>
            <a:ext cx="809524" cy="809524"/>
          </a:xfrm>
          <a:prstGeom prst="rect">
            <a:avLst/>
          </a:prstGeom>
        </p:spPr>
      </p:pic>
      <p:pic>
        <p:nvPicPr>
          <p:cNvPr id="9" name="Picture 8">
            <a:extLst>
              <a:ext uri="{FF2B5EF4-FFF2-40B4-BE49-F238E27FC236}">
                <a16:creationId xmlns:a16="http://schemas.microsoft.com/office/drawing/2014/main" id="{0ED75DF6-0F2D-46D8-8139-5700E6778A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9513" y="1881070"/>
            <a:ext cx="1808554" cy="820466"/>
          </a:xfrm>
          <a:prstGeom prst="rect">
            <a:avLst/>
          </a:prstGeom>
        </p:spPr>
      </p:pic>
    </p:spTree>
    <p:extLst>
      <p:ext uri="{BB962C8B-B14F-4D97-AF65-F5344CB8AC3E}">
        <p14:creationId xmlns:p14="http://schemas.microsoft.com/office/powerpoint/2010/main" val="2792992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CEF4E8-42FF-4714-BC6F-2CA685CDE1CD}"/>
              </a:ext>
            </a:extLst>
          </p:cNvPr>
          <p:cNvSpPr txBox="1"/>
          <p:nvPr/>
        </p:nvSpPr>
        <p:spPr>
          <a:xfrm>
            <a:off x="3101010" y="1046922"/>
            <a:ext cx="6824869" cy="646331"/>
          </a:xfrm>
          <a:prstGeom prst="rect">
            <a:avLst/>
          </a:prstGeom>
          <a:noFill/>
        </p:spPr>
        <p:txBody>
          <a:bodyPr wrap="square" rtlCol="0">
            <a:spAutoFit/>
          </a:bodyPr>
          <a:lstStyle/>
          <a:p>
            <a:r>
              <a:rPr lang="en-GB" sz="3600" dirty="0">
                <a:latin typeface="Twinkl ExtraBold" pitchFamily="2" charset="0"/>
              </a:rPr>
              <a:t>Early Stages of Writing</a:t>
            </a:r>
          </a:p>
        </p:txBody>
      </p:sp>
      <p:pic>
        <p:nvPicPr>
          <p:cNvPr id="4" name="Picture 3">
            <a:extLst>
              <a:ext uri="{FF2B5EF4-FFF2-40B4-BE49-F238E27FC236}">
                <a16:creationId xmlns:a16="http://schemas.microsoft.com/office/drawing/2014/main" id="{9BFD5EE0-863B-4413-A977-8BB2E87E6F24}"/>
              </a:ext>
            </a:extLst>
          </p:cNvPr>
          <p:cNvPicPr>
            <a:picLocks noChangeAspect="1"/>
          </p:cNvPicPr>
          <p:nvPr/>
        </p:nvPicPr>
        <p:blipFill rotWithShape="1">
          <a:blip r:embed="rId2"/>
          <a:srcRect l="5219" t="2142" r="7164" b="10180"/>
          <a:stretch/>
        </p:blipFill>
        <p:spPr>
          <a:xfrm>
            <a:off x="1232452" y="1868557"/>
            <a:ext cx="1590261" cy="17691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FFA8A5EC-6E57-41A7-8F68-491C5D594B14}"/>
              </a:ext>
            </a:extLst>
          </p:cNvPr>
          <p:cNvSpPr txBox="1"/>
          <p:nvPr/>
        </p:nvSpPr>
        <p:spPr>
          <a:xfrm>
            <a:off x="3279913" y="2437394"/>
            <a:ext cx="5830956" cy="1200329"/>
          </a:xfrm>
          <a:prstGeom prst="rect">
            <a:avLst/>
          </a:prstGeom>
          <a:noFill/>
        </p:spPr>
        <p:txBody>
          <a:bodyPr wrap="square" rtlCol="0">
            <a:spAutoFit/>
          </a:bodyPr>
          <a:lstStyle/>
          <a:p>
            <a:r>
              <a:rPr lang="en-GB" dirty="0">
                <a:solidFill>
                  <a:srgbClr val="0070C0"/>
                </a:solidFill>
                <a:latin typeface="Twinkl SemiBold" pitchFamily="2" charset="0"/>
              </a:rPr>
              <a:t>This is an example of early attempts at writing, that would often be described as scribbling. A child may hold the writing tool in a fist grip because their hands are still developing.</a:t>
            </a:r>
          </a:p>
        </p:txBody>
      </p:sp>
      <p:pic>
        <p:nvPicPr>
          <p:cNvPr id="7" name="Picture 6">
            <a:extLst>
              <a:ext uri="{FF2B5EF4-FFF2-40B4-BE49-F238E27FC236}">
                <a16:creationId xmlns:a16="http://schemas.microsoft.com/office/drawing/2014/main" id="{80D62410-23FF-40FD-ABCA-F8101AF7935A}"/>
              </a:ext>
            </a:extLst>
          </p:cNvPr>
          <p:cNvPicPr>
            <a:picLocks noChangeAspect="1"/>
          </p:cNvPicPr>
          <p:nvPr/>
        </p:nvPicPr>
        <p:blipFill rotWithShape="1">
          <a:blip r:embed="rId3"/>
          <a:srcRect l="7292" r="12880" b="13763"/>
          <a:stretch/>
        </p:blipFill>
        <p:spPr>
          <a:xfrm>
            <a:off x="1232451" y="3973979"/>
            <a:ext cx="1590262" cy="15256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a:extLst>
              <a:ext uri="{FF2B5EF4-FFF2-40B4-BE49-F238E27FC236}">
                <a16:creationId xmlns:a16="http://schemas.microsoft.com/office/drawing/2014/main" id="{4FCC5CFA-6195-450C-BA63-D2B7E59E62AC}"/>
              </a:ext>
            </a:extLst>
          </p:cNvPr>
          <p:cNvSpPr txBox="1"/>
          <p:nvPr/>
        </p:nvSpPr>
        <p:spPr>
          <a:xfrm>
            <a:off x="3279913" y="3912987"/>
            <a:ext cx="5632174" cy="1754326"/>
          </a:xfrm>
          <a:prstGeom prst="rect">
            <a:avLst/>
          </a:prstGeom>
          <a:noFill/>
        </p:spPr>
        <p:txBody>
          <a:bodyPr wrap="square" rtlCol="0">
            <a:spAutoFit/>
          </a:bodyPr>
          <a:lstStyle/>
          <a:p>
            <a:r>
              <a:rPr lang="en-GB" dirty="0">
                <a:solidFill>
                  <a:srgbClr val="0070C0"/>
                </a:solidFill>
                <a:latin typeface="Twinkl SemiBold" pitchFamily="2" charset="0"/>
              </a:rPr>
              <a:t>At this stage the child is starting to mimic writing they have seen. It is really beneficial to see adults around them writing,  shopping lists or notes etc. and encourages children to experiment. They may tell you what they have ‘written’ and the control of the tools they are using is increasing.</a:t>
            </a:r>
          </a:p>
        </p:txBody>
      </p:sp>
      <p:pic>
        <p:nvPicPr>
          <p:cNvPr id="10" name="Picture 9">
            <a:extLst>
              <a:ext uri="{FF2B5EF4-FFF2-40B4-BE49-F238E27FC236}">
                <a16:creationId xmlns:a16="http://schemas.microsoft.com/office/drawing/2014/main" id="{2D51A2F2-DB07-434D-AC78-0BF6FCD3B5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169" y="722777"/>
            <a:ext cx="809524" cy="809524"/>
          </a:xfrm>
          <a:prstGeom prst="rect">
            <a:avLst/>
          </a:prstGeom>
        </p:spPr>
      </p:pic>
      <p:pic>
        <p:nvPicPr>
          <p:cNvPr id="12" name="Picture 11">
            <a:extLst>
              <a:ext uri="{FF2B5EF4-FFF2-40B4-BE49-F238E27FC236}">
                <a16:creationId xmlns:a16="http://schemas.microsoft.com/office/drawing/2014/main" id="{CF028698-6AD0-4BD1-A3E9-F924C5230E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44450" y="722777"/>
            <a:ext cx="1952381" cy="885714"/>
          </a:xfrm>
          <a:prstGeom prst="rect">
            <a:avLst/>
          </a:prstGeom>
        </p:spPr>
      </p:pic>
    </p:spTree>
    <p:extLst>
      <p:ext uri="{BB962C8B-B14F-4D97-AF65-F5344CB8AC3E}">
        <p14:creationId xmlns:p14="http://schemas.microsoft.com/office/powerpoint/2010/main" val="3366403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8A53F6-0387-45C8-9092-E2011E622CFF}"/>
              </a:ext>
            </a:extLst>
          </p:cNvPr>
          <p:cNvPicPr>
            <a:picLocks noChangeAspect="1"/>
          </p:cNvPicPr>
          <p:nvPr/>
        </p:nvPicPr>
        <p:blipFill rotWithShape="1">
          <a:blip r:embed="rId2"/>
          <a:srcRect l="2152" t="4469" r="6290" b="7159"/>
          <a:stretch/>
        </p:blipFill>
        <p:spPr>
          <a:xfrm>
            <a:off x="1129452" y="1522326"/>
            <a:ext cx="1736034" cy="19083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a:extLst>
              <a:ext uri="{FF2B5EF4-FFF2-40B4-BE49-F238E27FC236}">
                <a16:creationId xmlns:a16="http://schemas.microsoft.com/office/drawing/2014/main" id="{AE9413DA-AEF9-475E-9845-54C2634D2628}"/>
              </a:ext>
            </a:extLst>
          </p:cNvPr>
          <p:cNvPicPr>
            <a:picLocks noChangeAspect="1"/>
          </p:cNvPicPr>
          <p:nvPr/>
        </p:nvPicPr>
        <p:blipFill rotWithShape="1">
          <a:blip r:embed="rId3"/>
          <a:srcRect t="-1" r="3733" b="3568"/>
          <a:stretch/>
        </p:blipFill>
        <p:spPr>
          <a:xfrm>
            <a:off x="1129452" y="3902766"/>
            <a:ext cx="2021548" cy="14329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AA554B75-44AC-446A-AC2A-CE6A726426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1916" y="642160"/>
            <a:ext cx="809524" cy="809524"/>
          </a:xfrm>
          <a:prstGeom prst="rect">
            <a:avLst/>
          </a:prstGeom>
        </p:spPr>
      </p:pic>
      <p:pic>
        <p:nvPicPr>
          <p:cNvPr id="9" name="Picture 8">
            <a:extLst>
              <a:ext uri="{FF2B5EF4-FFF2-40B4-BE49-F238E27FC236}">
                <a16:creationId xmlns:a16="http://schemas.microsoft.com/office/drawing/2014/main" id="{6FBA1DA1-0162-41BF-83C0-BE6D85A5FF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57703" y="746526"/>
            <a:ext cx="1952381" cy="885714"/>
          </a:xfrm>
          <a:prstGeom prst="rect">
            <a:avLst/>
          </a:prstGeom>
        </p:spPr>
      </p:pic>
      <p:sp>
        <p:nvSpPr>
          <p:cNvPr id="4" name="TextBox 3">
            <a:extLst>
              <a:ext uri="{FF2B5EF4-FFF2-40B4-BE49-F238E27FC236}">
                <a16:creationId xmlns:a16="http://schemas.microsoft.com/office/drawing/2014/main" id="{7B9B66B0-D7DC-4A78-BD44-7A86436A8758}"/>
              </a:ext>
            </a:extLst>
          </p:cNvPr>
          <p:cNvSpPr txBox="1"/>
          <p:nvPr/>
        </p:nvSpPr>
        <p:spPr>
          <a:xfrm>
            <a:off x="3461768" y="1046922"/>
            <a:ext cx="6331589" cy="2585323"/>
          </a:xfrm>
          <a:prstGeom prst="rect">
            <a:avLst/>
          </a:prstGeom>
          <a:noFill/>
        </p:spPr>
        <p:txBody>
          <a:bodyPr wrap="square" rtlCol="0">
            <a:spAutoFit/>
          </a:bodyPr>
          <a:lstStyle/>
          <a:p>
            <a:r>
              <a:rPr lang="en-GB" dirty="0">
                <a:solidFill>
                  <a:srgbClr val="0070C0"/>
                </a:solidFill>
                <a:latin typeface="Twinkl SemiBold" pitchFamily="2" charset="0"/>
              </a:rPr>
              <a:t>Children may now start to write familiar letters they have seen, such as letters from their name. Being able to recognise their written name is helpful when starting school. Write their name on drawings they do, label bags to that they become familiar with the letters. Their names should be written beginning with a capital letter, then the rest with lower case letters. You can start to introduce the letter formation rhymes which are in the videos on the school ‘video resource centre’.</a:t>
            </a:r>
          </a:p>
        </p:txBody>
      </p:sp>
      <p:sp>
        <p:nvSpPr>
          <p:cNvPr id="5" name="TextBox 4">
            <a:extLst>
              <a:ext uri="{FF2B5EF4-FFF2-40B4-BE49-F238E27FC236}">
                <a16:creationId xmlns:a16="http://schemas.microsoft.com/office/drawing/2014/main" id="{50A013D8-EFF6-4F25-AE35-033381B530C1}"/>
              </a:ext>
            </a:extLst>
          </p:cNvPr>
          <p:cNvSpPr txBox="1"/>
          <p:nvPr/>
        </p:nvSpPr>
        <p:spPr>
          <a:xfrm>
            <a:off x="3816626" y="4412974"/>
            <a:ext cx="5976731" cy="369332"/>
          </a:xfrm>
          <a:prstGeom prst="rect">
            <a:avLst/>
          </a:prstGeom>
          <a:noFill/>
        </p:spPr>
        <p:txBody>
          <a:bodyPr wrap="square" rtlCol="0">
            <a:spAutoFit/>
          </a:bodyPr>
          <a:lstStyle/>
          <a:p>
            <a:endParaRPr lang="en-GB" dirty="0"/>
          </a:p>
        </p:txBody>
      </p:sp>
      <p:sp>
        <p:nvSpPr>
          <p:cNvPr id="6" name="TextBox 5">
            <a:extLst>
              <a:ext uri="{FF2B5EF4-FFF2-40B4-BE49-F238E27FC236}">
                <a16:creationId xmlns:a16="http://schemas.microsoft.com/office/drawing/2014/main" id="{525E7402-07BE-4BB0-B007-79923D8FEC6D}"/>
              </a:ext>
            </a:extLst>
          </p:cNvPr>
          <p:cNvSpPr txBox="1"/>
          <p:nvPr/>
        </p:nvSpPr>
        <p:spPr>
          <a:xfrm>
            <a:off x="3461768" y="4043642"/>
            <a:ext cx="5860346" cy="1477328"/>
          </a:xfrm>
          <a:prstGeom prst="rect">
            <a:avLst/>
          </a:prstGeom>
          <a:noFill/>
        </p:spPr>
        <p:txBody>
          <a:bodyPr wrap="square" rtlCol="0">
            <a:spAutoFit/>
          </a:bodyPr>
          <a:lstStyle/>
          <a:p>
            <a:r>
              <a:rPr lang="en-GB" dirty="0">
                <a:solidFill>
                  <a:srgbClr val="0070C0"/>
                </a:solidFill>
                <a:latin typeface="Twinkl SemiBold" pitchFamily="2" charset="0"/>
              </a:rPr>
              <a:t>Children are now starting to write strings of letters and may be able to link the sound with the letter. Children will often say ‘it’s m for Mum’. They will be able to hear the first sound in a word, followed by the last sound.</a:t>
            </a:r>
          </a:p>
        </p:txBody>
      </p:sp>
    </p:spTree>
    <p:extLst>
      <p:ext uri="{BB962C8B-B14F-4D97-AF65-F5344CB8AC3E}">
        <p14:creationId xmlns:p14="http://schemas.microsoft.com/office/powerpoint/2010/main" val="4105540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54D807-0FFD-4751-86DF-F55AA007F3DF}"/>
              </a:ext>
            </a:extLst>
          </p:cNvPr>
          <p:cNvPicPr>
            <a:picLocks noChangeAspect="1"/>
          </p:cNvPicPr>
          <p:nvPr/>
        </p:nvPicPr>
        <p:blipFill>
          <a:blip r:embed="rId2"/>
          <a:stretch>
            <a:fillRect/>
          </a:stretch>
        </p:blipFill>
        <p:spPr>
          <a:xfrm>
            <a:off x="1117596" y="1967950"/>
            <a:ext cx="2218625" cy="10866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a:extLst>
              <a:ext uri="{FF2B5EF4-FFF2-40B4-BE49-F238E27FC236}">
                <a16:creationId xmlns:a16="http://schemas.microsoft.com/office/drawing/2014/main" id="{6999ECE4-9109-407E-BE76-3C4DCC4D6BBB}"/>
              </a:ext>
            </a:extLst>
          </p:cNvPr>
          <p:cNvPicPr>
            <a:picLocks noChangeAspect="1"/>
          </p:cNvPicPr>
          <p:nvPr/>
        </p:nvPicPr>
        <p:blipFill>
          <a:blip r:embed="rId3"/>
          <a:stretch>
            <a:fillRect/>
          </a:stretch>
        </p:blipFill>
        <p:spPr>
          <a:xfrm>
            <a:off x="1117596" y="3803372"/>
            <a:ext cx="2420734" cy="17059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FF2B90F0-0238-4C9A-8AC3-5485C9CCB6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7596" y="784054"/>
            <a:ext cx="809524" cy="809524"/>
          </a:xfrm>
          <a:prstGeom prst="rect">
            <a:avLst/>
          </a:prstGeom>
        </p:spPr>
      </p:pic>
      <p:pic>
        <p:nvPicPr>
          <p:cNvPr id="7" name="Picture 6">
            <a:extLst>
              <a:ext uri="{FF2B5EF4-FFF2-40B4-BE49-F238E27FC236}">
                <a16:creationId xmlns:a16="http://schemas.microsoft.com/office/drawing/2014/main" id="{757BC029-B1B2-49F8-AA41-FB2AE20C358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59287" y="707864"/>
            <a:ext cx="1952381" cy="885714"/>
          </a:xfrm>
          <a:prstGeom prst="rect">
            <a:avLst/>
          </a:prstGeom>
        </p:spPr>
      </p:pic>
      <p:sp>
        <p:nvSpPr>
          <p:cNvPr id="4" name="TextBox 3">
            <a:extLst>
              <a:ext uri="{FF2B5EF4-FFF2-40B4-BE49-F238E27FC236}">
                <a16:creationId xmlns:a16="http://schemas.microsoft.com/office/drawing/2014/main" id="{EF197F68-C5AE-4C9D-B2EB-74BF4E77B1CD}"/>
              </a:ext>
            </a:extLst>
          </p:cNvPr>
          <p:cNvSpPr txBox="1"/>
          <p:nvPr/>
        </p:nvSpPr>
        <p:spPr>
          <a:xfrm>
            <a:off x="4028661" y="1419929"/>
            <a:ext cx="5530626" cy="1754326"/>
          </a:xfrm>
          <a:prstGeom prst="rect">
            <a:avLst/>
          </a:prstGeom>
          <a:noFill/>
        </p:spPr>
        <p:txBody>
          <a:bodyPr wrap="square" rtlCol="0">
            <a:spAutoFit/>
          </a:bodyPr>
          <a:lstStyle/>
          <a:p>
            <a:r>
              <a:rPr lang="en-GB" dirty="0">
                <a:solidFill>
                  <a:srgbClr val="0070C0"/>
                </a:solidFill>
                <a:latin typeface="Twinkl SemiBold" pitchFamily="2" charset="0"/>
              </a:rPr>
              <a:t>During the Reception year as children acquire the phonics sounds they will start to break up a word into their individual sounds and be able to write the corresponding letters. Letters are now easily recognisable and they will begin to write short captions.</a:t>
            </a:r>
          </a:p>
        </p:txBody>
      </p:sp>
      <p:sp>
        <p:nvSpPr>
          <p:cNvPr id="9" name="TextBox 8">
            <a:extLst>
              <a:ext uri="{FF2B5EF4-FFF2-40B4-BE49-F238E27FC236}">
                <a16:creationId xmlns:a16="http://schemas.microsoft.com/office/drawing/2014/main" id="{33E2D153-AA4A-45D1-912A-1028AD637BCA}"/>
              </a:ext>
            </a:extLst>
          </p:cNvPr>
          <p:cNvSpPr txBox="1"/>
          <p:nvPr/>
        </p:nvSpPr>
        <p:spPr>
          <a:xfrm>
            <a:off x="4028661" y="3640704"/>
            <a:ext cx="7205396" cy="2031325"/>
          </a:xfrm>
          <a:prstGeom prst="rect">
            <a:avLst/>
          </a:prstGeom>
          <a:noFill/>
        </p:spPr>
        <p:txBody>
          <a:bodyPr wrap="square" rtlCol="0">
            <a:spAutoFit/>
          </a:bodyPr>
          <a:lstStyle/>
          <a:p>
            <a:r>
              <a:rPr lang="en-GB" dirty="0">
                <a:solidFill>
                  <a:srgbClr val="0070C0"/>
                </a:solidFill>
                <a:latin typeface="Twinkl SemiBold" pitchFamily="2" charset="0"/>
              </a:rPr>
              <a:t>Children are now able to remember more sounds and will be using </a:t>
            </a:r>
            <a:r>
              <a:rPr lang="en-GB" dirty="0" err="1">
                <a:solidFill>
                  <a:srgbClr val="0070C0"/>
                </a:solidFill>
                <a:latin typeface="Twinkl SemiBold" pitchFamily="2" charset="0"/>
              </a:rPr>
              <a:t>soundmats</a:t>
            </a:r>
            <a:r>
              <a:rPr lang="en-GB" dirty="0">
                <a:solidFill>
                  <a:srgbClr val="0070C0"/>
                </a:solidFill>
                <a:latin typeface="Twinkl SemiBold" pitchFamily="2" charset="0"/>
              </a:rPr>
              <a:t> to support themselves. They will learn a number of ‘tricky words’ which are words that don’t follow the usual rules when sounding them out. The children will bow be able to write sentences using the sounds they have learnt so far. They will use finger spaces, capital letters and have more control in writing on the line.</a:t>
            </a:r>
          </a:p>
        </p:txBody>
      </p:sp>
    </p:spTree>
    <p:extLst>
      <p:ext uri="{BB962C8B-B14F-4D97-AF65-F5344CB8AC3E}">
        <p14:creationId xmlns:p14="http://schemas.microsoft.com/office/powerpoint/2010/main" val="3057387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A884BC-3DAD-4895-B3B2-FF4370F1F99E}"/>
              </a:ext>
            </a:extLst>
          </p:cNvPr>
          <p:cNvSpPr txBox="1"/>
          <p:nvPr/>
        </p:nvSpPr>
        <p:spPr>
          <a:xfrm>
            <a:off x="3925387" y="728425"/>
            <a:ext cx="3748087" cy="523220"/>
          </a:xfrm>
          <a:prstGeom prst="rect">
            <a:avLst/>
          </a:prstGeom>
          <a:noFill/>
        </p:spPr>
        <p:txBody>
          <a:bodyPr wrap="square" rtlCol="0">
            <a:spAutoFit/>
          </a:bodyPr>
          <a:lstStyle/>
          <a:p>
            <a:r>
              <a:rPr lang="en-GB" sz="2800" dirty="0">
                <a:latin typeface="Twinkl ExtraBold" pitchFamily="2" charset="0"/>
              </a:rPr>
              <a:t>Strengthening hands  </a:t>
            </a:r>
          </a:p>
        </p:txBody>
      </p:sp>
      <p:sp>
        <p:nvSpPr>
          <p:cNvPr id="3" name="TextBox 2">
            <a:extLst>
              <a:ext uri="{FF2B5EF4-FFF2-40B4-BE49-F238E27FC236}">
                <a16:creationId xmlns:a16="http://schemas.microsoft.com/office/drawing/2014/main" id="{45C68D53-633F-4E93-87F1-27030E9A9C0F}"/>
              </a:ext>
            </a:extLst>
          </p:cNvPr>
          <p:cNvSpPr txBox="1"/>
          <p:nvPr/>
        </p:nvSpPr>
        <p:spPr>
          <a:xfrm>
            <a:off x="1166191" y="1550504"/>
            <a:ext cx="5910470" cy="1200329"/>
          </a:xfrm>
          <a:prstGeom prst="rect">
            <a:avLst/>
          </a:prstGeom>
          <a:noFill/>
          <a:ln>
            <a:noFill/>
          </a:ln>
        </p:spPr>
        <p:txBody>
          <a:bodyPr wrap="square" rtlCol="0">
            <a:spAutoFit/>
          </a:bodyPr>
          <a:lstStyle/>
          <a:p>
            <a:r>
              <a:rPr lang="en-GB" dirty="0">
                <a:solidFill>
                  <a:schemeClr val="accent3">
                    <a:lumMod val="75000"/>
                  </a:schemeClr>
                </a:solidFill>
                <a:latin typeface="Twinkl SemiBold" pitchFamily="2" charset="0"/>
              </a:rPr>
              <a:t>Some children may not be interested in making marks yet and for some children their hands may not have developed, and may find it uncomfortable. Don’t worry there are lots of ways to strengthen their hands.</a:t>
            </a:r>
          </a:p>
        </p:txBody>
      </p:sp>
      <p:pic>
        <p:nvPicPr>
          <p:cNvPr id="1026" name="Picture 2" descr="Is Play Dough Toxic? What If Your Child Eats Play Dough">
            <a:extLst>
              <a:ext uri="{FF2B5EF4-FFF2-40B4-BE49-F238E27FC236}">
                <a16:creationId xmlns:a16="http://schemas.microsoft.com/office/drawing/2014/main" id="{0BDC7BB4-AAC9-44A1-BCC0-B3E1536B80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9287" y="3312234"/>
            <a:ext cx="1982236" cy="148476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0DFC71F-24EC-48BB-95A5-A03979DD70FC}"/>
              </a:ext>
            </a:extLst>
          </p:cNvPr>
          <p:cNvSpPr txBox="1"/>
          <p:nvPr/>
        </p:nvSpPr>
        <p:spPr>
          <a:xfrm>
            <a:off x="9066143" y="1473299"/>
            <a:ext cx="2482626" cy="1815882"/>
          </a:xfrm>
          <a:prstGeom prst="rect">
            <a:avLst/>
          </a:prstGeom>
          <a:noFill/>
          <a:ln>
            <a:noFill/>
          </a:ln>
        </p:spPr>
        <p:txBody>
          <a:bodyPr wrap="square" rtlCol="0">
            <a:spAutoFit/>
          </a:bodyPr>
          <a:lstStyle/>
          <a:p>
            <a:r>
              <a:rPr lang="en-GB" sz="1600" dirty="0">
                <a:solidFill>
                  <a:srgbClr val="00B050"/>
                </a:solidFill>
                <a:latin typeface="Twinkl SemiBold" pitchFamily="2" charset="0"/>
              </a:rPr>
              <a:t>Squeezing, squashing, moulding, rolling, all strengthens little hands and who doesn’t love playdough. Find a recipe below to make your own, it’s really simple.</a:t>
            </a:r>
          </a:p>
        </p:txBody>
      </p:sp>
      <p:sp>
        <p:nvSpPr>
          <p:cNvPr id="5" name="AutoShape 6" descr="6 X Superhero Batman Fine Point Pen Party Kids Novelty Stationery Gift">
            <a:extLst>
              <a:ext uri="{FF2B5EF4-FFF2-40B4-BE49-F238E27FC236}">
                <a16:creationId xmlns:a16="http://schemas.microsoft.com/office/drawing/2014/main" id="{29A72F9D-6695-4E0A-ADA3-4E3F6ED761F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6 X Superhero Batman Fine Point Pen Party Kids Novelty Stationery Gift">
            <a:extLst>
              <a:ext uri="{FF2B5EF4-FFF2-40B4-BE49-F238E27FC236}">
                <a16:creationId xmlns:a16="http://schemas.microsoft.com/office/drawing/2014/main" id="{9EAE8700-A2C3-4608-9278-F17B12F16F4F}"/>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8" name="Picture 14" descr="Why Children Need Access To Climbing Frames | Pentagon Play">
            <a:extLst>
              <a:ext uri="{FF2B5EF4-FFF2-40B4-BE49-F238E27FC236}">
                <a16:creationId xmlns:a16="http://schemas.microsoft.com/office/drawing/2014/main" id="{69B8614C-93E8-424B-A732-354D4B890A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1239" y="4257248"/>
            <a:ext cx="2268192" cy="150937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BFDFFCF-5498-46D0-AFCE-A4F3128DC0DE}"/>
              </a:ext>
            </a:extLst>
          </p:cNvPr>
          <p:cNvSpPr txBox="1"/>
          <p:nvPr/>
        </p:nvSpPr>
        <p:spPr>
          <a:xfrm>
            <a:off x="845112" y="3780855"/>
            <a:ext cx="2630556" cy="2308324"/>
          </a:xfrm>
          <a:prstGeom prst="rect">
            <a:avLst/>
          </a:prstGeom>
          <a:noFill/>
          <a:ln>
            <a:noFill/>
          </a:ln>
        </p:spPr>
        <p:txBody>
          <a:bodyPr wrap="square" rtlCol="0">
            <a:spAutoFit/>
          </a:bodyPr>
          <a:lstStyle/>
          <a:p>
            <a:r>
              <a:rPr lang="en-GB" sz="1600" dirty="0">
                <a:solidFill>
                  <a:srgbClr val="0070C0"/>
                </a:solidFill>
                <a:latin typeface="Twinkl SemiBold" pitchFamily="2" charset="0"/>
              </a:rPr>
              <a:t>You may not think a trip to the park is helping your child write, but as they grip and climb they are strengthening their muscles in their shoulders, arms and hands which they need to be able to write.</a:t>
            </a:r>
          </a:p>
        </p:txBody>
      </p:sp>
      <p:pic>
        <p:nvPicPr>
          <p:cNvPr id="1040" name="Picture 16" descr="Child Hand HD Stock Images | Shutterstock">
            <a:extLst>
              <a:ext uri="{FF2B5EF4-FFF2-40B4-BE49-F238E27FC236}">
                <a16:creationId xmlns:a16="http://schemas.microsoft.com/office/drawing/2014/main" id="{913D0D09-8CCB-480A-B159-6CA3B9A794D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463" t="23284" r="16254" b="10663"/>
          <a:stretch/>
        </p:blipFill>
        <p:spPr bwMode="auto">
          <a:xfrm>
            <a:off x="1533937" y="707864"/>
            <a:ext cx="1381541" cy="81074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1A6796A-F4BE-42D4-864F-33D251A6EE47}"/>
              </a:ext>
            </a:extLst>
          </p:cNvPr>
          <p:cNvSpPr txBox="1"/>
          <p:nvPr/>
        </p:nvSpPr>
        <p:spPr>
          <a:xfrm>
            <a:off x="5878582" y="4463100"/>
            <a:ext cx="2544418" cy="1097677"/>
          </a:xfrm>
          <a:prstGeom prst="rect">
            <a:avLst/>
          </a:prstGeom>
          <a:noFill/>
        </p:spPr>
        <p:txBody>
          <a:bodyPr wrap="square" rtlCol="0">
            <a:spAutoFit/>
          </a:bodyPr>
          <a:lstStyle/>
          <a:p>
            <a:endParaRPr lang="en-GB" dirty="0"/>
          </a:p>
        </p:txBody>
      </p:sp>
      <p:pic>
        <p:nvPicPr>
          <p:cNvPr id="1042" name="Picture 18" descr="Child Bath Playing Pouring Water Jug Stock Photo (Edit Now) 1449638309">
            <a:extLst>
              <a:ext uri="{FF2B5EF4-FFF2-40B4-BE49-F238E27FC236}">
                <a16:creationId xmlns:a16="http://schemas.microsoft.com/office/drawing/2014/main" id="{FCBA16EC-E65B-4624-8D05-5631E13A827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650" r="1461" b="12917"/>
          <a:stretch/>
        </p:blipFill>
        <p:spPr bwMode="auto">
          <a:xfrm>
            <a:off x="5910574" y="2984571"/>
            <a:ext cx="2268192" cy="159256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2747AF60-0241-4FF6-83AE-6A8F1C59FD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3565" y="666481"/>
            <a:ext cx="809524" cy="809524"/>
          </a:xfrm>
          <a:prstGeom prst="rect">
            <a:avLst/>
          </a:prstGeom>
        </p:spPr>
      </p:pic>
      <p:pic>
        <p:nvPicPr>
          <p:cNvPr id="20" name="Picture 19">
            <a:extLst>
              <a:ext uri="{FF2B5EF4-FFF2-40B4-BE49-F238E27FC236}">
                <a16:creationId xmlns:a16="http://schemas.microsoft.com/office/drawing/2014/main" id="{F2CBDCD1-B2DC-49BC-9862-4434F909F7F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59287" y="707864"/>
            <a:ext cx="1687249" cy="765435"/>
          </a:xfrm>
          <a:prstGeom prst="rect">
            <a:avLst/>
          </a:prstGeom>
        </p:spPr>
      </p:pic>
      <p:sp>
        <p:nvSpPr>
          <p:cNvPr id="11" name="TextBox 10">
            <a:extLst>
              <a:ext uri="{FF2B5EF4-FFF2-40B4-BE49-F238E27FC236}">
                <a16:creationId xmlns:a16="http://schemas.microsoft.com/office/drawing/2014/main" id="{CA1897AC-AC7A-40D8-B5BE-9B9D55F3CD29}"/>
              </a:ext>
            </a:extLst>
          </p:cNvPr>
          <p:cNvSpPr txBox="1"/>
          <p:nvPr/>
        </p:nvSpPr>
        <p:spPr>
          <a:xfrm>
            <a:off x="6167231" y="4813516"/>
            <a:ext cx="3318427" cy="646331"/>
          </a:xfrm>
          <a:prstGeom prst="rect">
            <a:avLst/>
          </a:prstGeom>
          <a:noFill/>
          <a:ln>
            <a:noFill/>
          </a:ln>
        </p:spPr>
        <p:txBody>
          <a:bodyPr wrap="square" rtlCol="0">
            <a:spAutoFit/>
          </a:bodyPr>
          <a:lstStyle/>
          <a:p>
            <a:r>
              <a:rPr lang="en-GB" dirty="0">
                <a:solidFill>
                  <a:schemeClr val="accent3">
                    <a:lumMod val="75000"/>
                  </a:schemeClr>
                </a:solidFill>
                <a:latin typeface="Twinkl SemiBold" pitchFamily="2" charset="0"/>
              </a:rPr>
              <a:t>Bath-time – just add jugs and containers to fill and empty.</a:t>
            </a:r>
          </a:p>
        </p:txBody>
      </p:sp>
    </p:spTree>
    <p:extLst>
      <p:ext uri="{BB962C8B-B14F-4D97-AF65-F5344CB8AC3E}">
        <p14:creationId xmlns:p14="http://schemas.microsoft.com/office/powerpoint/2010/main" val="125922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s://encrypted-tbn0.gstatic.com/images?q=tbn:ANd9GcR3bWRCtuPYhMRWZ-75ci6kyStXz_lZe92T14tO5B-QjE9B_1wMZtWW9rNKUHGCB64MPFWLt441&amp;usqp=CAc">
            <a:extLst>
              <a:ext uri="{FF2B5EF4-FFF2-40B4-BE49-F238E27FC236}">
                <a16:creationId xmlns:a16="http://schemas.microsoft.com/office/drawing/2014/main" id="{4CC4D28F-0358-471F-A69A-3C842BE6D4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5225" y="1966641"/>
            <a:ext cx="1480289" cy="14802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E70E664-F498-48F0-A4AC-B7A299487822}"/>
              </a:ext>
            </a:extLst>
          </p:cNvPr>
          <p:cNvSpPr/>
          <p:nvPr/>
        </p:nvSpPr>
        <p:spPr>
          <a:xfrm>
            <a:off x="3012946" y="2110617"/>
            <a:ext cx="2822713" cy="1477328"/>
          </a:xfrm>
          <a:prstGeom prst="rect">
            <a:avLst/>
          </a:prstGeom>
        </p:spPr>
        <p:txBody>
          <a:bodyPr wrap="square">
            <a:spAutoFit/>
          </a:bodyPr>
          <a:lstStyle/>
          <a:p>
            <a:r>
              <a:rPr lang="en-GB" dirty="0">
                <a:solidFill>
                  <a:srgbClr val="002060"/>
                </a:solidFill>
                <a:latin typeface="Twinkl SemiBold" pitchFamily="2" charset="0"/>
              </a:rPr>
              <a:t>Look out for pens and pencils and notebooks  of their favourite characters to encourage mark making.</a:t>
            </a:r>
          </a:p>
        </p:txBody>
      </p:sp>
      <p:pic>
        <p:nvPicPr>
          <p:cNvPr id="5" name="Picture 12" descr="Miss Glitter the Unicorn Layered Notebook | Claire's">
            <a:extLst>
              <a:ext uri="{FF2B5EF4-FFF2-40B4-BE49-F238E27FC236}">
                <a16:creationId xmlns:a16="http://schemas.microsoft.com/office/drawing/2014/main" id="{4B19B800-3EC8-413D-A614-965AB10E6F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864" t="2953" r="25752" b="3583"/>
          <a:stretch/>
        </p:blipFill>
        <p:spPr bwMode="auto">
          <a:xfrm>
            <a:off x="1452309" y="3822583"/>
            <a:ext cx="1006122" cy="216748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6 X Superhero Batman fine point pen Party Kids novelty stationery Gift Fun Uk">
            <a:extLst>
              <a:ext uri="{FF2B5EF4-FFF2-40B4-BE49-F238E27FC236}">
                <a16:creationId xmlns:a16="http://schemas.microsoft.com/office/drawing/2014/main" id="{6CB8F234-F0D8-42E1-933A-DA517F1E37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3978" y="4008719"/>
            <a:ext cx="1480289" cy="147732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7EFD928-71B4-4D9C-8392-D426B157CDEB}"/>
              </a:ext>
            </a:extLst>
          </p:cNvPr>
          <p:cNvSpPr txBox="1"/>
          <p:nvPr/>
        </p:nvSpPr>
        <p:spPr>
          <a:xfrm>
            <a:off x="3233530" y="848139"/>
            <a:ext cx="5473148" cy="1077218"/>
          </a:xfrm>
          <a:prstGeom prst="rect">
            <a:avLst/>
          </a:prstGeom>
          <a:noFill/>
        </p:spPr>
        <p:txBody>
          <a:bodyPr wrap="square" rtlCol="0">
            <a:spAutoFit/>
          </a:bodyPr>
          <a:lstStyle/>
          <a:p>
            <a:pPr algn="ctr"/>
            <a:r>
              <a:rPr lang="en-GB" sz="3200" dirty="0">
                <a:latin typeface="Twinkl ExtraBold" pitchFamily="2" charset="0"/>
              </a:rPr>
              <a:t>Encouraging writing and mark-making</a:t>
            </a:r>
          </a:p>
        </p:txBody>
      </p:sp>
      <p:pic>
        <p:nvPicPr>
          <p:cNvPr id="8" name="Picture 7">
            <a:extLst>
              <a:ext uri="{FF2B5EF4-FFF2-40B4-BE49-F238E27FC236}">
                <a16:creationId xmlns:a16="http://schemas.microsoft.com/office/drawing/2014/main" id="{624AFC81-152A-4222-ADDC-C2AE6A369B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3565" y="666481"/>
            <a:ext cx="809524" cy="809524"/>
          </a:xfrm>
          <a:prstGeom prst="rect">
            <a:avLst/>
          </a:prstGeom>
        </p:spPr>
      </p:pic>
      <p:pic>
        <p:nvPicPr>
          <p:cNvPr id="9" name="Picture 8">
            <a:extLst>
              <a:ext uri="{FF2B5EF4-FFF2-40B4-BE49-F238E27FC236}">
                <a16:creationId xmlns:a16="http://schemas.microsoft.com/office/drawing/2014/main" id="{1E554510-D3D9-4F4E-8EB0-4D1CEC4DA1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59287" y="707864"/>
            <a:ext cx="1687249" cy="765435"/>
          </a:xfrm>
          <a:prstGeom prst="rect">
            <a:avLst/>
          </a:prstGeom>
        </p:spPr>
      </p:pic>
      <p:sp>
        <p:nvSpPr>
          <p:cNvPr id="10" name="TextBox 9">
            <a:extLst>
              <a:ext uri="{FF2B5EF4-FFF2-40B4-BE49-F238E27FC236}">
                <a16:creationId xmlns:a16="http://schemas.microsoft.com/office/drawing/2014/main" id="{910BEE0E-1EB0-414F-B546-BB57CD938643}"/>
              </a:ext>
            </a:extLst>
          </p:cNvPr>
          <p:cNvSpPr txBox="1"/>
          <p:nvPr/>
        </p:nvSpPr>
        <p:spPr>
          <a:xfrm>
            <a:off x="8302803" y="4110933"/>
            <a:ext cx="3175962" cy="1200329"/>
          </a:xfrm>
          <a:prstGeom prst="rect">
            <a:avLst/>
          </a:prstGeom>
          <a:noFill/>
        </p:spPr>
        <p:txBody>
          <a:bodyPr wrap="square" rtlCol="0">
            <a:spAutoFit/>
          </a:bodyPr>
          <a:lstStyle/>
          <a:p>
            <a:r>
              <a:rPr lang="en-GB" dirty="0">
                <a:solidFill>
                  <a:schemeClr val="accent1">
                    <a:lumMod val="75000"/>
                  </a:schemeClr>
                </a:solidFill>
                <a:latin typeface="Twinkl SemiBold" pitchFamily="2" charset="0"/>
              </a:rPr>
              <a:t>If your child loves to play outside find a stick and make marks or use big brushes and water.</a:t>
            </a:r>
          </a:p>
        </p:txBody>
      </p:sp>
      <p:pic>
        <p:nvPicPr>
          <p:cNvPr id="2050" name="Picture 2" descr="Literacy learning outdoors - Early Childhood Outdoor Learning Network">
            <a:extLst>
              <a:ext uri="{FF2B5EF4-FFF2-40B4-BE49-F238E27FC236}">
                <a16:creationId xmlns:a16="http://schemas.microsoft.com/office/drawing/2014/main" id="{CA978596-5F42-4312-9E62-9BC1DC4C46F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70105" y="4008719"/>
            <a:ext cx="2100470" cy="15733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ark making with DIY nature paintbrushes. ⋆ Pink Pear Bear">
            <a:extLst>
              <a:ext uri="{FF2B5EF4-FFF2-40B4-BE49-F238E27FC236}">
                <a16:creationId xmlns:a16="http://schemas.microsoft.com/office/drawing/2014/main" id="{4445AD2E-93AB-4BFA-A57C-0D1CA1B0F8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37789" y="1473299"/>
            <a:ext cx="184785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92419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121</TotalTime>
  <Words>533</Words>
  <Application>Microsoft Office PowerPoint</Application>
  <PresentationFormat>Widescreen</PresentationFormat>
  <Paragraphs>17</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Garamond</vt:lpstr>
      <vt:lpstr>Twinkl ExtraBold</vt:lpstr>
      <vt:lpstr>Twinkl SemiBold</vt:lpstr>
      <vt:lpstr>Organic</vt:lpstr>
      <vt:lpstr>Early Writing</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Tory</dc:creator>
  <cp:lastModifiedBy>Sharon Tory</cp:lastModifiedBy>
  <cp:revision>12</cp:revision>
  <dcterms:created xsi:type="dcterms:W3CDTF">2021-05-15T14:22:07Z</dcterms:created>
  <dcterms:modified xsi:type="dcterms:W3CDTF">2021-05-16T08:06:30Z</dcterms:modified>
</cp:coreProperties>
</file>