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88" r:id="rId2"/>
    <p:sldId id="268" r:id="rId3"/>
    <p:sldId id="272" r:id="rId4"/>
    <p:sldId id="271" r:id="rId5"/>
    <p:sldId id="270" r:id="rId6"/>
    <p:sldId id="269" r:id="rId7"/>
    <p:sldId id="273" r:id="rId8"/>
    <p:sldId id="274" r:id="rId9"/>
    <p:sldId id="275" r:id="rId10"/>
    <p:sldId id="277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721E3A66-C366-44FB-ABBA-F41AC6A36B5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64384" y="6196014"/>
            <a:ext cx="768349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01454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9C989DC5-E531-47DD-9D7C-4B887BFCFCBE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72B1A707-830B-4663-AA71-9E32A2EA813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63251" y="5734051"/>
            <a:ext cx="768349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566707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3">
            <a:extLst>
              <a:ext uri="{FF2B5EF4-FFF2-40B4-BE49-F238E27FC236}">
                <a16:creationId xmlns:a16="http://schemas.microsoft.com/office/drawing/2014/main" id="{65F076EF-7565-448A-8CF3-D3EE19A4B4C1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003665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3">
            <a:extLst>
              <a:ext uri="{FF2B5EF4-FFF2-40B4-BE49-F238E27FC236}">
                <a16:creationId xmlns:a16="http://schemas.microsoft.com/office/drawing/2014/main" id="{52D6C9E7-1F03-4A1A-93B0-6F0C58055352}"/>
              </a:ext>
            </a:extLst>
          </p:cNvPr>
          <p:cNvSpPr/>
          <p:nvPr userDrawn="1"/>
        </p:nvSpPr>
        <p:spPr bwMode="auto">
          <a:xfrm>
            <a:off x="670985" y="2930526"/>
            <a:ext cx="10850033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4">
            <a:extLst>
              <a:ext uri="{FF2B5EF4-FFF2-40B4-BE49-F238E27FC236}">
                <a16:creationId xmlns:a16="http://schemas.microsoft.com/office/drawing/2014/main" id="{84CF948A-E7D7-42CC-B54E-3A42AB99D052}"/>
              </a:ext>
            </a:extLst>
          </p:cNvPr>
          <p:cNvSpPr/>
          <p:nvPr userDrawn="1"/>
        </p:nvSpPr>
        <p:spPr bwMode="auto">
          <a:xfrm>
            <a:off x="670985" y="512764"/>
            <a:ext cx="10850033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EE126D7C-2FBF-4417-AE8D-574AD01107F6}"/>
              </a:ext>
            </a:extLst>
          </p:cNvPr>
          <p:cNvSpPr txBox="1">
            <a:spLocks/>
          </p:cNvSpPr>
          <p:nvPr userDrawn="1"/>
        </p:nvSpPr>
        <p:spPr>
          <a:xfrm>
            <a:off x="838200" y="3071813"/>
            <a:ext cx="105156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D8BEBB1A-9903-43FE-A118-008CDE1AAD8A}"/>
              </a:ext>
            </a:extLst>
          </p:cNvPr>
          <p:cNvSpPr txBox="1">
            <a:spLocks/>
          </p:cNvSpPr>
          <p:nvPr userDrawn="1"/>
        </p:nvSpPr>
        <p:spPr>
          <a:xfrm>
            <a:off x="838200" y="735013"/>
            <a:ext cx="105156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2C436F08-4DA5-48BA-A20A-7B580FC2A314}"/>
              </a:ext>
            </a:extLst>
          </p:cNvPr>
          <p:cNvSpPr txBox="1">
            <a:spLocks/>
          </p:cNvSpPr>
          <p:nvPr userDrawn="1"/>
        </p:nvSpPr>
        <p:spPr>
          <a:xfrm>
            <a:off x="838200" y="3467100"/>
            <a:ext cx="105156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sz="1800" dirty="0">
                <a:latin typeface="Twinkl" pitchFamily="50" charset="0"/>
              </a:rPr>
              <a:t>Statement 1 Lorem ipsum </a:t>
            </a:r>
            <a:r>
              <a:rPr lang="en-GB" sz="1800" dirty="0" err="1">
                <a:latin typeface="Twinkl" pitchFamily="50" charset="0"/>
              </a:rPr>
              <a:t>dolor</a:t>
            </a:r>
            <a:r>
              <a:rPr lang="en-GB" sz="1800" dirty="0">
                <a:latin typeface="Twinkl" pitchFamily="50" charset="0"/>
              </a:rPr>
              <a:t> sit </a:t>
            </a:r>
            <a:r>
              <a:rPr lang="en-GB" sz="1800" dirty="0" err="1">
                <a:latin typeface="Twinkl" pitchFamily="50" charset="0"/>
              </a:rPr>
              <a:t>amet</a:t>
            </a:r>
            <a:r>
              <a:rPr lang="en-GB" sz="1800" dirty="0">
                <a:latin typeface="Twinkl" pitchFamily="50" charset="0"/>
              </a:rPr>
              <a:t>, </a:t>
            </a:r>
            <a:r>
              <a:rPr lang="en-GB" sz="1800" dirty="0" err="1">
                <a:latin typeface="Twinkl" pitchFamily="50" charset="0"/>
              </a:rPr>
              <a:t>consectetur</a:t>
            </a:r>
            <a:r>
              <a:rPr lang="en-GB" sz="1800" dirty="0">
                <a:latin typeface="Twinkl" pitchFamily="50" charset="0"/>
              </a:rPr>
              <a:t> </a:t>
            </a:r>
            <a:r>
              <a:rPr lang="en-GB" sz="1800" dirty="0" err="1">
                <a:latin typeface="Twinkl" pitchFamily="50" charset="0"/>
              </a:rPr>
              <a:t>adipiscing</a:t>
            </a:r>
            <a:r>
              <a:rPr lang="en-GB" sz="1800" dirty="0">
                <a:latin typeface="Twinkl" pitchFamily="50" charset="0"/>
              </a:rPr>
              <a:t> </a:t>
            </a:r>
            <a:r>
              <a:rPr lang="en-GB" sz="1800" dirty="0" err="1">
                <a:latin typeface="Twinkl" pitchFamily="50" charset="0"/>
              </a:rPr>
              <a:t>elit</a:t>
            </a:r>
            <a:r>
              <a:rPr lang="en-GB" sz="1800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sz="1800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sz="1600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838200" y="1127760"/>
            <a:ext cx="105156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1358394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39024E1F-806B-4A06-AA9E-C75C9128C555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64384" y="6196014"/>
            <a:ext cx="768349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239145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6F2F3866-48BB-498E-BEE7-A7EA30A270FF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654051" y="695325"/>
            <a:ext cx="10883900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8176ED2D-4BF1-406F-9228-79FF028911FA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654051" y="1957388"/>
            <a:ext cx="10883900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3659859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0">
            <a:extLst>
              <a:ext uri="{FF2B5EF4-FFF2-40B4-BE49-F238E27FC236}">
                <a16:creationId xmlns:a16="http://schemas.microsoft.com/office/drawing/2014/main" id="{57BF3EB3-E0A4-4D43-B1B4-35C082D5DF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r>
              <a:rPr lang="en-GB" altLang="en-US" sz="3600">
                <a:latin typeface="Twinkl SemiBold"/>
              </a:rPr>
              <a:t>Grammar and Punctuation</a:t>
            </a:r>
          </a:p>
        </p:txBody>
      </p:sp>
      <p:sp>
        <p:nvSpPr>
          <p:cNvPr id="9219" name="TextBox 10">
            <a:extLst>
              <a:ext uri="{FF2B5EF4-FFF2-40B4-BE49-F238E27FC236}">
                <a16:creationId xmlns:a16="http://schemas.microsoft.com/office/drawing/2014/main" id="{A257C4BE-65C2-447A-90C9-B90BBEC3A2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79650" y="1414463"/>
            <a:ext cx="7632700" cy="646112"/>
          </a:xfrm>
          <a:prstGeom prst="rect">
            <a:avLst/>
          </a:prstGeom>
          <a:solidFill>
            <a:srgbClr val="7767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prstClr val="white"/>
                </a:solidFill>
              </a:rPr>
              <a:t>Think of an </a:t>
            </a:r>
            <a:r>
              <a:rPr lang="en-GB" altLang="en-US" u="sng" dirty="0">
                <a:solidFill>
                  <a:prstClr val="white"/>
                </a:solidFill>
              </a:rPr>
              <a:t>adverb</a:t>
            </a:r>
            <a:r>
              <a:rPr lang="en-GB" altLang="en-US" dirty="0">
                <a:solidFill>
                  <a:prstClr val="white"/>
                </a:solidFill>
              </a:rPr>
              <a:t> that would make sense in </a:t>
            </a:r>
            <a:br>
              <a:rPr lang="en-GB" altLang="en-US" dirty="0">
                <a:solidFill>
                  <a:prstClr val="white"/>
                </a:solidFill>
              </a:rPr>
            </a:br>
            <a:r>
              <a:rPr lang="en-GB" altLang="en-US" dirty="0">
                <a:solidFill>
                  <a:prstClr val="white"/>
                </a:solidFill>
              </a:rPr>
              <a:t>each of these sentences:</a:t>
            </a:r>
          </a:p>
        </p:txBody>
      </p:sp>
      <p:sp>
        <p:nvSpPr>
          <p:cNvPr id="9220" name="TextBox 7">
            <a:extLst>
              <a:ext uri="{FF2B5EF4-FFF2-40B4-BE49-F238E27FC236}">
                <a16:creationId xmlns:a16="http://schemas.microsoft.com/office/drawing/2014/main" id="{96B43165-65E5-49F3-8A53-83D5A4B320D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79651" y="2243138"/>
            <a:ext cx="32035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>
                <a:solidFill>
                  <a:srgbClr val="1C1C1C"/>
                </a:solidFill>
              </a:rPr>
              <a:t>I am </a:t>
            </a:r>
            <a:r>
              <a:rPr lang="en-GB" altLang="en-US" u="sng">
                <a:solidFill>
                  <a:srgbClr val="1C1C1C"/>
                </a:solidFill>
              </a:rPr>
              <a:t>                   </a:t>
            </a:r>
            <a:r>
              <a:rPr lang="en-GB" altLang="en-US">
                <a:solidFill>
                  <a:srgbClr val="1C1C1C"/>
                </a:solidFill>
              </a:rPr>
              <a:t> forgetful.</a:t>
            </a:r>
          </a:p>
        </p:txBody>
      </p:sp>
      <p:sp>
        <p:nvSpPr>
          <p:cNvPr id="9221" name="Rectangle 2">
            <a:extLst>
              <a:ext uri="{FF2B5EF4-FFF2-40B4-BE49-F238E27FC236}">
                <a16:creationId xmlns:a16="http://schemas.microsoft.com/office/drawing/2014/main" id="{8967446F-6A79-42EC-BC3B-EC76B98E61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1" y="2835275"/>
            <a:ext cx="305724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>
                <a:solidFill>
                  <a:srgbClr val="1C1C1C"/>
                </a:solidFill>
              </a:rPr>
              <a:t>I left my suitcase </a:t>
            </a:r>
            <a:r>
              <a:rPr lang="en-GB" altLang="en-US" u="sng">
                <a:solidFill>
                  <a:srgbClr val="1C1C1C"/>
                </a:solidFill>
              </a:rPr>
              <a:t>                </a:t>
            </a:r>
            <a:r>
              <a:rPr lang="en-GB" altLang="en-US">
                <a:solidFill>
                  <a:srgbClr val="1C1C1C"/>
                </a:solidFill>
              </a:rPr>
              <a:t>.</a:t>
            </a:r>
          </a:p>
        </p:txBody>
      </p:sp>
      <p:sp>
        <p:nvSpPr>
          <p:cNvPr id="9222" name="Rectangle 4">
            <a:extLst>
              <a:ext uri="{FF2B5EF4-FFF2-40B4-BE49-F238E27FC236}">
                <a16:creationId xmlns:a16="http://schemas.microsoft.com/office/drawing/2014/main" id="{7FA8A44A-AE38-4472-B60E-87DB1455B7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1" y="3429000"/>
            <a:ext cx="322395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 u="sng">
                <a:solidFill>
                  <a:srgbClr val="1C1C1C"/>
                </a:solidFill>
              </a:rPr>
              <a:t>                   </a:t>
            </a:r>
            <a:r>
              <a:rPr lang="en-GB" altLang="en-US">
                <a:solidFill>
                  <a:srgbClr val="1C1C1C"/>
                </a:solidFill>
              </a:rPr>
              <a:t> I went to the zoo.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EA5DCDA-8673-48E2-B92A-1FE7F1FC80C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4959" y="3412684"/>
            <a:ext cx="3613567" cy="2992442"/>
          </a:xfrm>
          <a:prstGeom prst="roundRect">
            <a:avLst>
              <a:gd name="adj" fmla="val 4341"/>
            </a:avLst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913092A-F4C7-4DEA-8280-2E8E6DB526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92463" y="2243138"/>
            <a:ext cx="7048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>
                <a:solidFill>
                  <a:srgbClr val="1C1C1C"/>
                </a:solidFill>
              </a:rPr>
              <a:t>often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2AC6C17-C5E7-4838-AC0E-6B832725FF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75139" y="2819400"/>
            <a:ext cx="94773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>
                <a:solidFill>
                  <a:srgbClr val="1C1C1C"/>
                </a:solidFill>
              </a:rPr>
              <a:t>outside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B6644A2-0F4B-481B-8468-43C311E5596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09825" y="3387725"/>
            <a:ext cx="12446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>
                <a:solidFill>
                  <a:srgbClr val="1C1C1C"/>
                </a:solidFill>
              </a:rPr>
              <a:t>Yesterday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4B9CBF2-0837-4AB2-B556-4F0E3D5987B6}"/>
              </a:ext>
            </a:extLst>
          </p:cNvPr>
          <p:cNvSpPr txBox="1"/>
          <p:nvPr/>
        </p:nvSpPr>
        <p:spPr>
          <a:xfrm>
            <a:off x="2189569" y="4652684"/>
            <a:ext cx="41711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Write the sentences in your book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20">
            <a:extLst>
              <a:ext uri="{FF2B5EF4-FFF2-40B4-BE49-F238E27FC236}">
                <a16:creationId xmlns:a16="http://schemas.microsoft.com/office/drawing/2014/main" id="{285CBDDB-E768-40F5-9A82-D422F076C5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r>
              <a:rPr lang="en-GB" altLang="en-US" sz="3600">
                <a:latin typeface="Twinkl SemiBold"/>
              </a:rPr>
              <a:t>Grammar and Punctuation</a:t>
            </a:r>
          </a:p>
        </p:txBody>
      </p:sp>
      <p:sp>
        <p:nvSpPr>
          <p:cNvPr id="10243" name="TextBox 8">
            <a:extLst>
              <a:ext uri="{FF2B5EF4-FFF2-40B4-BE49-F238E27FC236}">
                <a16:creationId xmlns:a16="http://schemas.microsoft.com/office/drawing/2014/main" id="{FB89A36C-DDE9-4A2B-892A-FBE18F5762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98789" y="2049464"/>
            <a:ext cx="12461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 u="sng">
                <a:solidFill>
                  <a:srgbClr val="1C1C1C"/>
                </a:solidFill>
              </a:rPr>
              <a:t>      </a:t>
            </a:r>
            <a:r>
              <a:rPr lang="en-GB" altLang="en-US">
                <a:solidFill>
                  <a:srgbClr val="1C1C1C"/>
                </a:solidFill>
              </a:rPr>
              <a:t>agree</a:t>
            </a:r>
          </a:p>
        </p:txBody>
      </p:sp>
      <p:sp>
        <p:nvSpPr>
          <p:cNvPr id="10244" name="Rectangle 12">
            <a:extLst>
              <a:ext uri="{FF2B5EF4-FFF2-40B4-BE49-F238E27FC236}">
                <a16:creationId xmlns:a16="http://schemas.microsoft.com/office/drawing/2014/main" id="{6929EF52-4026-4ADA-86D2-2AF30BCDFF9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35388" y="3282950"/>
            <a:ext cx="483978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>
                <a:solidFill>
                  <a:srgbClr val="1C1C1C"/>
                </a:solidFill>
              </a:rPr>
              <a:t>Write out some sentences using these words.</a:t>
            </a:r>
          </a:p>
        </p:txBody>
      </p:sp>
      <p:pic>
        <p:nvPicPr>
          <p:cNvPr id="10245" name="Picture 2">
            <a:extLst>
              <a:ext uri="{FF2B5EF4-FFF2-40B4-BE49-F238E27FC236}">
                <a16:creationId xmlns:a16="http://schemas.microsoft.com/office/drawing/2014/main" id="{50984AA4-80E3-4E26-86A3-DA66801990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083"/>
          <a:stretch>
            <a:fillRect/>
          </a:stretch>
        </p:blipFill>
        <p:spPr bwMode="auto">
          <a:xfrm>
            <a:off x="8005764" y="3770313"/>
            <a:ext cx="2028825" cy="264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6" name="TextBox 13">
            <a:extLst>
              <a:ext uri="{FF2B5EF4-FFF2-40B4-BE49-F238E27FC236}">
                <a16:creationId xmlns:a16="http://schemas.microsoft.com/office/drawing/2014/main" id="{6382808F-1BAB-4EB3-BF48-E69B9D0F48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79650" y="1414464"/>
            <a:ext cx="7632700" cy="369887"/>
          </a:xfrm>
          <a:prstGeom prst="rect">
            <a:avLst/>
          </a:prstGeom>
          <a:solidFill>
            <a:srgbClr val="7767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>
                <a:solidFill>
                  <a:prstClr val="white"/>
                </a:solidFill>
              </a:rPr>
              <a:t>Which prefixes would you add to these verbs?</a:t>
            </a:r>
          </a:p>
        </p:txBody>
      </p:sp>
      <p:sp>
        <p:nvSpPr>
          <p:cNvPr id="10247" name="TextBox 14">
            <a:extLst>
              <a:ext uri="{FF2B5EF4-FFF2-40B4-BE49-F238E27FC236}">
                <a16:creationId xmlns:a16="http://schemas.microsoft.com/office/drawing/2014/main" id="{04145AA7-B97D-4089-AF27-E766559382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49863" y="2049464"/>
            <a:ext cx="139541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 u="sng">
                <a:solidFill>
                  <a:srgbClr val="1C1C1C"/>
                </a:solidFill>
              </a:rPr>
              <a:t>      </a:t>
            </a:r>
            <a:r>
              <a:rPr lang="en-GB" altLang="en-US">
                <a:solidFill>
                  <a:srgbClr val="1C1C1C"/>
                </a:solidFill>
              </a:rPr>
              <a:t>behave</a:t>
            </a:r>
          </a:p>
        </p:txBody>
      </p:sp>
      <p:sp>
        <p:nvSpPr>
          <p:cNvPr id="10248" name="TextBox 15">
            <a:extLst>
              <a:ext uri="{FF2B5EF4-FFF2-40B4-BE49-F238E27FC236}">
                <a16:creationId xmlns:a16="http://schemas.microsoft.com/office/drawing/2014/main" id="{A26C2C21-5DFF-4278-8997-C446556FED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51750" y="2049464"/>
            <a:ext cx="12446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 u="sng">
                <a:solidFill>
                  <a:srgbClr val="1C1C1C"/>
                </a:solidFill>
              </a:rPr>
              <a:t>      </a:t>
            </a:r>
            <a:r>
              <a:rPr lang="en-GB" altLang="en-US">
                <a:solidFill>
                  <a:srgbClr val="1C1C1C"/>
                </a:solidFill>
              </a:rPr>
              <a:t>turn</a:t>
            </a:r>
          </a:p>
        </p:txBody>
      </p:sp>
      <p:sp>
        <p:nvSpPr>
          <p:cNvPr id="10249" name="TextBox 16">
            <a:extLst>
              <a:ext uri="{FF2B5EF4-FFF2-40B4-BE49-F238E27FC236}">
                <a16:creationId xmlns:a16="http://schemas.microsoft.com/office/drawing/2014/main" id="{E8EB22ED-6143-403A-BC68-44191446B0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78326" y="2632075"/>
            <a:ext cx="13954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 u="sng">
                <a:solidFill>
                  <a:srgbClr val="1C1C1C"/>
                </a:solidFill>
              </a:rPr>
              <a:t>      </a:t>
            </a:r>
            <a:r>
              <a:rPr lang="en-GB" altLang="en-US">
                <a:solidFill>
                  <a:srgbClr val="1C1C1C"/>
                </a:solidFill>
              </a:rPr>
              <a:t>trust</a:t>
            </a:r>
          </a:p>
        </p:txBody>
      </p:sp>
      <p:sp>
        <p:nvSpPr>
          <p:cNvPr id="10250" name="TextBox 17">
            <a:extLst>
              <a:ext uri="{FF2B5EF4-FFF2-40B4-BE49-F238E27FC236}">
                <a16:creationId xmlns:a16="http://schemas.microsoft.com/office/drawing/2014/main" id="{91477410-C327-4582-AA6D-0E9CF91C5F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75413" y="2632075"/>
            <a:ext cx="12446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 u="sng">
                <a:solidFill>
                  <a:srgbClr val="1C1C1C"/>
                </a:solidFill>
              </a:rPr>
              <a:t>      </a:t>
            </a:r>
            <a:r>
              <a:rPr lang="en-GB" altLang="en-US">
                <a:solidFill>
                  <a:srgbClr val="1C1C1C"/>
                </a:solidFill>
              </a:rPr>
              <a:t>allow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201C752-285D-42F5-83AB-0CCDD38D6B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44813" y="2032000"/>
            <a:ext cx="7048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>
                <a:solidFill>
                  <a:srgbClr val="1C1C1C"/>
                </a:solidFill>
              </a:rPr>
              <a:t>dis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2DDFF4B-DF3F-4050-AD98-CFE46C4C81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99064" y="2027239"/>
            <a:ext cx="7064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>
                <a:solidFill>
                  <a:srgbClr val="1C1C1C"/>
                </a:solidFill>
              </a:rPr>
              <a:t>mis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62096829-3EC7-47A6-8B65-CB262CA48F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99363" y="2030414"/>
            <a:ext cx="7048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>
                <a:solidFill>
                  <a:srgbClr val="1C1C1C"/>
                </a:solidFill>
              </a:rPr>
              <a:t>re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3941EEE8-2A12-4988-810D-73DE5733224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27525" y="2603500"/>
            <a:ext cx="70643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>
                <a:solidFill>
                  <a:srgbClr val="1C1C1C"/>
                </a:solidFill>
              </a:rPr>
              <a:t>mis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56131EE4-98AB-4A87-B41A-2A2B318A03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37313" y="2603500"/>
            <a:ext cx="7048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>
                <a:solidFill>
                  <a:srgbClr val="1C1C1C"/>
                </a:solidFill>
              </a:rPr>
              <a:t>dis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9" grpId="0"/>
      <p:bldP spid="20" grpId="0"/>
      <p:bldP spid="2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20">
            <a:extLst>
              <a:ext uri="{FF2B5EF4-FFF2-40B4-BE49-F238E27FC236}">
                <a16:creationId xmlns:a16="http://schemas.microsoft.com/office/drawing/2014/main" id="{9DC742FA-AA4C-4C68-96A1-4CFF532825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r>
              <a:rPr lang="en-GB" altLang="en-US" sz="3600">
                <a:latin typeface="Twinkl SemiBold"/>
              </a:rPr>
              <a:t>Grammar and Punctuation</a:t>
            </a:r>
          </a:p>
        </p:txBody>
      </p:sp>
      <p:sp>
        <p:nvSpPr>
          <p:cNvPr id="11267" name="Rectangle 1">
            <a:extLst>
              <a:ext uri="{FF2B5EF4-FFF2-40B4-BE49-F238E27FC236}">
                <a16:creationId xmlns:a16="http://schemas.microsoft.com/office/drawing/2014/main" id="{EA8F1F79-1500-4285-9D56-48E0896A88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1" y="3071814"/>
            <a:ext cx="3313113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 sz="2400" baseline="30000">
                <a:solidFill>
                  <a:srgbClr val="1C1C1C"/>
                </a:solidFill>
              </a:rPr>
              <a:t>Martha were at her friend’s house.</a:t>
            </a:r>
          </a:p>
        </p:txBody>
      </p:sp>
      <p:sp>
        <p:nvSpPr>
          <p:cNvPr id="11268" name="Rectangle 3">
            <a:extLst>
              <a:ext uri="{FF2B5EF4-FFF2-40B4-BE49-F238E27FC236}">
                <a16:creationId xmlns:a16="http://schemas.microsoft.com/office/drawing/2014/main" id="{B87FC619-B671-47A8-B55A-79212B347D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0" y="2544764"/>
            <a:ext cx="3798888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 sz="2400" baseline="30000">
                <a:solidFill>
                  <a:srgbClr val="1C1C1C"/>
                </a:solidFill>
              </a:rPr>
              <a:t>If we was not at school, I’d stay in bed.</a:t>
            </a:r>
          </a:p>
        </p:txBody>
      </p:sp>
      <p:sp>
        <p:nvSpPr>
          <p:cNvPr id="11269" name="Rectangle 6">
            <a:extLst>
              <a:ext uri="{FF2B5EF4-FFF2-40B4-BE49-F238E27FC236}">
                <a16:creationId xmlns:a16="http://schemas.microsoft.com/office/drawing/2014/main" id="{53CAAB25-60E2-46BD-9FC4-F4004FC60D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1" y="2019300"/>
            <a:ext cx="2582863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 sz="2400" baseline="30000">
                <a:solidFill>
                  <a:srgbClr val="1C1C1C"/>
                </a:solidFill>
              </a:rPr>
              <a:t>We was going swimming.</a:t>
            </a:r>
          </a:p>
        </p:txBody>
      </p:sp>
      <p:sp>
        <p:nvSpPr>
          <p:cNvPr id="11270" name="TextBox 10">
            <a:extLst>
              <a:ext uri="{FF2B5EF4-FFF2-40B4-BE49-F238E27FC236}">
                <a16:creationId xmlns:a16="http://schemas.microsoft.com/office/drawing/2014/main" id="{E5E46265-F362-49AB-9A59-A617E0F5F9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79650" y="1414464"/>
            <a:ext cx="7632700" cy="369887"/>
          </a:xfrm>
          <a:prstGeom prst="rect">
            <a:avLst/>
          </a:prstGeom>
          <a:solidFill>
            <a:srgbClr val="7767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>
                <a:solidFill>
                  <a:prstClr val="white"/>
                </a:solidFill>
              </a:rPr>
              <a:t>How would you </a:t>
            </a:r>
            <a:r>
              <a:rPr lang="en-GB" altLang="en-US" u="sng">
                <a:solidFill>
                  <a:prstClr val="white"/>
                </a:solidFill>
              </a:rPr>
              <a:t>correct</a:t>
            </a:r>
            <a:r>
              <a:rPr lang="en-GB" altLang="en-US">
                <a:solidFill>
                  <a:prstClr val="white"/>
                </a:solidFill>
              </a:rPr>
              <a:t> these sentences?</a:t>
            </a:r>
          </a:p>
        </p:txBody>
      </p:sp>
      <p:sp>
        <p:nvSpPr>
          <p:cNvPr id="11271" name="Rectangle 7">
            <a:extLst>
              <a:ext uri="{FF2B5EF4-FFF2-40B4-BE49-F238E27FC236}">
                <a16:creationId xmlns:a16="http://schemas.microsoft.com/office/drawing/2014/main" id="{92B3A33C-B558-49E4-BC3A-B931137F1B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0" y="3598864"/>
            <a:ext cx="2668588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 sz="2400" baseline="30000">
                <a:solidFill>
                  <a:srgbClr val="1C1C1C"/>
                </a:solidFill>
              </a:rPr>
              <a:t>I were on holiday in Spain.</a:t>
            </a:r>
          </a:p>
        </p:txBody>
      </p:sp>
      <p:pic>
        <p:nvPicPr>
          <p:cNvPr id="11272" name="Picture 2">
            <a:extLst>
              <a:ext uri="{FF2B5EF4-FFF2-40B4-BE49-F238E27FC236}">
                <a16:creationId xmlns:a16="http://schemas.microsoft.com/office/drawing/2014/main" id="{31AF89A9-06F5-4A9C-A095-C4707AD485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8151" y="3816351"/>
            <a:ext cx="2441575" cy="2492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1033DF24-199E-4460-A85B-65056890B1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13488" y="2019300"/>
            <a:ext cx="2589212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 sz="2400" baseline="30000">
                <a:solidFill>
                  <a:srgbClr val="1C1C1C"/>
                </a:solidFill>
              </a:rPr>
              <a:t>We </a:t>
            </a:r>
            <a:r>
              <a:rPr lang="en-GB" altLang="en-US" sz="2400" u="sng" baseline="30000">
                <a:solidFill>
                  <a:srgbClr val="1C1C1C"/>
                </a:solidFill>
              </a:rPr>
              <a:t>were</a:t>
            </a:r>
            <a:r>
              <a:rPr lang="en-GB" altLang="en-US" sz="2400" baseline="30000">
                <a:solidFill>
                  <a:srgbClr val="1C1C1C"/>
                </a:solidFill>
              </a:rPr>
              <a:t> going swimming.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46E3895-506F-4837-89BA-F579AC171D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13489" y="2544764"/>
            <a:ext cx="385127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 sz="2400" baseline="30000">
                <a:solidFill>
                  <a:srgbClr val="1C1C1C"/>
                </a:solidFill>
              </a:rPr>
              <a:t>If we </a:t>
            </a:r>
            <a:r>
              <a:rPr lang="en-GB" altLang="en-US" sz="2400" u="sng" baseline="30000">
                <a:solidFill>
                  <a:srgbClr val="1C1C1C"/>
                </a:solidFill>
              </a:rPr>
              <a:t>were</a:t>
            </a:r>
            <a:r>
              <a:rPr lang="en-GB" altLang="en-US" sz="2400" baseline="30000">
                <a:solidFill>
                  <a:srgbClr val="1C1C1C"/>
                </a:solidFill>
              </a:rPr>
              <a:t> not at school, I’d stay in bed.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F0429E8-3D6E-45F9-B6D4-6E62342E147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13488" y="3071814"/>
            <a:ext cx="3243262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 sz="2400" baseline="30000">
                <a:solidFill>
                  <a:srgbClr val="1C1C1C"/>
                </a:solidFill>
              </a:rPr>
              <a:t>Martha </a:t>
            </a:r>
            <a:r>
              <a:rPr lang="en-GB" altLang="en-US" sz="2400" u="sng" baseline="30000">
                <a:solidFill>
                  <a:srgbClr val="1C1C1C"/>
                </a:solidFill>
              </a:rPr>
              <a:t>was</a:t>
            </a:r>
            <a:r>
              <a:rPr lang="en-GB" altLang="en-US" sz="2400" baseline="30000">
                <a:solidFill>
                  <a:srgbClr val="1C1C1C"/>
                </a:solidFill>
              </a:rPr>
              <a:t> at her friend’s house.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B6CC83B-892A-4910-9C89-925F27A203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13489" y="3573464"/>
            <a:ext cx="2598737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 sz="2400" baseline="30000">
                <a:solidFill>
                  <a:srgbClr val="1C1C1C"/>
                </a:solidFill>
              </a:rPr>
              <a:t>I </a:t>
            </a:r>
            <a:r>
              <a:rPr lang="en-GB" altLang="en-US" sz="2400" u="sng" baseline="30000">
                <a:solidFill>
                  <a:srgbClr val="1C1C1C"/>
                </a:solidFill>
              </a:rPr>
              <a:t>was</a:t>
            </a:r>
            <a:r>
              <a:rPr lang="en-GB" altLang="en-US" sz="2400" baseline="30000">
                <a:solidFill>
                  <a:srgbClr val="1C1C1C"/>
                </a:solidFill>
              </a:rPr>
              <a:t> on holiday in Spain.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2" grpId="0"/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20">
            <a:extLst>
              <a:ext uri="{FF2B5EF4-FFF2-40B4-BE49-F238E27FC236}">
                <a16:creationId xmlns:a16="http://schemas.microsoft.com/office/drawing/2014/main" id="{0FA390C1-E74D-402A-B686-B117466651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r>
              <a:rPr lang="en-GB" altLang="en-US" sz="3600">
                <a:latin typeface="Twinkl SemiBold"/>
              </a:rPr>
              <a:t>Grammar and Punctuation</a:t>
            </a:r>
          </a:p>
        </p:txBody>
      </p:sp>
      <p:sp>
        <p:nvSpPr>
          <p:cNvPr id="12291" name="TextBox 10">
            <a:extLst>
              <a:ext uri="{FF2B5EF4-FFF2-40B4-BE49-F238E27FC236}">
                <a16:creationId xmlns:a16="http://schemas.microsoft.com/office/drawing/2014/main" id="{78CF0504-A115-47C5-9B57-5082CD98BF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79650" y="1414464"/>
            <a:ext cx="7632700" cy="369887"/>
          </a:xfrm>
          <a:prstGeom prst="rect">
            <a:avLst/>
          </a:prstGeom>
          <a:solidFill>
            <a:srgbClr val="7767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>
                <a:solidFill>
                  <a:prstClr val="white"/>
                </a:solidFill>
              </a:rPr>
              <a:t>Put </a:t>
            </a:r>
            <a:r>
              <a:rPr lang="en-GB" altLang="en-US" u="sng">
                <a:solidFill>
                  <a:prstClr val="white"/>
                </a:solidFill>
              </a:rPr>
              <a:t>brackets</a:t>
            </a:r>
            <a:r>
              <a:rPr lang="en-GB" altLang="en-US">
                <a:solidFill>
                  <a:prstClr val="white"/>
                </a:solidFill>
              </a:rPr>
              <a:t> into these sentences.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A7054A2-A93B-4A41-B26B-E2C160A546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79650" y="1993900"/>
            <a:ext cx="51625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>
                <a:solidFill>
                  <a:srgbClr val="1C1C1C"/>
                </a:solidFill>
              </a:rPr>
              <a:t>My favourite book The Hobbit is a fantasy story.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22D412F-0087-45ED-8540-2E03C74E7D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1" y="2587625"/>
            <a:ext cx="601959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>
                <a:solidFill>
                  <a:srgbClr val="1C1C1C"/>
                </a:solidFill>
              </a:rPr>
              <a:t>It was a rainy day a Monday when the fire alarm went off!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29536FF0-1EE3-4E1B-B9BF-4F76A61F58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1" y="3179764"/>
            <a:ext cx="56102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>
                <a:solidFill>
                  <a:srgbClr val="1C1C1C"/>
                </a:solidFill>
              </a:rPr>
              <a:t>The dog which was called Sid never stopped barking!</a:t>
            </a:r>
          </a:p>
        </p:txBody>
      </p:sp>
      <p:pic>
        <p:nvPicPr>
          <p:cNvPr id="12295" name="Picture 2">
            <a:extLst>
              <a:ext uri="{FF2B5EF4-FFF2-40B4-BE49-F238E27FC236}">
                <a16:creationId xmlns:a16="http://schemas.microsoft.com/office/drawing/2014/main" id="{087CB9BA-3028-4FEC-84BB-6DBB6579F5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4064" y="3365501"/>
            <a:ext cx="3425825" cy="3281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6" name="Rectangle 15">
            <a:extLst>
              <a:ext uri="{FF2B5EF4-FFF2-40B4-BE49-F238E27FC236}">
                <a16:creationId xmlns:a16="http://schemas.microsoft.com/office/drawing/2014/main" id="{8B4DB251-5E1A-43FB-BBF2-622B415C29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0" y="4206875"/>
            <a:ext cx="44196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>
                <a:solidFill>
                  <a:srgbClr val="1C1C1C"/>
                </a:solidFill>
              </a:rPr>
              <a:t>Write your own sentences using brackets.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4BB092A-56A4-43E3-AFEE-1E451DADD43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79651" y="1993900"/>
            <a:ext cx="56102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>
                <a:solidFill>
                  <a:srgbClr val="1C1C1C"/>
                </a:solidFill>
              </a:rPr>
              <a:t>My favourite book (The Hobbit) is a fantasy story.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5C168B4-B2FA-46C3-9BDF-B0E2312866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1" y="2587625"/>
            <a:ext cx="617348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>
                <a:solidFill>
                  <a:srgbClr val="1C1C1C"/>
                </a:solidFill>
              </a:rPr>
              <a:t>It was a rainy day (a Monday) when the fire alarm went off!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4C9EE56-4B2D-4DEA-B822-F9AE4DC42B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1" y="3176589"/>
            <a:ext cx="577056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>
                <a:solidFill>
                  <a:srgbClr val="1C1C1C"/>
                </a:solidFill>
              </a:rPr>
              <a:t>The dog (which was called Sid) never stopped barking!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9" grpId="0"/>
      <p:bldP spid="10" grpId="0"/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20">
            <a:extLst>
              <a:ext uri="{FF2B5EF4-FFF2-40B4-BE49-F238E27FC236}">
                <a16:creationId xmlns:a16="http://schemas.microsoft.com/office/drawing/2014/main" id="{48AB9788-6E8B-4FA3-8165-CA165C4511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r>
              <a:rPr lang="en-GB" altLang="en-US" sz="3600">
                <a:latin typeface="Twinkl SemiBold"/>
              </a:rPr>
              <a:t>Grammar and Punctuation</a:t>
            </a:r>
          </a:p>
        </p:txBody>
      </p:sp>
      <p:sp>
        <p:nvSpPr>
          <p:cNvPr id="13315" name="TextBox 10">
            <a:extLst>
              <a:ext uri="{FF2B5EF4-FFF2-40B4-BE49-F238E27FC236}">
                <a16:creationId xmlns:a16="http://schemas.microsoft.com/office/drawing/2014/main" id="{62614608-3FF5-4D86-B9AC-6B86521159C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79650" y="1414464"/>
            <a:ext cx="7632700" cy="369887"/>
          </a:xfrm>
          <a:prstGeom prst="rect">
            <a:avLst/>
          </a:prstGeom>
          <a:solidFill>
            <a:srgbClr val="7767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>
                <a:solidFill>
                  <a:prstClr val="white"/>
                </a:solidFill>
              </a:rPr>
              <a:t>Which </a:t>
            </a:r>
            <a:r>
              <a:rPr lang="en-GB" altLang="en-US" u="sng">
                <a:solidFill>
                  <a:prstClr val="white"/>
                </a:solidFill>
              </a:rPr>
              <a:t>interjection</a:t>
            </a:r>
            <a:r>
              <a:rPr lang="en-GB" altLang="en-US">
                <a:solidFill>
                  <a:prstClr val="white"/>
                </a:solidFill>
              </a:rPr>
              <a:t> would you use?</a:t>
            </a:r>
          </a:p>
        </p:txBody>
      </p:sp>
      <p:sp>
        <p:nvSpPr>
          <p:cNvPr id="13316" name="TextBox 7">
            <a:extLst>
              <a:ext uri="{FF2B5EF4-FFF2-40B4-BE49-F238E27FC236}">
                <a16:creationId xmlns:a16="http://schemas.microsoft.com/office/drawing/2014/main" id="{F51197D4-1962-4AC7-9381-DEF03B3C17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79650" y="1993900"/>
            <a:ext cx="51625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>
                <a:solidFill>
                  <a:srgbClr val="1C1C1C"/>
                </a:solidFill>
              </a:rPr>
              <a:t>“</a:t>
            </a:r>
            <a:r>
              <a:rPr lang="en-GB" altLang="en-US" u="sng">
                <a:solidFill>
                  <a:srgbClr val="1C1C1C"/>
                </a:solidFill>
              </a:rPr>
              <a:t>                  </a:t>
            </a:r>
            <a:r>
              <a:rPr lang="en-GB" altLang="en-US">
                <a:solidFill>
                  <a:srgbClr val="1C1C1C"/>
                </a:solidFill>
              </a:rPr>
              <a:t>!” I shouted, when I fell over.</a:t>
            </a:r>
          </a:p>
        </p:txBody>
      </p:sp>
      <p:sp>
        <p:nvSpPr>
          <p:cNvPr id="13317" name="Rectangle 8">
            <a:extLst>
              <a:ext uri="{FF2B5EF4-FFF2-40B4-BE49-F238E27FC236}">
                <a16:creationId xmlns:a16="http://schemas.microsoft.com/office/drawing/2014/main" id="{E0AA56EF-5CC8-4385-B890-A5500C65ED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1" y="2587625"/>
            <a:ext cx="403187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>
                <a:solidFill>
                  <a:srgbClr val="1C1C1C"/>
                </a:solidFill>
              </a:rPr>
              <a:t>All the children cheered “</a:t>
            </a:r>
            <a:r>
              <a:rPr lang="en-GB" altLang="en-US" u="sng">
                <a:solidFill>
                  <a:srgbClr val="1C1C1C"/>
                </a:solidFill>
              </a:rPr>
              <a:t>                  </a:t>
            </a:r>
            <a:r>
              <a:rPr lang="en-GB" altLang="en-US">
                <a:solidFill>
                  <a:srgbClr val="1C1C1C"/>
                </a:solidFill>
              </a:rPr>
              <a:t>!”</a:t>
            </a:r>
          </a:p>
        </p:txBody>
      </p:sp>
      <p:sp>
        <p:nvSpPr>
          <p:cNvPr id="13318" name="Rectangle 9">
            <a:extLst>
              <a:ext uri="{FF2B5EF4-FFF2-40B4-BE49-F238E27FC236}">
                <a16:creationId xmlns:a16="http://schemas.microsoft.com/office/drawing/2014/main" id="{622DFEF0-B5F0-42FC-8622-F1AE2CD7E70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1" y="3179763"/>
            <a:ext cx="277511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>
                <a:solidFill>
                  <a:srgbClr val="1C1C1C"/>
                </a:solidFill>
              </a:rPr>
              <a:t>“</a:t>
            </a:r>
            <a:r>
              <a:rPr lang="en-GB" altLang="en-US" u="sng">
                <a:solidFill>
                  <a:srgbClr val="1C1C1C"/>
                </a:solidFill>
              </a:rPr>
              <a:t>                 ,</a:t>
            </a:r>
            <a:r>
              <a:rPr lang="en-GB" altLang="en-US">
                <a:solidFill>
                  <a:srgbClr val="1C1C1C"/>
                </a:solidFill>
              </a:rPr>
              <a:t> give it back!”</a:t>
            </a:r>
          </a:p>
        </p:txBody>
      </p:sp>
      <p:sp>
        <p:nvSpPr>
          <p:cNvPr id="13319" name="Rectangle 12">
            <a:extLst>
              <a:ext uri="{FF2B5EF4-FFF2-40B4-BE49-F238E27FC236}">
                <a16:creationId xmlns:a16="http://schemas.microsoft.com/office/drawing/2014/main" id="{D9E074A5-A501-4608-9E52-B103C2BCED0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0" y="3759200"/>
            <a:ext cx="72278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>
                <a:solidFill>
                  <a:srgbClr val="1C1C1C"/>
                </a:solidFill>
              </a:rPr>
              <a:t>“</a:t>
            </a:r>
            <a:r>
              <a:rPr lang="en-GB" altLang="en-US" u="sng">
                <a:solidFill>
                  <a:srgbClr val="1C1C1C"/>
                </a:solidFill>
              </a:rPr>
              <a:t>                 ,</a:t>
            </a:r>
            <a:r>
              <a:rPr lang="en-GB" altLang="en-US">
                <a:solidFill>
                  <a:srgbClr val="1C1C1C"/>
                </a:solidFill>
              </a:rPr>
              <a:t> that was close”, I said as I carried with the glass vase.</a:t>
            </a:r>
          </a:p>
        </p:txBody>
      </p:sp>
      <p:sp>
        <p:nvSpPr>
          <p:cNvPr id="13320" name="Rectangle 13">
            <a:extLst>
              <a:ext uri="{FF2B5EF4-FFF2-40B4-BE49-F238E27FC236}">
                <a16:creationId xmlns:a16="http://schemas.microsoft.com/office/drawing/2014/main" id="{68791176-897E-48DB-B9E6-8E2E92E6EB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1" y="4564063"/>
            <a:ext cx="448786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>
                <a:solidFill>
                  <a:srgbClr val="1C1C1C"/>
                </a:solidFill>
              </a:rPr>
              <a:t>How many interjections can you think of?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AA09123-B209-4B7D-9B02-053E019DEE9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472" b="16214"/>
          <a:stretch/>
        </p:blipFill>
        <p:spPr>
          <a:xfrm>
            <a:off x="8002439" y="4110755"/>
            <a:ext cx="2216087" cy="2298672"/>
          </a:xfrm>
          <a:prstGeom prst="roundRect">
            <a:avLst>
              <a:gd name="adj" fmla="val 5597"/>
            </a:avLst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C1693AE2-CC94-4F03-B0AD-D11A7F9E8D5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03514" y="1968500"/>
            <a:ext cx="79533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>
                <a:solidFill>
                  <a:srgbClr val="1C1C1C"/>
                </a:solidFill>
              </a:rPr>
              <a:t>Ouch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2ECB5ED8-A74A-4620-9033-2216800BBA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59364" y="2566989"/>
            <a:ext cx="9683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>
                <a:solidFill>
                  <a:srgbClr val="1C1C1C"/>
                </a:solidFill>
              </a:rPr>
              <a:t>Hooray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CE84909D-C04D-409C-BC01-85F281E1D9A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49550" y="3141663"/>
            <a:ext cx="7048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>
                <a:solidFill>
                  <a:srgbClr val="1C1C1C"/>
                </a:solidFill>
              </a:rPr>
              <a:t>Hey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0B68CB77-44A6-4600-B5B1-B364BFDB80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51652" y="3749676"/>
            <a:ext cx="114244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1C1C1C"/>
                </a:solidFill>
              </a:rPr>
              <a:t>Whoops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  <p:bldP spid="2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20">
            <a:extLst>
              <a:ext uri="{FF2B5EF4-FFF2-40B4-BE49-F238E27FC236}">
                <a16:creationId xmlns:a16="http://schemas.microsoft.com/office/drawing/2014/main" id="{7932E3B5-9174-4296-A663-122F089D72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r>
              <a:rPr lang="en-GB" altLang="en-US" sz="3600">
                <a:latin typeface="Twinkl SemiBold"/>
              </a:rPr>
              <a:t>Grammar and Punctuation</a:t>
            </a:r>
          </a:p>
        </p:txBody>
      </p:sp>
      <p:sp>
        <p:nvSpPr>
          <p:cNvPr id="14339" name="TextBox 10">
            <a:extLst>
              <a:ext uri="{FF2B5EF4-FFF2-40B4-BE49-F238E27FC236}">
                <a16:creationId xmlns:a16="http://schemas.microsoft.com/office/drawing/2014/main" id="{4E6F9669-BC3F-4AC9-93C2-146FADE0A8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79650" y="1414464"/>
            <a:ext cx="7632700" cy="369887"/>
          </a:xfrm>
          <a:prstGeom prst="rect">
            <a:avLst/>
          </a:prstGeom>
          <a:solidFill>
            <a:srgbClr val="7767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>
                <a:solidFill>
                  <a:prstClr val="white"/>
                </a:solidFill>
              </a:rPr>
              <a:t>List as many words as you can that have a </a:t>
            </a:r>
            <a:r>
              <a:rPr lang="en-GB" altLang="en-US" u="sng">
                <a:solidFill>
                  <a:prstClr val="white"/>
                </a:solidFill>
              </a:rPr>
              <a:t>silent letter</a:t>
            </a:r>
            <a:r>
              <a:rPr lang="en-GB" altLang="en-US">
                <a:solidFill>
                  <a:prstClr val="white"/>
                </a:solidFill>
              </a:rPr>
              <a:t>.</a:t>
            </a:r>
          </a:p>
        </p:txBody>
      </p:sp>
      <p:sp>
        <p:nvSpPr>
          <p:cNvPr id="14340" name="TextBox 7">
            <a:extLst>
              <a:ext uri="{FF2B5EF4-FFF2-40B4-BE49-F238E27FC236}">
                <a16:creationId xmlns:a16="http://schemas.microsoft.com/office/drawing/2014/main" id="{53C847F6-B8F0-4E48-96B4-1A2E3350DD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79650" y="1993900"/>
            <a:ext cx="51625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>
                <a:solidFill>
                  <a:srgbClr val="1C1C1C"/>
                </a:solidFill>
              </a:rPr>
              <a:t>For example: </a:t>
            </a:r>
            <a:r>
              <a:rPr lang="en-GB" altLang="en-US" u="sng">
                <a:solidFill>
                  <a:srgbClr val="1C1C1C"/>
                </a:solidFill>
                <a:latin typeface="Twinkl SemiBold"/>
              </a:rPr>
              <a:t>k</a:t>
            </a:r>
            <a:r>
              <a:rPr lang="en-GB" altLang="en-US">
                <a:solidFill>
                  <a:srgbClr val="1C1C1C"/>
                </a:solidFill>
              </a:rPr>
              <a:t>night.</a:t>
            </a:r>
          </a:p>
        </p:txBody>
      </p:sp>
      <p:sp>
        <p:nvSpPr>
          <p:cNvPr id="14341" name="Rectangle 8">
            <a:extLst>
              <a:ext uri="{FF2B5EF4-FFF2-40B4-BE49-F238E27FC236}">
                <a16:creationId xmlns:a16="http://schemas.microsoft.com/office/drawing/2014/main" id="{641E66D7-FC98-4CF0-A193-8BD62D37F1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0" y="2462213"/>
            <a:ext cx="432682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>
                <a:solidFill>
                  <a:srgbClr val="1C1C1C"/>
                </a:solidFill>
              </a:rPr>
              <a:t>Use these words in your own sentences.</a:t>
            </a:r>
          </a:p>
        </p:txBody>
      </p:sp>
      <p:pic>
        <p:nvPicPr>
          <p:cNvPr id="14342" name="Picture 2">
            <a:extLst>
              <a:ext uri="{FF2B5EF4-FFF2-40B4-BE49-F238E27FC236}">
                <a16:creationId xmlns:a16="http://schemas.microsoft.com/office/drawing/2014/main" id="{FB4221A5-5390-4D12-8144-CB6073ACAF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2826" y="1993901"/>
            <a:ext cx="1863725" cy="463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A2697046-D700-4451-8B1B-6E2176E7C6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87613" y="3244850"/>
            <a:ext cx="9334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>
                <a:solidFill>
                  <a:srgbClr val="1C1C1C"/>
                </a:solidFill>
              </a:rPr>
              <a:t>solemn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A903291-CE1F-4F4F-B6DF-061D5490FA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91025" y="3244850"/>
            <a:ext cx="93503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>
                <a:solidFill>
                  <a:srgbClr val="1C1C1C"/>
                </a:solidFill>
              </a:rPr>
              <a:t>lamb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1C1FD92-7774-4290-BDA1-04D4D8F705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29388" y="3244850"/>
            <a:ext cx="9334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>
                <a:solidFill>
                  <a:srgbClr val="1C1C1C"/>
                </a:solidFill>
              </a:rPr>
              <a:t>sword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D9190A8-3F07-4342-8C29-9AAE0355BC0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57575" y="3841750"/>
            <a:ext cx="9334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>
                <a:solidFill>
                  <a:srgbClr val="1C1C1C"/>
                </a:solidFill>
              </a:rPr>
              <a:t>gnome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0DCA2D9-FE96-4B14-8612-6A16F1C8C1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35613" y="3841750"/>
            <a:ext cx="9334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>
                <a:solidFill>
                  <a:srgbClr val="1C1C1C"/>
                </a:solidFill>
              </a:rPr>
              <a:t>bomb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BBFEEC45-399E-45EC-942C-ECC1AF7AC4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84438" y="4552950"/>
            <a:ext cx="9334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>
                <a:solidFill>
                  <a:srgbClr val="1C1C1C"/>
                </a:solidFill>
              </a:rPr>
              <a:t>knife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DFBA33A-5A80-431F-92CA-0C2CB3D4124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91025" y="4552950"/>
            <a:ext cx="93503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>
                <a:solidFill>
                  <a:srgbClr val="1C1C1C"/>
                </a:solidFill>
              </a:rPr>
              <a:t>knife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10DCD6A-FF69-422B-ACF2-AF825A1BA5E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29388" y="4552950"/>
            <a:ext cx="9334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>
                <a:solidFill>
                  <a:srgbClr val="1C1C1C"/>
                </a:solidFill>
              </a:rPr>
              <a:t>thumb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C8F85E02-5F62-473D-94E9-410DDEE988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57575" y="5262564"/>
            <a:ext cx="9334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>
                <a:solidFill>
                  <a:srgbClr val="1C1C1C"/>
                </a:solidFill>
              </a:rPr>
              <a:t>whale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42DA976C-55AA-4F77-993D-565E07895B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35613" y="5262564"/>
            <a:ext cx="9334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>
                <a:solidFill>
                  <a:srgbClr val="1C1C1C"/>
                </a:solidFill>
              </a:rPr>
              <a:t>knock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20F93BB6-7A8C-4347-A740-7E4FFB949E4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91025" y="5788025"/>
            <a:ext cx="9350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>
                <a:solidFill>
                  <a:srgbClr val="1C1C1C"/>
                </a:solidFill>
              </a:rPr>
              <a:t>write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2" grpId="0"/>
      <p:bldP spid="2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20">
            <a:extLst>
              <a:ext uri="{FF2B5EF4-FFF2-40B4-BE49-F238E27FC236}">
                <a16:creationId xmlns:a16="http://schemas.microsoft.com/office/drawing/2014/main" id="{16AFB3D7-19B9-445B-A6A1-AA666003EF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r>
              <a:rPr lang="en-GB" altLang="en-US" sz="3600">
                <a:latin typeface="Twinkl SemiBold"/>
              </a:rPr>
              <a:t>Grammar and Punctuation</a:t>
            </a:r>
          </a:p>
        </p:txBody>
      </p:sp>
      <p:sp>
        <p:nvSpPr>
          <p:cNvPr id="15363" name="TextBox 10">
            <a:extLst>
              <a:ext uri="{FF2B5EF4-FFF2-40B4-BE49-F238E27FC236}">
                <a16:creationId xmlns:a16="http://schemas.microsoft.com/office/drawing/2014/main" id="{BFD05728-DE21-49CD-AA14-321472E288C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79650" y="1253907"/>
            <a:ext cx="7632700" cy="646331"/>
          </a:xfrm>
          <a:prstGeom prst="rect">
            <a:avLst/>
          </a:prstGeom>
          <a:solidFill>
            <a:srgbClr val="7767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prstClr val="white"/>
                </a:solidFill>
              </a:rPr>
              <a:t>Where should the </a:t>
            </a:r>
            <a:r>
              <a:rPr lang="en-GB" altLang="en-US" u="sng" dirty="0">
                <a:solidFill>
                  <a:prstClr val="white"/>
                </a:solidFill>
              </a:rPr>
              <a:t>apostrophe</a:t>
            </a:r>
            <a:r>
              <a:rPr lang="en-GB" altLang="en-US" dirty="0">
                <a:solidFill>
                  <a:prstClr val="white"/>
                </a:solidFill>
              </a:rPr>
              <a:t> be in these sentences? Write the sentences correctly in your books.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035CAA0-BFC2-4544-82B3-ED3FC5F0C0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79651" y="2039938"/>
            <a:ext cx="40925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>
                <a:solidFill>
                  <a:srgbClr val="1C1C1C"/>
                </a:solidFill>
              </a:rPr>
              <a:t>Hannahs mum worked at the hospital.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52A212D-9257-469E-AFAA-49C1708830B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0" y="2632075"/>
            <a:ext cx="48323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>
                <a:solidFill>
                  <a:srgbClr val="1C1C1C"/>
                </a:solidFill>
              </a:rPr>
              <a:t>Barry, my sisters rabbit, was grey and white.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0D0FCC6-B9F7-4B67-A573-43719F0916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0" y="3225800"/>
            <a:ext cx="46990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>
                <a:solidFill>
                  <a:srgbClr val="1C1C1C"/>
                </a:solidFill>
              </a:rPr>
              <a:t>Im going to the skatepark to see my friends.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82636D63-42FF-4A7A-89AA-62497416361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0" y="3819525"/>
            <a:ext cx="48704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>
                <a:solidFill>
                  <a:srgbClr val="1C1C1C"/>
                </a:solidFill>
              </a:rPr>
              <a:t>Mum hasnt got time to go to the hairdressers.</a:t>
            </a:r>
          </a:p>
        </p:txBody>
      </p:sp>
      <p:pic>
        <p:nvPicPr>
          <p:cNvPr id="15368" name="Picture 2">
            <a:extLst>
              <a:ext uri="{FF2B5EF4-FFF2-40B4-BE49-F238E27FC236}">
                <a16:creationId xmlns:a16="http://schemas.microsoft.com/office/drawing/2014/main" id="{FA1F8A9E-C0B3-4CCC-8951-B9E14D889E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3875" y="3429000"/>
            <a:ext cx="3327400" cy="303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830E5A64-D2D5-4C18-95CD-26DD6E8A12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79650" y="2039938"/>
            <a:ext cx="46990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>
                <a:solidFill>
                  <a:srgbClr val="1C1C1C"/>
                </a:solidFill>
              </a:rPr>
              <a:t>Hannah’s mum worked at the hospital.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0E2BF72E-4D1A-4BAA-B376-8FAF75487B2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0" y="2632075"/>
            <a:ext cx="48831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>
                <a:solidFill>
                  <a:srgbClr val="1C1C1C"/>
                </a:solidFill>
              </a:rPr>
              <a:t>Barry, my sister’s rabbit, was grey and white.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FE180C19-26D1-4BBF-905D-7F382720AA7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0" y="3225800"/>
            <a:ext cx="47498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>
                <a:solidFill>
                  <a:srgbClr val="1C1C1C"/>
                </a:solidFill>
              </a:rPr>
              <a:t>I’m going to the skatepark to see my friends.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442BEFCB-9FA1-4912-B6B5-05DDBBCD6E5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0" y="3819525"/>
            <a:ext cx="49212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>
                <a:solidFill>
                  <a:srgbClr val="1C1C1C"/>
                </a:solidFill>
              </a:rPr>
              <a:t>Mum hasn’t got time to go to the hairdressers.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3" grpId="0"/>
      <p:bldP spid="18" grpId="0"/>
      <p:bldP spid="19" grpId="0"/>
      <p:bldP spid="20" grpId="0"/>
      <p:bldP spid="2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20">
            <a:extLst>
              <a:ext uri="{FF2B5EF4-FFF2-40B4-BE49-F238E27FC236}">
                <a16:creationId xmlns:a16="http://schemas.microsoft.com/office/drawing/2014/main" id="{3454ADE4-F65D-4D51-BD16-A2DB779652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r>
              <a:rPr lang="en-GB" altLang="en-US" sz="3600">
                <a:latin typeface="Twinkl SemiBold"/>
              </a:rPr>
              <a:t>Grammar and Punctuation</a:t>
            </a:r>
          </a:p>
        </p:txBody>
      </p:sp>
      <p:sp>
        <p:nvSpPr>
          <p:cNvPr id="16387" name="TextBox 10">
            <a:extLst>
              <a:ext uri="{FF2B5EF4-FFF2-40B4-BE49-F238E27FC236}">
                <a16:creationId xmlns:a16="http://schemas.microsoft.com/office/drawing/2014/main" id="{7F37FD73-1E70-48E4-AD2A-E06A49D079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79650" y="1414464"/>
            <a:ext cx="7632700" cy="369887"/>
          </a:xfrm>
          <a:prstGeom prst="rect">
            <a:avLst/>
          </a:prstGeom>
          <a:solidFill>
            <a:srgbClr val="7767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>
                <a:solidFill>
                  <a:prstClr val="white"/>
                </a:solidFill>
              </a:rPr>
              <a:t>Which </a:t>
            </a:r>
            <a:r>
              <a:rPr lang="en-GB" altLang="en-US" u="sng">
                <a:solidFill>
                  <a:prstClr val="white"/>
                </a:solidFill>
              </a:rPr>
              <a:t>fronted adverbial</a:t>
            </a:r>
            <a:r>
              <a:rPr lang="en-GB" altLang="en-US">
                <a:solidFill>
                  <a:prstClr val="white"/>
                </a:solidFill>
              </a:rPr>
              <a:t> would make sense?</a:t>
            </a:r>
          </a:p>
        </p:txBody>
      </p:sp>
      <p:sp>
        <p:nvSpPr>
          <p:cNvPr id="16388" name="TextBox 7">
            <a:extLst>
              <a:ext uri="{FF2B5EF4-FFF2-40B4-BE49-F238E27FC236}">
                <a16:creationId xmlns:a16="http://schemas.microsoft.com/office/drawing/2014/main" id="{3677E5CA-FEE1-4BB8-833E-8D204EFC3E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79650" y="2039938"/>
            <a:ext cx="548163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>
                <a:solidFill>
                  <a:srgbClr val="1C1C1C"/>
                </a:solidFill>
              </a:rPr>
              <a:t>… the train pulled out of the station into the mist.</a:t>
            </a:r>
          </a:p>
        </p:txBody>
      </p:sp>
      <p:sp>
        <p:nvSpPr>
          <p:cNvPr id="16389" name="Rectangle 8">
            <a:extLst>
              <a:ext uri="{FF2B5EF4-FFF2-40B4-BE49-F238E27FC236}">
                <a16:creationId xmlns:a16="http://schemas.microsoft.com/office/drawing/2014/main" id="{BB45886C-1E50-46FD-887E-9D29EEADC49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1" y="2632075"/>
            <a:ext cx="273526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>
                <a:solidFill>
                  <a:srgbClr val="1C1C1C"/>
                </a:solidFill>
              </a:rPr>
              <a:t>List as many as you can.</a:t>
            </a:r>
          </a:p>
        </p:txBody>
      </p:sp>
      <p:pic>
        <p:nvPicPr>
          <p:cNvPr id="16390" name="Picture 4">
            <a:extLst>
              <a:ext uri="{FF2B5EF4-FFF2-40B4-BE49-F238E27FC236}">
                <a16:creationId xmlns:a16="http://schemas.microsoft.com/office/drawing/2014/main" id="{69B2B617-4FF1-405E-B110-69C40A7431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3589" y="3592513"/>
            <a:ext cx="4535487" cy="2716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B07F910-81C4-4912-A8F0-5D97E9AFBE1D}"/>
              </a:ext>
            </a:extLst>
          </p:cNvPr>
          <p:cNvSpPr txBox="1"/>
          <p:nvPr/>
        </p:nvSpPr>
        <p:spPr>
          <a:xfrm>
            <a:off x="1981201" y="3960684"/>
            <a:ext cx="414728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Slowly but noisily,…</a:t>
            </a:r>
          </a:p>
          <a:p>
            <a:endParaRPr lang="en-GB" dirty="0"/>
          </a:p>
          <a:p>
            <a:r>
              <a:rPr lang="en-GB" dirty="0"/>
              <a:t>With a shout from the station master,…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20">
            <a:extLst>
              <a:ext uri="{FF2B5EF4-FFF2-40B4-BE49-F238E27FC236}">
                <a16:creationId xmlns:a16="http://schemas.microsoft.com/office/drawing/2014/main" id="{AB5D3F77-A7B5-4F8B-A769-9D440E3F95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r>
              <a:rPr lang="en-GB" altLang="en-US" sz="3600">
                <a:latin typeface="Twinkl SemiBold"/>
              </a:rPr>
              <a:t>Grammar and Punctuation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2288307-92E0-4B17-9BF3-6E247311D31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0" y="3071814"/>
            <a:ext cx="5792788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 sz="2400" baseline="30000">
                <a:solidFill>
                  <a:srgbClr val="1C1C1C"/>
                </a:solidFill>
              </a:rPr>
              <a:t>The rabbit was looking rather ill it needed taking to the vets.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ED6BA60-C968-4BEC-957C-550B18C9BE9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1" y="2544764"/>
            <a:ext cx="3643313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 sz="2400" baseline="30000">
                <a:solidFill>
                  <a:srgbClr val="1C1C1C"/>
                </a:solidFill>
              </a:rPr>
              <a:t>Kate opened the drawer it was empty.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5B123C8-9C69-416F-95EE-0F8DFB94A6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1" y="2019300"/>
            <a:ext cx="5194051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 sz="2400" baseline="30000">
                <a:solidFill>
                  <a:srgbClr val="1C1C1C"/>
                </a:solidFill>
              </a:rPr>
              <a:t>Sam had worked hard he deserved to pass his exams. </a:t>
            </a:r>
          </a:p>
        </p:txBody>
      </p:sp>
      <p:sp>
        <p:nvSpPr>
          <p:cNvPr id="17414" name="TextBox 10">
            <a:extLst>
              <a:ext uri="{FF2B5EF4-FFF2-40B4-BE49-F238E27FC236}">
                <a16:creationId xmlns:a16="http://schemas.microsoft.com/office/drawing/2014/main" id="{C2E538AB-9E83-4F8B-B54B-1FD71186B4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79650" y="1414464"/>
            <a:ext cx="7632700" cy="369887"/>
          </a:xfrm>
          <a:prstGeom prst="rect">
            <a:avLst/>
          </a:prstGeom>
          <a:solidFill>
            <a:srgbClr val="7767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>
                <a:solidFill>
                  <a:prstClr val="white"/>
                </a:solidFill>
              </a:rPr>
              <a:t>Put in the missing </a:t>
            </a:r>
            <a:r>
              <a:rPr lang="en-GB" altLang="en-US" u="sng">
                <a:solidFill>
                  <a:prstClr val="white"/>
                </a:solidFill>
              </a:rPr>
              <a:t>semicolon</a:t>
            </a:r>
            <a:r>
              <a:rPr lang="en-GB" altLang="en-US">
                <a:solidFill>
                  <a:prstClr val="white"/>
                </a:solidFill>
              </a:rPr>
              <a:t>:</a:t>
            </a:r>
          </a:p>
        </p:txBody>
      </p:sp>
      <p:pic>
        <p:nvPicPr>
          <p:cNvPr id="17415" name="Picture 11">
            <a:extLst>
              <a:ext uri="{FF2B5EF4-FFF2-40B4-BE49-F238E27FC236}">
                <a16:creationId xmlns:a16="http://schemas.microsoft.com/office/drawing/2014/main" id="{B718A510-737C-437A-8529-7D7EFDF9ED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7376" y="3409951"/>
            <a:ext cx="3190875" cy="2868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016E6293-56D7-4E79-B177-244E8E7302B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0" y="3071814"/>
            <a:ext cx="5792788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 sz="2400" baseline="30000">
                <a:solidFill>
                  <a:srgbClr val="1C1C1C"/>
                </a:solidFill>
              </a:rPr>
              <a:t>The rabbit was looking rather ill; it needed taking to the vets. 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FAF48B3-8885-4C8C-9B67-9AE758D5D8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1" y="2544764"/>
            <a:ext cx="369887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 sz="2400" baseline="30000">
                <a:solidFill>
                  <a:srgbClr val="1C1C1C"/>
                </a:solidFill>
              </a:rPr>
              <a:t>Kate opened the drawer; it was empty.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03A3859-5FDA-4FDB-88F3-7C391A276A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1" y="2019300"/>
            <a:ext cx="5251759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 sz="2400" baseline="30000">
                <a:solidFill>
                  <a:srgbClr val="1C1C1C"/>
                </a:solidFill>
              </a:rPr>
              <a:t>Sam had worked hard; he deserved to pass his exams.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7" grpId="0"/>
      <p:bldP spid="8" grpId="0"/>
      <p:bldP spid="9" grpId="0"/>
      <p:bldP spid="10" grpId="0"/>
    </p:bldLst>
  </p:timing>
</p:sld>
</file>

<file path=ppt/theme/theme1.xml><?xml version="1.0" encoding="utf-8"?>
<a:theme xmlns:a="http://schemas.openxmlformats.org/drawingml/2006/main" name="1_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C2D07FF1-3EB1-4D9E-84F9-D2450425A22C}" vid="{819F8316-0E89-457C-B2A7-A168B6D0BF6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552</Words>
  <Application>Microsoft Office PowerPoint</Application>
  <PresentationFormat>Widescreen</PresentationFormat>
  <Paragraphs>92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Arial</vt:lpstr>
      <vt:lpstr>Calibri</vt:lpstr>
      <vt:lpstr>Sassoon Infant Rg</vt:lpstr>
      <vt:lpstr>Twinkl</vt:lpstr>
      <vt:lpstr>Twinkl SemiBold</vt:lpstr>
      <vt:lpstr>1_Office Theme</vt:lpstr>
      <vt:lpstr>PowerPoint Presentation</vt:lpstr>
      <vt:lpstr>Grammar and Punctuation</vt:lpstr>
      <vt:lpstr>Grammar and Punctuation</vt:lpstr>
      <vt:lpstr>Grammar and Punctuation</vt:lpstr>
      <vt:lpstr>Grammar and Punctuation</vt:lpstr>
      <vt:lpstr>Grammar and Punctuation</vt:lpstr>
      <vt:lpstr>Grammar and Punctuation</vt:lpstr>
      <vt:lpstr>Grammar and Punctuation</vt:lpstr>
      <vt:lpstr>Grammar and Punctuation</vt:lpstr>
      <vt:lpstr>Grammar and Punctuation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Sarah Dougill</dc:creator>
  <cp:lastModifiedBy>Sarah Dougill</cp:lastModifiedBy>
  <cp:revision>2</cp:revision>
  <dcterms:created xsi:type="dcterms:W3CDTF">2020-11-19T11:56:23Z</dcterms:created>
  <dcterms:modified xsi:type="dcterms:W3CDTF">2020-11-19T12:14:21Z</dcterms:modified>
</cp:coreProperties>
</file>