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5"/>
  </p:notesMasterIdLst>
  <p:handoutMasterIdLst>
    <p:handoutMasterId r:id="rId16"/>
  </p:handoutMasterIdLst>
  <p:sldIdLst>
    <p:sldId id="258" r:id="rId5"/>
    <p:sldId id="264" r:id="rId6"/>
    <p:sldId id="275" r:id="rId7"/>
    <p:sldId id="276" r:id="rId8"/>
    <p:sldId id="277" r:id="rId9"/>
    <p:sldId id="278" r:id="rId10"/>
    <p:sldId id="279" r:id="rId11"/>
    <p:sldId id="280" r:id="rId12"/>
    <p:sldId id="281" r:id="rId13"/>
    <p:sldId id="267" r:id="rId14"/>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Twinkl" panose="020B0604020202020204" charset="0"/>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1743A"/>
    <a:srgbClr val="8CC636"/>
    <a:srgbClr val="E94E13"/>
    <a:srgbClr val="F1884C"/>
    <a:srgbClr val="FD8916"/>
    <a:srgbClr val="FEEA8A"/>
    <a:srgbClr val="18A0DB"/>
    <a:srgbClr val="DE1E5A"/>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8" autoAdjust="0"/>
    <p:restoredTop sz="94660"/>
  </p:normalViewPr>
  <p:slideViewPr>
    <p:cSldViewPr snapToGrid="0" showGuides="1">
      <p:cViewPr varScale="1">
        <p:scale>
          <a:sx n="74" d="100"/>
          <a:sy n="74" d="100"/>
        </p:scale>
        <p:origin x="582" y="6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font" Target="fonts/font5.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notesMaster" Target="notesMasters/notesMaster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18/01/2021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18/01/2021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early-years-festivals-and-cultural-celebrations/early-years-harvest/early-years-harvest-powerpoints"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resources/early-years-festivals-and-cultural-celebrations/early-years-harvest/early-years-harvest-powerpoints"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61315" y="5946375"/>
            <a:ext cx="1306011" cy="7449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95499" y="5870049"/>
            <a:ext cx="1186370" cy="9153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3.xml"/><Relationship Id="rId5" Type="http://schemas.openxmlformats.org/officeDocument/2006/relationships/image" Target="../media/image22.png"/><Relationship Id="rId4" Type="http://schemas.openxmlformats.org/officeDocument/2006/relationships/image" Target="../media/image21.jpeg"/></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image" Target="../media/image23.jpeg"/><Relationship Id="rId1" Type="http://schemas.openxmlformats.org/officeDocument/2006/relationships/slideLayout" Target="../slideLayouts/slideLayout3.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755651" y="3219776"/>
            <a:ext cx="5850248" cy="1773647"/>
          </a:xfrm>
          <a:prstGeom prst="roundRect">
            <a:avLst/>
          </a:prstGeom>
          <a:solidFill>
            <a:srgbClr val="8CC6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In Britain, harvest festivals are often </a:t>
            </a:r>
            <a:br>
              <a:rPr lang="en-GB" dirty="0"/>
            </a:br>
            <a:r>
              <a:rPr lang="en-GB" dirty="0"/>
              <a:t>celebrated in churches by bringing baskets </a:t>
            </a:r>
            <a:br>
              <a:rPr lang="en-GB" dirty="0"/>
            </a:br>
            <a:r>
              <a:rPr lang="en-GB" dirty="0"/>
              <a:t>of food to give thanks to God. People enjoy </a:t>
            </a:r>
            <a:br>
              <a:rPr lang="en-GB" dirty="0"/>
            </a:br>
            <a:r>
              <a:rPr lang="en-GB" dirty="0"/>
              <a:t>singing, praying, listening to stories and </a:t>
            </a:r>
            <a:br>
              <a:rPr lang="en-GB" dirty="0"/>
            </a:br>
            <a:r>
              <a:rPr lang="en-GB" dirty="0"/>
              <a:t>decorating the church.</a:t>
            </a:r>
          </a:p>
        </p:txBody>
      </p:sp>
      <p:sp>
        <p:nvSpPr>
          <p:cNvPr id="21" name="Title 20"/>
          <p:cNvSpPr>
            <a:spLocks noGrp="1"/>
          </p:cNvSpPr>
          <p:nvPr>
            <p:ph type="title"/>
          </p:nvPr>
        </p:nvSpPr>
        <p:spPr/>
        <p:txBody>
          <a:bodyPr/>
          <a:lstStyle/>
          <a:p>
            <a:r>
              <a:rPr lang="en-GB" sz="3600" dirty="0">
                <a:latin typeface="+mn-lt"/>
              </a:rPr>
              <a:t>What is Harvest Festival?</a:t>
            </a:r>
          </a:p>
        </p:txBody>
      </p:sp>
      <p:sp>
        <p:nvSpPr>
          <p:cNvPr id="5" name="Rectangle 4"/>
          <p:cNvSpPr/>
          <p:nvPr/>
        </p:nvSpPr>
        <p:spPr>
          <a:xfrm>
            <a:off x="755650" y="1513946"/>
            <a:ext cx="7632700" cy="1107996"/>
          </a:xfrm>
          <a:prstGeom prst="rect">
            <a:avLst/>
          </a:prstGeom>
        </p:spPr>
        <p:txBody>
          <a:bodyPr wrap="square" lIns="0" tIns="0" rIns="0" bIns="0">
            <a:spAutoFit/>
          </a:bodyPr>
          <a:lstStyle/>
          <a:p>
            <a:pPr eaLnBrk="1" hangingPunct="1">
              <a:lnSpc>
                <a:spcPct val="100000"/>
              </a:lnSpc>
              <a:spcBef>
                <a:spcPct val="0"/>
              </a:spcBef>
              <a:buFontTx/>
              <a:buNone/>
            </a:pPr>
            <a:r>
              <a:rPr lang="en-GB" altLang="en-US" dirty="0">
                <a:solidFill>
                  <a:schemeClr val="tx1"/>
                </a:solidFill>
              </a:rPr>
              <a:t>A harvest festival is a celebration of the food that is grown on the land.</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Celebrations giving thanks for our food, happen in many countries </a:t>
            </a:r>
            <a:br>
              <a:rPr lang="en-GB" altLang="en-US" dirty="0">
                <a:solidFill>
                  <a:schemeClr val="tx1"/>
                </a:solidFill>
              </a:rPr>
            </a:br>
            <a:r>
              <a:rPr lang="en-GB" altLang="en-US" dirty="0">
                <a:solidFill>
                  <a:schemeClr val="tx1"/>
                </a:solidFill>
              </a:rPr>
              <a:t>around the world. </a:t>
            </a:r>
          </a:p>
        </p:txBody>
      </p:sp>
      <p:pic>
        <p:nvPicPr>
          <p:cNvPr id="4" name="Picture 3">
            <a:extLst>
              <a:ext uri="{FF2B5EF4-FFF2-40B4-BE49-F238E27FC236}">
                <a16:creationId xmlns:a16="http://schemas.microsoft.com/office/drawing/2014/main" id="{E91ACEC7-2F56-4D68-9462-E14965ED3CC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43119" y="2621942"/>
            <a:ext cx="3283720" cy="2391144"/>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3229762" y="2981047"/>
            <a:ext cx="5158588" cy="1467180"/>
          </a:xfrm>
          <a:prstGeom prst="roundRect">
            <a:avLst/>
          </a:prstGeom>
          <a:solidFill>
            <a:srgbClr val="8CC6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2"/>
            <a:r>
              <a:rPr lang="en-GB" dirty="0"/>
              <a:t>Now, we bring food in from all around the world. Fruits and vegetables are available for us to buy at all times of the year. </a:t>
            </a:r>
          </a:p>
        </p:txBody>
      </p:sp>
      <p:sp>
        <p:nvSpPr>
          <p:cNvPr id="21" name="Title 20"/>
          <p:cNvSpPr>
            <a:spLocks noGrp="1"/>
          </p:cNvSpPr>
          <p:nvPr>
            <p:ph type="title"/>
          </p:nvPr>
        </p:nvSpPr>
        <p:spPr/>
        <p:txBody>
          <a:bodyPr/>
          <a:lstStyle/>
          <a:p>
            <a:r>
              <a:rPr lang="en-GB" sz="3600" dirty="0">
                <a:latin typeface="+mn-lt"/>
              </a:rPr>
              <a:t>Harvest in the Past</a:t>
            </a:r>
          </a:p>
        </p:txBody>
      </p:sp>
      <p:sp>
        <p:nvSpPr>
          <p:cNvPr id="5" name="Rectangle 4"/>
          <p:cNvSpPr/>
          <p:nvPr/>
        </p:nvSpPr>
        <p:spPr>
          <a:xfrm>
            <a:off x="755650" y="1513946"/>
            <a:ext cx="7632700" cy="830997"/>
          </a:xfrm>
          <a:prstGeom prst="rect">
            <a:avLst/>
          </a:prstGeom>
        </p:spPr>
        <p:txBody>
          <a:bodyPr wrap="square" lIns="0" tIns="0" rIns="0" bIns="0">
            <a:spAutoFit/>
          </a:bodyPr>
          <a:lstStyle/>
          <a:p>
            <a:pPr eaLnBrk="1" hangingPunct="1">
              <a:lnSpc>
                <a:spcPct val="100000"/>
              </a:lnSpc>
              <a:spcBef>
                <a:spcPct val="0"/>
              </a:spcBef>
              <a:buFontTx/>
              <a:buNone/>
            </a:pPr>
            <a:r>
              <a:rPr lang="en-GB" altLang="en-US" dirty="0">
                <a:solidFill>
                  <a:schemeClr val="tx1"/>
                </a:solidFill>
              </a:rPr>
              <a:t>In the past, it was not as easy to find food in the winter. It was important that farmers brought the harvest in before the cold winter came so that there was enough food until the spring.</a:t>
            </a:r>
          </a:p>
        </p:txBody>
      </p:sp>
      <p:sp>
        <p:nvSpPr>
          <p:cNvPr id="6" name="Rectangle: Rounded Corners 5">
            <a:extLst>
              <a:ext uri="{FF2B5EF4-FFF2-40B4-BE49-F238E27FC236}">
                <a16:creationId xmlns:a16="http://schemas.microsoft.com/office/drawing/2014/main" id="{6DFFBD32-92D9-420D-AFDB-D1CF3CD89CB1}"/>
              </a:ext>
            </a:extLst>
          </p:cNvPr>
          <p:cNvSpPr/>
          <p:nvPr/>
        </p:nvSpPr>
        <p:spPr>
          <a:xfrm>
            <a:off x="3842158" y="4586379"/>
            <a:ext cx="4546192" cy="1160713"/>
          </a:xfrm>
          <a:prstGeom prst="round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a:t>Harvests all around the world allow us to enjoy different foods at any time of year. </a:t>
            </a:r>
          </a:p>
        </p:txBody>
      </p:sp>
      <p:pic>
        <p:nvPicPr>
          <p:cNvPr id="7" name="Picture 6">
            <a:extLst>
              <a:ext uri="{FF2B5EF4-FFF2-40B4-BE49-F238E27FC236}">
                <a16:creationId xmlns:a16="http://schemas.microsoft.com/office/drawing/2014/main" id="{5FB6857C-9B89-495F-B4E3-5D54DFEDBD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0784" y="2661925"/>
            <a:ext cx="4901098" cy="3250557"/>
          </a:xfrm>
          <a:prstGeom prst="rect">
            <a:avLst/>
          </a:prstGeom>
        </p:spPr>
      </p:pic>
    </p:spTree>
    <p:extLst>
      <p:ext uri="{BB962C8B-B14F-4D97-AF65-F5344CB8AC3E}">
        <p14:creationId xmlns:p14="http://schemas.microsoft.com/office/powerpoint/2010/main" val="3973305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729842" y="1566517"/>
            <a:ext cx="7658508" cy="854246"/>
          </a:xfrm>
          <a:prstGeom prst="roundRect">
            <a:avLst/>
          </a:prstGeom>
          <a:solidFill>
            <a:srgbClr val="8CC6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eaLnBrk="1" fontAlgn="auto" hangingPunct="1">
              <a:spcBef>
                <a:spcPts val="0"/>
              </a:spcBef>
              <a:spcAft>
                <a:spcPts val="0"/>
              </a:spcAft>
              <a:defRPr/>
            </a:pPr>
            <a:r>
              <a:rPr lang="en-GB" dirty="0">
                <a:solidFill>
                  <a:schemeClr val="bg1"/>
                </a:solidFill>
              </a:rPr>
              <a:t>Harvest is celebrated to give thanks for the crops, </a:t>
            </a:r>
            <a:br>
              <a:rPr lang="en-GB" dirty="0">
                <a:solidFill>
                  <a:schemeClr val="bg1"/>
                </a:solidFill>
              </a:rPr>
            </a:br>
            <a:r>
              <a:rPr lang="en-GB" dirty="0">
                <a:solidFill>
                  <a:schemeClr val="bg1"/>
                </a:solidFill>
              </a:rPr>
              <a:t>which have been safely harvested.</a:t>
            </a:r>
          </a:p>
        </p:txBody>
      </p:sp>
      <p:sp>
        <p:nvSpPr>
          <p:cNvPr id="21" name="Title 20"/>
          <p:cNvSpPr>
            <a:spLocks noGrp="1"/>
          </p:cNvSpPr>
          <p:nvPr>
            <p:ph type="title"/>
          </p:nvPr>
        </p:nvSpPr>
        <p:spPr/>
        <p:txBody>
          <a:bodyPr/>
          <a:lstStyle/>
          <a:p>
            <a:r>
              <a:rPr lang="en-GB" sz="3600" dirty="0">
                <a:latin typeface="+mn-lt"/>
              </a:rPr>
              <a:t>Why is Harvest Celebrated?</a:t>
            </a:r>
          </a:p>
        </p:txBody>
      </p:sp>
      <p:sp>
        <p:nvSpPr>
          <p:cNvPr id="9" name="Rectangle: Rounded Corners 8">
            <a:extLst>
              <a:ext uri="{FF2B5EF4-FFF2-40B4-BE49-F238E27FC236}">
                <a16:creationId xmlns:a16="http://schemas.microsoft.com/office/drawing/2014/main" id="{0C942CB5-0FF5-44E5-9F10-B4AEC939AB5F}"/>
              </a:ext>
            </a:extLst>
          </p:cNvPr>
          <p:cNvSpPr/>
          <p:nvPr/>
        </p:nvSpPr>
        <p:spPr>
          <a:xfrm>
            <a:off x="729842" y="2487700"/>
            <a:ext cx="7658508" cy="547779"/>
          </a:xfrm>
          <a:prstGeom prst="round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eaLnBrk="1" fontAlgn="auto" hangingPunct="1">
              <a:spcBef>
                <a:spcPts val="0"/>
              </a:spcBef>
              <a:spcAft>
                <a:spcPts val="0"/>
              </a:spcAft>
              <a:defRPr/>
            </a:pPr>
            <a:r>
              <a:rPr lang="en-GB" dirty="0">
                <a:solidFill>
                  <a:schemeClr val="bg1"/>
                </a:solidFill>
              </a:rPr>
              <a:t>Christians thank God for the food during harvest.</a:t>
            </a:r>
          </a:p>
        </p:txBody>
      </p:sp>
      <p:sp>
        <p:nvSpPr>
          <p:cNvPr id="10" name="Rectangle: Rounded Corners 9">
            <a:extLst>
              <a:ext uri="{FF2B5EF4-FFF2-40B4-BE49-F238E27FC236}">
                <a16:creationId xmlns:a16="http://schemas.microsoft.com/office/drawing/2014/main" id="{5210408F-37D5-48CD-938C-C7932B7EFC6C}"/>
              </a:ext>
            </a:extLst>
          </p:cNvPr>
          <p:cNvSpPr/>
          <p:nvPr/>
        </p:nvSpPr>
        <p:spPr>
          <a:xfrm>
            <a:off x="729842" y="3134471"/>
            <a:ext cx="7658508" cy="547779"/>
          </a:xfrm>
          <a:prstGeom prst="roundRect">
            <a:avLst/>
          </a:prstGeom>
          <a:solidFill>
            <a:srgbClr val="8CC6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eaLnBrk="1" fontAlgn="auto" hangingPunct="1">
              <a:spcBef>
                <a:spcPts val="0"/>
              </a:spcBef>
              <a:spcAft>
                <a:spcPts val="0"/>
              </a:spcAft>
              <a:defRPr/>
            </a:pPr>
            <a:r>
              <a:rPr lang="en-GB" dirty="0">
                <a:solidFill>
                  <a:schemeClr val="bg1"/>
                </a:solidFill>
              </a:rPr>
              <a:t>Christians believe God made the world and everything in it.</a:t>
            </a:r>
          </a:p>
        </p:txBody>
      </p:sp>
      <p:sp>
        <p:nvSpPr>
          <p:cNvPr id="11" name="Rectangle: Rounded Corners 10">
            <a:extLst>
              <a:ext uri="{FF2B5EF4-FFF2-40B4-BE49-F238E27FC236}">
                <a16:creationId xmlns:a16="http://schemas.microsoft.com/office/drawing/2014/main" id="{28ECB6E7-F647-4A78-BDEB-E691EE8DB53B}"/>
              </a:ext>
            </a:extLst>
          </p:cNvPr>
          <p:cNvSpPr/>
          <p:nvPr/>
        </p:nvSpPr>
        <p:spPr>
          <a:xfrm>
            <a:off x="729842" y="3798611"/>
            <a:ext cx="7658508" cy="854246"/>
          </a:xfrm>
          <a:prstGeom prst="round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eaLnBrk="1" fontAlgn="auto" hangingPunct="1">
              <a:spcBef>
                <a:spcPts val="0"/>
              </a:spcBef>
              <a:spcAft>
                <a:spcPts val="0"/>
              </a:spcAft>
              <a:defRPr/>
            </a:pPr>
            <a:r>
              <a:rPr lang="en-GB" dirty="0">
                <a:solidFill>
                  <a:schemeClr val="bg1"/>
                </a:solidFill>
              </a:rPr>
              <a:t>Christians also thank God for the variety of food </a:t>
            </a:r>
            <a:br>
              <a:rPr lang="en-GB" dirty="0">
                <a:solidFill>
                  <a:schemeClr val="bg1"/>
                </a:solidFill>
              </a:rPr>
            </a:br>
            <a:r>
              <a:rPr lang="en-GB" dirty="0">
                <a:solidFill>
                  <a:schemeClr val="bg1"/>
                </a:solidFill>
              </a:rPr>
              <a:t>and everything that helps the food to grow.</a:t>
            </a:r>
          </a:p>
        </p:txBody>
      </p:sp>
      <p:pic>
        <p:nvPicPr>
          <p:cNvPr id="4" name="Picture 3">
            <a:extLst>
              <a:ext uri="{FF2B5EF4-FFF2-40B4-BE49-F238E27FC236}">
                <a16:creationId xmlns:a16="http://schemas.microsoft.com/office/drawing/2014/main" id="{77D0B5E1-D1B8-4BD1-93D9-84D9A6E4060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48060" y="4527095"/>
            <a:ext cx="3057789" cy="2448351"/>
          </a:xfrm>
          <a:prstGeom prst="rect">
            <a:avLst/>
          </a:prstGeom>
        </p:spPr>
      </p:pic>
    </p:spTree>
    <p:extLst>
      <p:ext uri="{BB962C8B-B14F-4D97-AF65-F5344CB8AC3E}">
        <p14:creationId xmlns:p14="http://schemas.microsoft.com/office/powerpoint/2010/main" val="1377614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0"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729843" y="1638497"/>
            <a:ext cx="4485504" cy="1160713"/>
          </a:xfrm>
          <a:prstGeom prst="round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eaLnBrk="1" hangingPunct="1">
              <a:lnSpc>
                <a:spcPct val="100000"/>
              </a:lnSpc>
              <a:spcBef>
                <a:spcPct val="0"/>
              </a:spcBef>
              <a:buFontTx/>
              <a:buNone/>
            </a:pPr>
            <a:r>
              <a:rPr lang="en-GB" altLang="en-US" dirty="0">
                <a:solidFill>
                  <a:schemeClr val="bg1"/>
                </a:solidFill>
              </a:rPr>
              <a:t>In Britain, harvest festivals are traditionally held on or near the Sunday of the harvest moon.</a:t>
            </a:r>
          </a:p>
        </p:txBody>
      </p:sp>
      <p:sp>
        <p:nvSpPr>
          <p:cNvPr id="21" name="Title 20"/>
          <p:cNvSpPr>
            <a:spLocks noGrp="1"/>
          </p:cNvSpPr>
          <p:nvPr>
            <p:ph type="title"/>
          </p:nvPr>
        </p:nvSpPr>
        <p:spPr/>
        <p:txBody>
          <a:bodyPr/>
          <a:lstStyle/>
          <a:p>
            <a:r>
              <a:rPr lang="en-GB" sz="3600" dirty="0">
                <a:latin typeface="+mn-lt"/>
              </a:rPr>
              <a:t>When is Harvest Festival?</a:t>
            </a:r>
          </a:p>
        </p:txBody>
      </p:sp>
      <p:sp>
        <p:nvSpPr>
          <p:cNvPr id="8" name="Rectangle: Rounded Corners 7">
            <a:extLst>
              <a:ext uri="{FF2B5EF4-FFF2-40B4-BE49-F238E27FC236}">
                <a16:creationId xmlns:a16="http://schemas.microsoft.com/office/drawing/2014/main" id="{C576DB8A-44AE-42E4-A5D1-8116FC417624}"/>
              </a:ext>
            </a:extLst>
          </p:cNvPr>
          <p:cNvSpPr/>
          <p:nvPr/>
        </p:nvSpPr>
        <p:spPr>
          <a:xfrm>
            <a:off x="729843" y="3175814"/>
            <a:ext cx="4914128" cy="1160713"/>
          </a:xfrm>
          <a:prstGeom prst="roundRect">
            <a:avLst/>
          </a:prstGeom>
          <a:solidFill>
            <a:srgbClr val="8CC6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eaLnBrk="1" hangingPunct="1">
              <a:lnSpc>
                <a:spcPct val="100000"/>
              </a:lnSpc>
              <a:spcBef>
                <a:spcPct val="0"/>
              </a:spcBef>
              <a:buFontTx/>
              <a:buNone/>
            </a:pPr>
            <a:r>
              <a:rPr lang="en-GB" altLang="en-US" dirty="0">
                <a:solidFill>
                  <a:schemeClr val="bg1"/>
                </a:solidFill>
              </a:rPr>
              <a:t>This is the full moon that happens closest </a:t>
            </a:r>
            <a:br>
              <a:rPr lang="en-GB" altLang="en-US" dirty="0">
                <a:solidFill>
                  <a:schemeClr val="bg1"/>
                </a:solidFill>
              </a:rPr>
            </a:br>
            <a:r>
              <a:rPr lang="en-GB" altLang="en-US" dirty="0">
                <a:solidFill>
                  <a:schemeClr val="bg1"/>
                </a:solidFill>
              </a:rPr>
              <a:t>to the autumn equinox (around the 23</a:t>
            </a:r>
            <a:r>
              <a:rPr lang="en-GB" altLang="en-US" baseline="30000" dirty="0">
                <a:solidFill>
                  <a:schemeClr val="bg1"/>
                </a:solidFill>
              </a:rPr>
              <a:t>rd</a:t>
            </a:r>
            <a:r>
              <a:rPr lang="en-GB" altLang="en-US" dirty="0">
                <a:solidFill>
                  <a:schemeClr val="bg1"/>
                </a:solidFill>
              </a:rPr>
              <a:t> September).</a:t>
            </a:r>
          </a:p>
        </p:txBody>
      </p:sp>
      <p:sp>
        <p:nvSpPr>
          <p:cNvPr id="12" name="Rectangle: Rounded Corners 11">
            <a:extLst>
              <a:ext uri="{FF2B5EF4-FFF2-40B4-BE49-F238E27FC236}">
                <a16:creationId xmlns:a16="http://schemas.microsoft.com/office/drawing/2014/main" id="{179A8624-5E6A-4493-B3EC-5F17E7EF9E2A}"/>
              </a:ext>
            </a:extLst>
          </p:cNvPr>
          <p:cNvSpPr/>
          <p:nvPr/>
        </p:nvSpPr>
        <p:spPr>
          <a:xfrm>
            <a:off x="729843" y="4713131"/>
            <a:ext cx="4485504" cy="854246"/>
          </a:xfrm>
          <a:prstGeom prst="round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eaLnBrk="1" hangingPunct="1">
              <a:lnSpc>
                <a:spcPct val="100000"/>
              </a:lnSpc>
              <a:spcBef>
                <a:spcPct val="0"/>
              </a:spcBef>
              <a:buFontTx/>
              <a:buNone/>
            </a:pPr>
            <a:r>
              <a:rPr lang="en-GB" altLang="en-US" dirty="0">
                <a:solidFill>
                  <a:schemeClr val="bg1"/>
                </a:solidFill>
              </a:rPr>
              <a:t>This is usually in September, although in some years it is October. </a:t>
            </a:r>
          </a:p>
        </p:txBody>
      </p:sp>
      <p:sp>
        <p:nvSpPr>
          <p:cNvPr id="13" name="Oval 12">
            <a:extLst>
              <a:ext uri="{FF2B5EF4-FFF2-40B4-BE49-F238E27FC236}">
                <a16:creationId xmlns:a16="http://schemas.microsoft.com/office/drawing/2014/main" id="{C648C0F9-6983-48DB-B77C-C4C79FFFDB3E}"/>
              </a:ext>
            </a:extLst>
          </p:cNvPr>
          <p:cNvSpPr>
            <a:spLocks noChangeAspect="1"/>
          </p:cNvSpPr>
          <p:nvPr/>
        </p:nvSpPr>
        <p:spPr>
          <a:xfrm>
            <a:off x="5393583" y="2169528"/>
            <a:ext cx="3087687" cy="3089275"/>
          </a:xfrm>
          <a:prstGeom prst="ellipse">
            <a:avLst/>
          </a:prstGeom>
          <a:solidFill>
            <a:srgbClr val="FDCF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4" name="Picture 1">
            <a:extLst>
              <a:ext uri="{FF2B5EF4-FFF2-40B4-BE49-F238E27FC236}">
                <a16:creationId xmlns:a16="http://schemas.microsoft.com/office/drawing/2014/main" id="{C5826D22-8CDD-4008-B9B6-0D9E750EC37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82458" y="2590215"/>
            <a:ext cx="2760662"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5" name="Straight Connector 14">
            <a:extLst>
              <a:ext uri="{FF2B5EF4-FFF2-40B4-BE49-F238E27FC236}">
                <a16:creationId xmlns:a16="http://schemas.microsoft.com/office/drawing/2014/main" id="{F9EB5C8B-1DA1-43F8-B473-7E2957458C61}"/>
              </a:ext>
            </a:extLst>
          </p:cNvPr>
          <p:cNvCxnSpPr/>
          <p:nvPr/>
        </p:nvCxnSpPr>
        <p:spPr>
          <a:xfrm flipV="1">
            <a:off x="6793758" y="4036428"/>
            <a:ext cx="166687" cy="219075"/>
          </a:xfrm>
          <a:prstGeom prst="line">
            <a:avLst/>
          </a:prstGeom>
          <a:ln w="31750" cap="rnd">
            <a:solidFill>
              <a:srgbClr val="BF0929"/>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8FB625ED-0DCD-481F-9ADA-389AFF336F11}"/>
              </a:ext>
            </a:extLst>
          </p:cNvPr>
          <p:cNvCxnSpPr/>
          <p:nvPr/>
        </p:nvCxnSpPr>
        <p:spPr>
          <a:xfrm rot="16620000" flipV="1">
            <a:off x="6795345" y="4039603"/>
            <a:ext cx="165100" cy="215900"/>
          </a:xfrm>
          <a:prstGeom prst="line">
            <a:avLst/>
          </a:prstGeom>
          <a:ln w="31750" cap="rnd">
            <a:solidFill>
              <a:srgbClr val="BF092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8099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p:stCondLst>
                              <p:cond delay="1000"/>
                            </p:stCondLst>
                            <p:childTnLst>
                              <p:par>
                                <p:cTn id="21" presetID="2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500"/>
                                        <p:tgtEl>
                                          <p:spTgt spid="16"/>
                                        </p:tgtEl>
                                      </p:cBhvr>
                                    </p:animEffect>
                                  </p:childTnLst>
                                </p:cTn>
                              </p:par>
                            </p:childTnLst>
                          </p:cTn>
                        </p:par>
                        <p:par>
                          <p:cTn id="24" fill="hold">
                            <p:stCondLst>
                              <p:cond delay="1500"/>
                            </p:stCondLst>
                            <p:childTnLst>
                              <p:par>
                                <p:cTn id="25" presetID="22" presetClass="entr" presetSubtype="1"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up)">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How Do We Harvest Our Food?</a:t>
            </a:r>
          </a:p>
        </p:txBody>
      </p:sp>
      <p:sp>
        <p:nvSpPr>
          <p:cNvPr id="12" name="Rectangle: Rounded Corners 11">
            <a:extLst>
              <a:ext uri="{FF2B5EF4-FFF2-40B4-BE49-F238E27FC236}">
                <a16:creationId xmlns:a16="http://schemas.microsoft.com/office/drawing/2014/main" id="{179A8624-5E6A-4493-B3EC-5F17E7EF9E2A}"/>
              </a:ext>
            </a:extLst>
          </p:cNvPr>
          <p:cNvSpPr/>
          <p:nvPr/>
        </p:nvSpPr>
        <p:spPr>
          <a:xfrm>
            <a:off x="746621" y="4304706"/>
            <a:ext cx="1786854" cy="1773647"/>
          </a:xfrm>
          <a:prstGeom prst="roundRect">
            <a:avLst/>
          </a:prstGeom>
          <a:solidFill>
            <a:srgbClr val="8CC6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eaLnBrk="1" hangingPunct="1">
              <a:lnSpc>
                <a:spcPct val="100000"/>
              </a:lnSpc>
              <a:spcBef>
                <a:spcPct val="0"/>
              </a:spcBef>
              <a:buFontTx/>
              <a:buNone/>
            </a:pPr>
            <a:r>
              <a:rPr lang="en-GB" altLang="en-US" dirty="0">
                <a:solidFill>
                  <a:schemeClr val="bg1"/>
                </a:solidFill>
              </a:rPr>
              <a:t>The seeds are planted and the food begins to grow. </a:t>
            </a:r>
          </a:p>
        </p:txBody>
      </p:sp>
      <p:sp>
        <p:nvSpPr>
          <p:cNvPr id="11" name="TextBox 10">
            <a:extLst>
              <a:ext uri="{FF2B5EF4-FFF2-40B4-BE49-F238E27FC236}">
                <a16:creationId xmlns:a16="http://schemas.microsoft.com/office/drawing/2014/main" id="{43BC5132-4CB0-4881-A70E-11F96E683F4F}"/>
              </a:ext>
            </a:extLst>
          </p:cNvPr>
          <p:cNvSpPr txBox="1"/>
          <p:nvPr/>
        </p:nvSpPr>
        <p:spPr>
          <a:xfrm>
            <a:off x="809538" y="1473201"/>
            <a:ext cx="7688510" cy="369332"/>
          </a:xfrm>
          <a:prstGeom prst="rect">
            <a:avLst/>
          </a:prstGeom>
          <a:noFill/>
        </p:spPr>
        <p:txBody>
          <a:bodyPr wrap="square">
            <a:spAutoFit/>
          </a:bodyPr>
          <a:lstStyle/>
          <a:p>
            <a:pPr algn="ctr" eaLnBrk="1" hangingPunct="1">
              <a:lnSpc>
                <a:spcPct val="100000"/>
              </a:lnSpc>
              <a:spcBef>
                <a:spcPct val="0"/>
              </a:spcBef>
              <a:buFontTx/>
              <a:buNone/>
            </a:pPr>
            <a:r>
              <a:rPr lang="en-GB" altLang="en-US" dirty="0">
                <a:solidFill>
                  <a:schemeClr val="tx1"/>
                </a:solidFill>
              </a:rPr>
              <a:t>Before we can harvest our food, we need it to grow.</a:t>
            </a:r>
          </a:p>
        </p:txBody>
      </p:sp>
      <p:sp>
        <p:nvSpPr>
          <p:cNvPr id="17" name="Rectangle: Rounded Corners 16">
            <a:extLst>
              <a:ext uri="{FF2B5EF4-FFF2-40B4-BE49-F238E27FC236}">
                <a16:creationId xmlns:a16="http://schemas.microsoft.com/office/drawing/2014/main" id="{315DEB52-888A-495D-B066-C84D7E596AB7}"/>
              </a:ext>
            </a:extLst>
          </p:cNvPr>
          <p:cNvSpPr/>
          <p:nvPr/>
        </p:nvSpPr>
        <p:spPr>
          <a:xfrm>
            <a:off x="2843867" y="4304706"/>
            <a:ext cx="2021747" cy="1773647"/>
          </a:xfrm>
          <a:prstGeom prst="round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eaLnBrk="1" hangingPunct="1">
              <a:lnSpc>
                <a:spcPct val="100000"/>
              </a:lnSpc>
              <a:spcBef>
                <a:spcPct val="0"/>
              </a:spcBef>
              <a:buFontTx/>
              <a:buNone/>
            </a:pPr>
            <a:r>
              <a:rPr lang="en-GB" altLang="en-US" dirty="0">
                <a:solidFill>
                  <a:schemeClr val="bg1"/>
                </a:solidFill>
              </a:rPr>
              <a:t>The plants grow bigger and if they have fruit, it starts to ripen.</a:t>
            </a:r>
          </a:p>
        </p:txBody>
      </p:sp>
      <p:sp>
        <p:nvSpPr>
          <p:cNvPr id="18" name="Rectangle: Rounded Corners 17">
            <a:extLst>
              <a:ext uri="{FF2B5EF4-FFF2-40B4-BE49-F238E27FC236}">
                <a16:creationId xmlns:a16="http://schemas.microsoft.com/office/drawing/2014/main" id="{0994358D-06D7-4D89-A748-366B92E29315}"/>
              </a:ext>
            </a:extLst>
          </p:cNvPr>
          <p:cNvSpPr/>
          <p:nvPr/>
        </p:nvSpPr>
        <p:spPr>
          <a:xfrm>
            <a:off x="5176006" y="4304706"/>
            <a:ext cx="3238151" cy="1773647"/>
          </a:xfrm>
          <a:prstGeom prst="roundRect">
            <a:avLst/>
          </a:prstGeom>
          <a:solidFill>
            <a:srgbClr val="8CC6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eaLnBrk="1" hangingPunct="1">
              <a:lnSpc>
                <a:spcPct val="100000"/>
              </a:lnSpc>
              <a:spcBef>
                <a:spcPct val="0"/>
              </a:spcBef>
              <a:buFontTx/>
              <a:buNone/>
            </a:pPr>
            <a:r>
              <a:rPr lang="en-GB" altLang="en-US" dirty="0">
                <a:solidFill>
                  <a:schemeClr val="bg1"/>
                </a:solidFill>
              </a:rPr>
              <a:t>When the plants are ready to be harvested, the farmer collects the grains, fruit and vegetables, ready for </a:t>
            </a:r>
            <a:br>
              <a:rPr lang="en-GB" altLang="en-US" dirty="0">
                <a:solidFill>
                  <a:schemeClr val="bg1"/>
                </a:solidFill>
              </a:rPr>
            </a:br>
            <a:r>
              <a:rPr lang="en-GB" altLang="en-US" dirty="0">
                <a:solidFill>
                  <a:schemeClr val="bg1"/>
                </a:solidFill>
              </a:rPr>
              <a:t>us to eat.  </a:t>
            </a:r>
          </a:p>
        </p:txBody>
      </p:sp>
      <p:pic>
        <p:nvPicPr>
          <p:cNvPr id="5" name="Picture 4">
            <a:extLst>
              <a:ext uri="{FF2B5EF4-FFF2-40B4-BE49-F238E27FC236}">
                <a16:creationId xmlns:a16="http://schemas.microsoft.com/office/drawing/2014/main" id="{A244D25B-6444-4070-BA25-22B6503FDA8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8822" y="2363183"/>
            <a:ext cx="1075599" cy="525770"/>
          </a:xfrm>
          <a:prstGeom prst="rect">
            <a:avLst/>
          </a:prstGeom>
        </p:spPr>
      </p:pic>
      <p:pic>
        <p:nvPicPr>
          <p:cNvPr id="10" name="Picture 9">
            <a:extLst>
              <a:ext uri="{FF2B5EF4-FFF2-40B4-BE49-F238E27FC236}">
                <a16:creationId xmlns:a16="http://schemas.microsoft.com/office/drawing/2014/main" id="{BADED8FC-B061-4D5C-8BFD-26121FD31E4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6354"/>
          <a:stretch/>
        </p:blipFill>
        <p:spPr>
          <a:xfrm>
            <a:off x="3126710" y="2395388"/>
            <a:ext cx="1359129" cy="1850360"/>
          </a:xfrm>
          <a:prstGeom prst="rect">
            <a:avLst/>
          </a:prstGeom>
        </p:spPr>
      </p:pic>
      <p:pic>
        <p:nvPicPr>
          <p:cNvPr id="27" name="Picture 26">
            <a:extLst>
              <a:ext uri="{FF2B5EF4-FFF2-40B4-BE49-F238E27FC236}">
                <a16:creationId xmlns:a16="http://schemas.microsoft.com/office/drawing/2014/main" id="{2C815D88-AFAE-452A-AB45-4C5580E91FE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7976388">
            <a:off x="168413" y="1266655"/>
            <a:ext cx="955077" cy="1514018"/>
          </a:xfrm>
          <a:prstGeom prst="rect">
            <a:avLst/>
          </a:prstGeom>
        </p:spPr>
      </p:pic>
      <p:grpSp>
        <p:nvGrpSpPr>
          <p:cNvPr id="31" name="Group 30">
            <a:extLst>
              <a:ext uri="{FF2B5EF4-FFF2-40B4-BE49-F238E27FC236}">
                <a16:creationId xmlns:a16="http://schemas.microsoft.com/office/drawing/2014/main" id="{CD5F6541-571B-48BB-9E63-294D8AF0917F}"/>
              </a:ext>
            </a:extLst>
          </p:cNvPr>
          <p:cNvGrpSpPr/>
          <p:nvPr/>
        </p:nvGrpSpPr>
        <p:grpSpPr>
          <a:xfrm>
            <a:off x="937950" y="3203779"/>
            <a:ext cx="1375546" cy="1048060"/>
            <a:chOff x="809538" y="3131631"/>
            <a:chExt cx="1375546" cy="1048060"/>
          </a:xfrm>
        </p:grpSpPr>
        <p:pic>
          <p:nvPicPr>
            <p:cNvPr id="28" name="Picture 27">
              <a:extLst>
                <a:ext uri="{FF2B5EF4-FFF2-40B4-BE49-F238E27FC236}">
                  <a16:creationId xmlns:a16="http://schemas.microsoft.com/office/drawing/2014/main" id="{CA72FF9B-B1D1-47D0-AB02-A75ABBF46A2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34568" r="61645" b="18055"/>
            <a:stretch/>
          </p:blipFill>
          <p:spPr>
            <a:xfrm>
              <a:off x="809538" y="3131631"/>
              <a:ext cx="521284" cy="1048060"/>
            </a:xfrm>
            <a:prstGeom prst="rect">
              <a:avLst/>
            </a:prstGeom>
          </p:spPr>
        </p:pic>
        <p:pic>
          <p:nvPicPr>
            <p:cNvPr id="29" name="Picture 28">
              <a:extLst>
                <a:ext uri="{FF2B5EF4-FFF2-40B4-BE49-F238E27FC236}">
                  <a16:creationId xmlns:a16="http://schemas.microsoft.com/office/drawing/2014/main" id="{D7C048EB-8354-4DCB-BC5F-DE720637803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34568" r="61645" b="18055"/>
            <a:stretch/>
          </p:blipFill>
          <p:spPr>
            <a:xfrm>
              <a:off x="1233231" y="3131631"/>
              <a:ext cx="521284" cy="1048060"/>
            </a:xfrm>
            <a:prstGeom prst="rect">
              <a:avLst/>
            </a:prstGeom>
          </p:spPr>
        </p:pic>
        <p:pic>
          <p:nvPicPr>
            <p:cNvPr id="30" name="Picture 29">
              <a:extLst>
                <a:ext uri="{FF2B5EF4-FFF2-40B4-BE49-F238E27FC236}">
                  <a16:creationId xmlns:a16="http://schemas.microsoft.com/office/drawing/2014/main" id="{56700635-08DD-432D-A92A-C6888B75A62A}"/>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34568" r="61645" b="18055"/>
            <a:stretch/>
          </p:blipFill>
          <p:spPr>
            <a:xfrm flipH="1">
              <a:off x="1663800" y="3131631"/>
              <a:ext cx="521284" cy="1048060"/>
            </a:xfrm>
            <a:prstGeom prst="rect">
              <a:avLst/>
            </a:prstGeom>
          </p:spPr>
        </p:pic>
      </p:grpSp>
      <p:grpSp>
        <p:nvGrpSpPr>
          <p:cNvPr id="32" name="Group 31">
            <a:extLst>
              <a:ext uri="{FF2B5EF4-FFF2-40B4-BE49-F238E27FC236}">
                <a16:creationId xmlns:a16="http://schemas.microsoft.com/office/drawing/2014/main" id="{F3C4FF96-8047-4C64-8EDA-A3DB9F75178E}"/>
              </a:ext>
            </a:extLst>
          </p:cNvPr>
          <p:cNvGrpSpPr/>
          <p:nvPr/>
        </p:nvGrpSpPr>
        <p:grpSpPr>
          <a:xfrm>
            <a:off x="5058339" y="3203779"/>
            <a:ext cx="1375546" cy="1048060"/>
            <a:chOff x="809538" y="3131631"/>
            <a:chExt cx="1375546" cy="1048060"/>
          </a:xfrm>
        </p:grpSpPr>
        <p:pic>
          <p:nvPicPr>
            <p:cNvPr id="33" name="Picture 32">
              <a:extLst>
                <a:ext uri="{FF2B5EF4-FFF2-40B4-BE49-F238E27FC236}">
                  <a16:creationId xmlns:a16="http://schemas.microsoft.com/office/drawing/2014/main" id="{AC793B4E-7494-47BA-BE96-64732049C38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34568" r="61645" b="18055"/>
            <a:stretch/>
          </p:blipFill>
          <p:spPr>
            <a:xfrm>
              <a:off x="809538" y="3131631"/>
              <a:ext cx="521284" cy="1048060"/>
            </a:xfrm>
            <a:prstGeom prst="rect">
              <a:avLst/>
            </a:prstGeom>
          </p:spPr>
        </p:pic>
        <p:pic>
          <p:nvPicPr>
            <p:cNvPr id="34" name="Picture 33">
              <a:extLst>
                <a:ext uri="{FF2B5EF4-FFF2-40B4-BE49-F238E27FC236}">
                  <a16:creationId xmlns:a16="http://schemas.microsoft.com/office/drawing/2014/main" id="{47149B55-8D2E-4550-9B54-A3B35B0B52C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34568" r="61645" b="18055"/>
            <a:stretch/>
          </p:blipFill>
          <p:spPr>
            <a:xfrm>
              <a:off x="1233231" y="3131631"/>
              <a:ext cx="521284" cy="1048060"/>
            </a:xfrm>
            <a:prstGeom prst="rect">
              <a:avLst/>
            </a:prstGeom>
          </p:spPr>
        </p:pic>
        <p:pic>
          <p:nvPicPr>
            <p:cNvPr id="35" name="Picture 34">
              <a:extLst>
                <a:ext uri="{FF2B5EF4-FFF2-40B4-BE49-F238E27FC236}">
                  <a16:creationId xmlns:a16="http://schemas.microsoft.com/office/drawing/2014/main" id="{5EF9B093-24BE-448A-A0B2-7FC7F8F6120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34568" r="61645" b="18055"/>
            <a:stretch/>
          </p:blipFill>
          <p:spPr>
            <a:xfrm flipH="1">
              <a:off x="1663800" y="3131631"/>
              <a:ext cx="521284" cy="1048060"/>
            </a:xfrm>
            <a:prstGeom prst="rect">
              <a:avLst/>
            </a:prstGeom>
          </p:spPr>
        </p:pic>
      </p:grpSp>
      <p:pic>
        <p:nvPicPr>
          <p:cNvPr id="38" name="Picture 37">
            <a:extLst>
              <a:ext uri="{FF2B5EF4-FFF2-40B4-BE49-F238E27FC236}">
                <a16:creationId xmlns:a16="http://schemas.microsoft.com/office/drawing/2014/main" id="{2BA500B4-823D-4949-8963-16B1E4ECFFB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08373" y="3021679"/>
            <a:ext cx="1905784" cy="1187822"/>
          </a:xfrm>
          <a:prstGeom prst="rect">
            <a:avLst/>
          </a:prstGeom>
        </p:spPr>
      </p:pic>
      <p:pic>
        <p:nvPicPr>
          <p:cNvPr id="20" name="Picture 19">
            <a:extLst>
              <a:ext uri="{FF2B5EF4-FFF2-40B4-BE49-F238E27FC236}">
                <a16:creationId xmlns:a16="http://schemas.microsoft.com/office/drawing/2014/main" id="{94F91E2A-6E4C-460C-AFFD-F8C993C9DEC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958511">
            <a:off x="5331665" y="2547105"/>
            <a:ext cx="656813" cy="1434817"/>
          </a:xfrm>
          <a:prstGeom prst="rect">
            <a:avLst/>
          </a:prstGeom>
        </p:spPr>
      </p:pic>
      <p:pic>
        <p:nvPicPr>
          <p:cNvPr id="43" name="Picture 42">
            <a:extLst>
              <a:ext uri="{FF2B5EF4-FFF2-40B4-BE49-F238E27FC236}">
                <a16:creationId xmlns:a16="http://schemas.microsoft.com/office/drawing/2014/main" id="{05CB431E-0415-4111-B8B6-96D8D092484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3237411">
            <a:off x="7453950" y="2711593"/>
            <a:ext cx="656813" cy="1434817"/>
          </a:xfrm>
          <a:prstGeom prst="rect">
            <a:avLst/>
          </a:prstGeom>
        </p:spPr>
      </p:pic>
      <p:pic>
        <p:nvPicPr>
          <p:cNvPr id="44" name="Picture 43">
            <a:extLst>
              <a:ext uri="{FF2B5EF4-FFF2-40B4-BE49-F238E27FC236}">
                <a16:creationId xmlns:a16="http://schemas.microsoft.com/office/drawing/2014/main" id="{64B3D077-B79E-44C9-B12F-1409B234458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9130286">
            <a:off x="6941283" y="2831041"/>
            <a:ext cx="656813" cy="1434817"/>
          </a:xfrm>
          <a:prstGeom prst="rect">
            <a:avLst/>
          </a:prstGeom>
        </p:spPr>
      </p:pic>
      <p:pic>
        <p:nvPicPr>
          <p:cNvPr id="40" name="Picture 39">
            <a:extLst>
              <a:ext uri="{FF2B5EF4-FFF2-40B4-BE49-F238E27FC236}">
                <a16:creationId xmlns:a16="http://schemas.microsoft.com/office/drawing/2014/main" id="{42AD960B-1B87-4086-9E3A-768DD6CAE65A}"/>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69075" b="-1"/>
          <a:stretch/>
        </p:blipFill>
        <p:spPr>
          <a:xfrm>
            <a:off x="6508373" y="3842158"/>
            <a:ext cx="1905784" cy="367342"/>
          </a:xfrm>
          <a:prstGeom prst="rect">
            <a:avLst/>
          </a:prstGeom>
        </p:spPr>
      </p:pic>
      <p:pic>
        <p:nvPicPr>
          <p:cNvPr id="42" name="Picture 41">
            <a:extLst>
              <a:ext uri="{FF2B5EF4-FFF2-40B4-BE49-F238E27FC236}">
                <a16:creationId xmlns:a16="http://schemas.microsoft.com/office/drawing/2014/main" id="{65B33526-69D7-4508-BC24-BE2DF6F064B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41282" b="35781"/>
          <a:stretch/>
        </p:blipFill>
        <p:spPr>
          <a:xfrm>
            <a:off x="6508373" y="3512042"/>
            <a:ext cx="1905784" cy="272453"/>
          </a:xfrm>
          <a:prstGeom prst="rect">
            <a:avLst/>
          </a:prstGeom>
        </p:spPr>
      </p:pic>
    </p:spTree>
    <p:extLst>
      <p:ext uri="{BB962C8B-B14F-4D97-AF65-F5344CB8AC3E}">
        <p14:creationId xmlns:p14="http://schemas.microsoft.com/office/powerpoint/2010/main" val="1397246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fade">
                                      <p:cBhvr>
                                        <p:cTn id="14" dur="500"/>
                                        <p:tgtEl>
                                          <p:spTgt spid="27"/>
                                        </p:tgtEl>
                                      </p:cBhvr>
                                    </p:animEffect>
                                  </p:childTnLst>
                                </p:cTn>
                              </p:par>
                              <p:par>
                                <p:cTn id="15" presetID="32" presetClass="emph" presetSubtype="0" fill="hold" nodeType="withEffect">
                                  <p:stCondLst>
                                    <p:cond delay="0"/>
                                  </p:stCondLst>
                                  <p:childTnLst>
                                    <p:animRot by="120000">
                                      <p:cBhvr>
                                        <p:cTn id="16" dur="100" fill="hold">
                                          <p:stCondLst>
                                            <p:cond delay="0"/>
                                          </p:stCondLst>
                                        </p:cTn>
                                        <p:tgtEl>
                                          <p:spTgt spid="27"/>
                                        </p:tgtEl>
                                        <p:attrNameLst>
                                          <p:attrName>r</p:attrName>
                                        </p:attrNameLst>
                                      </p:cBhvr>
                                    </p:animRot>
                                    <p:animRot by="-240000">
                                      <p:cBhvr>
                                        <p:cTn id="17" dur="200" fill="hold">
                                          <p:stCondLst>
                                            <p:cond delay="200"/>
                                          </p:stCondLst>
                                        </p:cTn>
                                        <p:tgtEl>
                                          <p:spTgt spid="27"/>
                                        </p:tgtEl>
                                        <p:attrNameLst>
                                          <p:attrName>r</p:attrName>
                                        </p:attrNameLst>
                                      </p:cBhvr>
                                    </p:animRot>
                                    <p:animRot by="240000">
                                      <p:cBhvr>
                                        <p:cTn id="18" dur="200" fill="hold">
                                          <p:stCondLst>
                                            <p:cond delay="400"/>
                                          </p:stCondLst>
                                        </p:cTn>
                                        <p:tgtEl>
                                          <p:spTgt spid="27"/>
                                        </p:tgtEl>
                                        <p:attrNameLst>
                                          <p:attrName>r</p:attrName>
                                        </p:attrNameLst>
                                      </p:cBhvr>
                                    </p:animRot>
                                    <p:animRot by="-240000">
                                      <p:cBhvr>
                                        <p:cTn id="19" dur="200" fill="hold">
                                          <p:stCondLst>
                                            <p:cond delay="600"/>
                                          </p:stCondLst>
                                        </p:cTn>
                                        <p:tgtEl>
                                          <p:spTgt spid="27"/>
                                        </p:tgtEl>
                                        <p:attrNameLst>
                                          <p:attrName>r</p:attrName>
                                        </p:attrNameLst>
                                      </p:cBhvr>
                                    </p:animRot>
                                    <p:animRot by="120000">
                                      <p:cBhvr>
                                        <p:cTn id="20" dur="200" fill="hold">
                                          <p:stCondLst>
                                            <p:cond delay="800"/>
                                          </p:stCondLst>
                                        </p:cTn>
                                        <p:tgtEl>
                                          <p:spTgt spid="27"/>
                                        </p:tgtEl>
                                        <p:attrNameLst>
                                          <p:attrName>r</p:attrName>
                                        </p:attrNameLst>
                                      </p:cBhvr>
                                    </p:animRo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par>
                                <p:cTn id="25" presetID="6" presetClass="emph" presetSubtype="0" fill="hold" nodeType="withEffect">
                                  <p:stCondLst>
                                    <p:cond delay="0"/>
                                  </p:stCondLst>
                                  <p:childTnLst>
                                    <p:animScale>
                                      <p:cBhvr>
                                        <p:cTn id="26" dur="2000" fill="hold"/>
                                        <p:tgtEl>
                                          <p:spTgt spid="5"/>
                                        </p:tgtEl>
                                      </p:cBhvr>
                                      <p:by x="25000" y="25000"/>
                                    </p:animScale>
                                  </p:childTnLst>
                                </p:cTn>
                              </p:par>
                              <p:par>
                                <p:cTn id="27" presetID="42" presetClass="path" presetSubtype="0" accel="50000" decel="50000" fill="hold" nodeType="withEffect">
                                  <p:stCondLst>
                                    <p:cond delay="0"/>
                                  </p:stCondLst>
                                  <p:childTnLst>
                                    <p:animMotion origin="layout" path="M -2.77778E-6 -3.7037E-7 L 0.00035 0.16898 " pathEditMode="relative" rAng="0" ptsTypes="AA">
                                      <p:cBhvr>
                                        <p:cTn id="28" dur="2000" fill="hold"/>
                                        <p:tgtEl>
                                          <p:spTgt spid="5"/>
                                        </p:tgtEl>
                                        <p:attrNameLst>
                                          <p:attrName>ppt_x</p:attrName>
                                          <p:attrName>ppt_y</p:attrName>
                                        </p:attrNameLst>
                                      </p:cBhvr>
                                      <p:rCtr x="17" y="8449"/>
                                    </p:animMotion>
                                  </p:childTnLst>
                                </p:cTn>
                              </p:par>
                            </p:childTnLst>
                          </p:cTn>
                        </p:par>
                        <p:par>
                          <p:cTn id="29" fill="hold">
                            <p:stCondLst>
                              <p:cond delay="3500"/>
                            </p:stCondLst>
                            <p:childTnLst>
                              <p:par>
                                <p:cTn id="30" presetID="10" presetClass="exit" presetSubtype="0" fill="hold" nodeType="afterEffect">
                                  <p:stCondLst>
                                    <p:cond delay="0"/>
                                  </p:stCondLst>
                                  <p:childTnLst>
                                    <p:animEffect transition="out" filter="fade">
                                      <p:cBhvr>
                                        <p:cTn id="31" dur="500"/>
                                        <p:tgtEl>
                                          <p:spTgt spid="27"/>
                                        </p:tgtEl>
                                      </p:cBhvr>
                                    </p:animEffect>
                                    <p:set>
                                      <p:cBhvr>
                                        <p:cTn id="32" dur="1" fill="hold">
                                          <p:stCondLst>
                                            <p:cond delay="499"/>
                                          </p:stCondLst>
                                        </p:cTn>
                                        <p:tgtEl>
                                          <p:spTgt spid="27"/>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fade">
                                      <p:cBhvr>
                                        <p:cTn id="45" dur="500"/>
                                        <p:tgtEl>
                                          <p:spTgt spid="32"/>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childTnLst>
                          </p:cTn>
                        </p:par>
                        <p:par>
                          <p:cTn id="49" fill="hold">
                            <p:stCondLst>
                              <p:cond delay="500"/>
                            </p:stCondLst>
                            <p:childTnLst>
                              <p:par>
                                <p:cTn id="50" presetID="10" presetClass="entr" presetSubtype="0" fill="hold" nodeType="afterEffect">
                                  <p:stCondLst>
                                    <p:cond delay="0"/>
                                  </p:stCondLst>
                                  <p:childTnLst>
                                    <p:set>
                                      <p:cBhvr>
                                        <p:cTn id="51" dur="1" fill="hold">
                                          <p:stCondLst>
                                            <p:cond delay="0"/>
                                          </p:stCondLst>
                                        </p:cTn>
                                        <p:tgtEl>
                                          <p:spTgt spid="40"/>
                                        </p:tgtEl>
                                        <p:attrNameLst>
                                          <p:attrName>style.visibility</p:attrName>
                                        </p:attrNameLst>
                                      </p:cBhvr>
                                      <p:to>
                                        <p:strVal val="visible"/>
                                      </p:to>
                                    </p:set>
                                    <p:animEffect transition="in" filter="fade">
                                      <p:cBhvr>
                                        <p:cTn id="52" dur="500"/>
                                        <p:tgtEl>
                                          <p:spTgt spid="40"/>
                                        </p:tgtEl>
                                      </p:cBhvr>
                                    </p:animEffect>
                                  </p:childTnLst>
                                </p:cTn>
                              </p:par>
                              <p:par>
                                <p:cTn id="53" presetID="10" presetClass="entr" presetSubtype="0" fill="hold"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par>
                                <p:cTn id="56" presetID="10" presetClass="entr" presetSubtype="0" fill="hold" nodeType="withEffect">
                                  <p:stCondLst>
                                    <p:cond delay="0"/>
                                  </p:stCondLst>
                                  <p:childTnLst>
                                    <p:set>
                                      <p:cBhvr>
                                        <p:cTn id="57" dur="1" fill="hold">
                                          <p:stCondLst>
                                            <p:cond delay="0"/>
                                          </p:stCondLst>
                                        </p:cTn>
                                        <p:tgtEl>
                                          <p:spTgt spid="42"/>
                                        </p:tgtEl>
                                        <p:attrNameLst>
                                          <p:attrName>style.visibility</p:attrName>
                                        </p:attrNameLst>
                                      </p:cBhvr>
                                      <p:to>
                                        <p:strVal val="visible"/>
                                      </p:to>
                                    </p:set>
                                    <p:animEffect transition="in" filter="fade">
                                      <p:cBhvr>
                                        <p:cTn id="58" dur="500"/>
                                        <p:tgtEl>
                                          <p:spTgt spid="42"/>
                                        </p:tgtEl>
                                      </p:cBhvr>
                                    </p:animEffect>
                                  </p:childTnLst>
                                </p:cTn>
                              </p:par>
                              <p:par>
                                <p:cTn id="59" presetID="10" presetClass="entr" presetSubtype="0" fill="hold" nodeType="withEffect">
                                  <p:stCondLst>
                                    <p:cond delay="0"/>
                                  </p:stCondLst>
                                  <p:childTnLst>
                                    <p:set>
                                      <p:cBhvr>
                                        <p:cTn id="60" dur="1" fill="hold">
                                          <p:stCondLst>
                                            <p:cond delay="0"/>
                                          </p:stCondLst>
                                        </p:cTn>
                                        <p:tgtEl>
                                          <p:spTgt spid="38"/>
                                        </p:tgtEl>
                                        <p:attrNameLst>
                                          <p:attrName>style.visibility</p:attrName>
                                        </p:attrNameLst>
                                      </p:cBhvr>
                                      <p:to>
                                        <p:strVal val="visible"/>
                                      </p:to>
                                    </p:set>
                                    <p:animEffect transition="in" filter="fade">
                                      <p:cBhvr>
                                        <p:cTn id="61" dur="500"/>
                                        <p:tgtEl>
                                          <p:spTgt spid="38"/>
                                        </p:tgtEl>
                                      </p:cBhvr>
                                    </p:animEffect>
                                  </p:childTnLst>
                                </p:cTn>
                              </p:par>
                              <p:par>
                                <p:cTn id="62" presetID="10" presetClass="entr" presetSubtype="0" fill="hold" nodeType="with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fade">
                                      <p:cBhvr>
                                        <p:cTn id="64" dur="500"/>
                                        <p:tgtEl>
                                          <p:spTgt spid="44"/>
                                        </p:tgtEl>
                                      </p:cBhvr>
                                    </p:animEffect>
                                  </p:childTnLst>
                                </p:cTn>
                              </p:par>
                              <p:par>
                                <p:cTn id="65" presetID="10" presetClass="entr" presetSubtype="0" fill="hold" nodeType="with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fade">
                                      <p:cBhvr>
                                        <p:cTn id="67" dur="500"/>
                                        <p:tgtEl>
                                          <p:spTgt spid="43"/>
                                        </p:tgtEl>
                                      </p:cBhvr>
                                    </p:animEffect>
                                  </p:childTnLst>
                                </p:cTn>
                              </p:par>
                            </p:childTnLst>
                          </p:cTn>
                        </p:par>
                        <p:par>
                          <p:cTn id="68" fill="hold">
                            <p:stCondLst>
                              <p:cond delay="1000"/>
                            </p:stCondLst>
                            <p:childTnLst>
                              <p:par>
                                <p:cTn id="69" presetID="0" presetClass="path" presetSubtype="0" accel="50000" decel="50000" fill="hold" nodeType="afterEffect">
                                  <p:stCondLst>
                                    <p:cond delay="0"/>
                                  </p:stCondLst>
                                  <p:childTnLst>
                                    <p:animMotion origin="layout" path="M 0.00903 -0.02246 L 0.00903 -0.02246 C 0.00868 -0.02662 0.00851 -0.03079 0.00816 -0.03496 C 0.00782 -0.03774 0.0073 -0.04074 0.0073 -0.04375 C 0.0073 -0.07315 0.00764 -0.10255 0.00816 -0.13218 C 0.00816 -0.13403 0.00921 -0.14607 0.01007 -0.14954 C 0.01042 -0.15139 0.01146 -0.15278 0.01181 -0.15463 C 0.01233 -0.15625 0.0125 -0.15787 0.01285 -0.15949 C 0.01355 -0.16274 0.01389 -0.16459 0.01563 -0.16713 C 0.01771 -0.17014 0.01962 -0.17338 0.02223 -0.1757 C 0.02309 -0.17662 0.02414 -0.17732 0.025 -0.17824 C 0.03004 -0.18496 0.02518 -0.18218 0.03056 -0.18449 C 0.03125 -0.18565 0.0316 -0.18727 0.03247 -0.1882 C 0.03316 -0.18912 0.03438 -0.18912 0.03525 -0.18959 C 0.03681 -0.19028 0.03837 -0.19144 0.03993 -0.1919 C 0.04966 -0.19607 0.05087 -0.19468 0.0632 -0.19561 C 0.07049 -0.19537 0.07761 -0.19537 0.08473 -0.19445 C 0.08733 -0.19422 0.08976 -0.19283 0.09219 -0.1919 C 0.10087 -0.18912 0.09028 -0.19283 0.10157 -0.1882 C 0.10278 -0.18774 0.104 -0.1875 0.10539 -0.18704 C 0.11667 -0.1794 0.10261 -0.18912 0.11181 -0.18195 C 0.11806 -0.17732 0.1132 -0.18195 0.12032 -0.1757 C 0.13091 -0.16644 0.11667 -0.17824 0.12778 -0.16713 C 0.13039 -0.16436 0.13334 -0.16204 0.13611 -0.15949 C 0.13837 -0.15764 0.14063 -0.15556 0.14271 -0.15324 C 0.14549 -0.15047 0.14861 -0.14792 0.15105 -0.14468 C 0.15226 -0.14306 0.15365 -0.14144 0.15486 -0.13959 C 0.15556 -0.13843 0.15608 -0.13704 0.15677 -0.13588 C 0.15764 -0.13426 0.15851 -0.13241 0.15955 -0.13102 C 0.16042 -0.12963 0.16146 -0.12848 0.16233 -0.12709 C 0.16372 -0.12477 0.16511 -0.12107 0.16598 -0.11852 C 0.16667 -0.11644 0.16719 -0.11436 0.16789 -0.11227 C 0.1691 -0.1088 0.17049 -0.10556 0.17171 -0.10232 C 0.17396 -0.09584 0.17275 -0.09885 0.17535 -0.09352 C 0.1757 -0.0919 0.1757 -0.09005 0.17639 -0.08843 C 0.17813 -0.08449 0.18091 -0.08125 0.18282 -0.07732 L 0.18473 -0.07362 C 0.18646 -0.06436 0.18455 -0.07269 0.1875 -0.06366 C 0.18785 -0.0625 0.18802 -0.06112 0.18855 -0.05996 C 0.18924 -0.05764 0.19046 -0.05579 0.19132 -0.05371 C 0.19167 -0.05255 0.19184 -0.05116 0.19219 -0.04977 C 0.19566 -0.04098 0.19271 -0.05209 0.19601 -0.04121 C 0.19671 -0.03866 0.19705 -0.03612 0.19775 -0.0338 C 0.2033 -0.01528 0.19636 -0.0382 0.20157 -0.02246 C 0.20452 -0.01343 0.20191 -0.01922 0.20521 -0.0125 C 0.20677 -0.00649 0.20625 -0.00996 0.20625 -0.00116 L 0.20625 -0.00116 " pathEditMode="relative" ptsTypes="AAAAAAAAAAAAAAAAAAAAAAAAAAAAAAAAAAAAAAAAAAAAAAA">
                                      <p:cBhvr>
                                        <p:cTn id="70" dur="3000" fill="hold"/>
                                        <p:tgtEl>
                                          <p:spTgt spid="20"/>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7" grpId="0" animBg="1"/>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54AF1130-B72F-4B21-BC8F-517959AF9A1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27775"/>
          <a:stretch/>
        </p:blipFill>
        <p:spPr>
          <a:xfrm>
            <a:off x="4885802" y="4716007"/>
            <a:ext cx="2882756" cy="1388042"/>
          </a:xfrm>
          <a:prstGeom prst="roundRect">
            <a:avLst/>
          </a:prstGeom>
          <a:ln w="76200">
            <a:solidFill>
              <a:srgbClr val="FEEA8A"/>
            </a:solidFill>
          </a:ln>
        </p:spPr>
      </p:pic>
      <p:sp>
        <p:nvSpPr>
          <p:cNvPr id="21" name="Title 20"/>
          <p:cNvSpPr>
            <a:spLocks noGrp="1"/>
          </p:cNvSpPr>
          <p:nvPr>
            <p:ph type="title"/>
          </p:nvPr>
        </p:nvSpPr>
        <p:spPr/>
        <p:txBody>
          <a:bodyPr/>
          <a:lstStyle/>
          <a:p>
            <a:r>
              <a:rPr lang="en-GB" sz="3600" dirty="0">
                <a:latin typeface="+mn-lt"/>
              </a:rPr>
              <a:t>How Do We Harvest Our Food?</a:t>
            </a:r>
          </a:p>
        </p:txBody>
      </p:sp>
      <p:sp>
        <p:nvSpPr>
          <p:cNvPr id="11" name="TextBox 10">
            <a:extLst>
              <a:ext uri="{FF2B5EF4-FFF2-40B4-BE49-F238E27FC236}">
                <a16:creationId xmlns:a16="http://schemas.microsoft.com/office/drawing/2014/main" id="{43BC5132-4CB0-4881-A70E-11F96E683F4F}"/>
              </a:ext>
            </a:extLst>
          </p:cNvPr>
          <p:cNvSpPr txBox="1"/>
          <p:nvPr/>
        </p:nvSpPr>
        <p:spPr>
          <a:xfrm>
            <a:off x="809538" y="1473201"/>
            <a:ext cx="7688510" cy="1200329"/>
          </a:xfrm>
          <a:prstGeom prst="rect">
            <a:avLst/>
          </a:prstGeom>
          <a:noFill/>
        </p:spPr>
        <p:txBody>
          <a:bodyPr wrap="square">
            <a:spAutoFit/>
          </a:bodyPr>
          <a:lstStyle/>
          <a:p>
            <a:pPr eaLnBrk="1" hangingPunct="1">
              <a:lnSpc>
                <a:spcPct val="100000"/>
              </a:lnSpc>
              <a:spcBef>
                <a:spcPct val="0"/>
              </a:spcBef>
              <a:buFontTx/>
              <a:buNone/>
            </a:pPr>
            <a:r>
              <a:rPr lang="en-GB" altLang="en-US" b="1" dirty="0">
                <a:solidFill>
                  <a:schemeClr val="tx1"/>
                </a:solidFill>
              </a:rPr>
              <a:t>Machinery</a:t>
            </a:r>
          </a:p>
          <a:p>
            <a:pPr eaLnBrk="1" hangingPunct="1">
              <a:lnSpc>
                <a:spcPct val="100000"/>
              </a:lnSpc>
              <a:spcBef>
                <a:spcPct val="0"/>
              </a:spcBef>
              <a:buFontTx/>
              <a:buNone/>
            </a:pPr>
            <a:r>
              <a:rPr lang="en-GB" altLang="en-US" dirty="0">
                <a:solidFill>
                  <a:schemeClr val="tx1"/>
                </a:solidFill>
              </a:rPr>
              <a:t>Farmers use machinery to harvest some of their crops. The machines are big and able to harvest the grains, fruits or vegetables much quicker than by hand. </a:t>
            </a:r>
          </a:p>
        </p:txBody>
      </p:sp>
      <p:sp>
        <p:nvSpPr>
          <p:cNvPr id="17" name="Rectangle: Rounded Corners 16">
            <a:extLst>
              <a:ext uri="{FF2B5EF4-FFF2-40B4-BE49-F238E27FC236}">
                <a16:creationId xmlns:a16="http://schemas.microsoft.com/office/drawing/2014/main" id="{315DEB52-888A-495D-B066-C84D7E596AB7}"/>
              </a:ext>
            </a:extLst>
          </p:cNvPr>
          <p:cNvSpPr/>
          <p:nvPr/>
        </p:nvSpPr>
        <p:spPr>
          <a:xfrm>
            <a:off x="2524302" y="2679328"/>
            <a:ext cx="3871245" cy="854246"/>
          </a:xfrm>
          <a:prstGeom prst="roundRect">
            <a:avLst/>
          </a:prstGeom>
          <a:solidFill>
            <a:srgbClr val="8CC6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eaLnBrk="1" hangingPunct="1">
              <a:lnSpc>
                <a:spcPct val="100000"/>
              </a:lnSpc>
              <a:spcBef>
                <a:spcPct val="0"/>
              </a:spcBef>
              <a:buFontTx/>
              <a:buNone/>
            </a:pPr>
            <a:r>
              <a:rPr lang="en-GB" altLang="en-US" dirty="0">
                <a:solidFill>
                  <a:schemeClr val="bg1"/>
                </a:solidFill>
              </a:rPr>
              <a:t>This wheat is being harvested using a combine harvester. </a:t>
            </a:r>
          </a:p>
        </p:txBody>
      </p:sp>
      <p:pic>
        <p:nvPicPr>
          <p:cNvPr id="3" name="Picture 2">
            <a:extLst>
              <a:ext uri="{FF2B5EF4-FFF2-40B4-BE49-F238E27FC236}">
                <a16:creationId xmlns:a16="http://schemas.microsoft.com/office/drawing/2014/main" id="{6CFE0D7B-1207-4164-B08D-D9BF0AFCB67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2277" b="23366"/>
          <a:stretch/>
        </p:blipFill>
        <p:spPr>
          <a:xfrm>
            <a:off x="3653977" y="2504857"/>
            <a:ext cx="4908909" cy="2496676"/>
          </a:xfrm>
          <a:prstGeom prst="rect">
            <a:avLst/>
          </a:prstGeom>
        </p:spPr>
      </p:pic>
      <p:pic>
        <p:nvPicPr>
          <p:cNvPr id="8" name="Picture 7">
            <a:extLst>
              <a:ext uri="{FF2B5EF4-FFF2-40B4-BE49-F238E27FC236}">
                <a16:creationId xmlns:a16="http://schemas.microsoft.com/office/drawing/2014/main" id="{0FDBED4A-B0E7-4170-9AB2-083290671D5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0620" r="18674"/>
          <a:stretch/>
        </p:blipFill>
        <p:spPr>
          <a:xfrm>
            <a:off x="581114" y="3493333"/>
            <a:ext cx="2315910" cy="2183593"/>
          </a:xfrm>
          <a:prstGeom prst="ellipse">
            <a:avLst/>
          </a:prstGeom>
          <a:ln w="57150">
            <a:solidFill>
              <a:srgbClr val="11743A"/>
            </a:solidFill>
          </a:ln>
        </p:spPr>
      </p:pic>
      <p:sp>
        <p:nvSpPr>
          <p:cNvPr id="18" name="Rectangle: Rounded Corners 17">
            <a:extLst>
              <a:ext uri="{FF2B5EF4-FFF2-40B4-BE49-F238E27FC236}">
                <a16:creationId xmlns:a16="http://schemas.microsoft.com/office/drawing/2014/main" id="{0994358D-06D7-4D89-A748-366B92E29315}"/>
              </a:ext>
            </a:extLst>
          </p:cNvPr>
          <p:cNvSpPr/>
          <p:nvPr/>
        </p:nvSpPr>
        <p:spPr>
          <a:xfrm>
            <a:off x="620220" y="5249803"/>
            <a:ext cx="3238151" cy="854246"/>
          </a:xfrm>
          <a:prstGeom prst="round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eaLnBrk="1" hangingPunct="1">
              <a:lnSpc>
                <a:spcPct val="100000"/>
              </a:lnSpc>
              <a:spcBef>
                <a:spcPct val="0"/>
              </a:spcBef>
              <a:buFontTx/>
              <a:buNone/>
            </a:pPr>
            <a:r>
              <a:rPr lang="en-GB" altLang="en-US" dirty="0">
                <a:solidFill>
                  <a:schemeClr val="bg1"/>
                </a:solidFill>
              </a:rPr>
              <a:t>This machine is carefully harvesting grapes.</a:t>
            </a:r>
          </a:p>
        </p:txBody>
      </p:sp>
      <p:pic>
        <p:nvPicPr>
          <p:cNvPr id="15" name="Picture 14">
            <a:extLst>
              <a:ext uri="{FF2B5EF4-FFF2-40B4-BE49-F238E27FC236}">
                <a16:creationId xmlns:a16="http://schemas.microsoft.com/office/drawing/2014/main" id="{3725FDB2-6501-4A10-B0A7-A755C4E4BC0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9602953">
            <a:off x="2558709" y="4454297"/>
            <a:ext cx="928414" cy="1044209"/>
          </a:xfrm>
          <a:prstGeom prst="rect">
            <a:avLst/>
          </a:prstGeom>
        </p:spPr>
      </p:pic>
    </p:spTree>
    <p:extLst>
      <p:ext uri="{BB962C8B-B14F-4D97-AF65-F5344CB8AC3E}">
        <p14:creationId xmlns:p14="http://schemas.microsoft.com/office/powerpoint/2010/main" val="4276851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right)">
                                      <p:cBhvr>
                                        <p:cTn id="11" dur="500"/>
                                        <p:tgtEl>
                                          <p:spTgt spid="17"/>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up)">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childTnLst>
                          </p:cTn>
                        </p:par>
                        <p:par>
                          <p:cTn id="21" fill="hold">
                            <p:stCondLst>
                              <p:cond delay="500"/>
                            </p:stCondLst>
                            <p:childTnLst>
                              <p:par>
                                <p:cTn id="22" presetID="22" presetClass="entr" presetSubtype="4"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32" presetClass="emph" presetSubtype="0" fill="hold" nodeType="withEffect">
                                  <p:stCondLst>
                                    <p:cond delay="0"/>
                                  </p:stCondLst>
                                  <p:childTnLst>
                                    <p:animRot by="120000">
                                      <p:cBhvr>
                                        <p:cTn id="30" dur="100" fill="hold">
                                          <p:stCondLst>
                                            <p:cond delay="0"/>
                                          </p:stCondLst>
                                        </p:cTn>
                                        <p:tgtEl>
                                          <p:spTgt spid="15"/>
                                        </p:tgtEl>
                                        <p:attrNameLst>
                                          <p:attrName>r</p:attrName>
                                        </p:attrNameLst>
                                      </p:cBhvr>
                                    </p:animRot>
                                    <p:animRot by="-240000">
                                      <p:cBhvr>
                                        <p:cTn id="31" dur="200" fill="hold">
                                          <p:stCondLst>
                                            <p:cond delay="200"/>
                                          </p:stCondLst>
                                        </p:cTn>
                                        <p:tgtEl>
                                          <p:spTgt spid="15"/>
                                        </p:tgtEl>
                                        <p:attrNameLst>
                                          <p:attrName>r</p:attrName>
                                        </p:attrNameLst>
                                      </p:cBhvr>
                                    </p:animRot>
                                    <p:animRot by="240000">
                                      <p:cBhvr>
                                        <p:cTn id="32" dur="200" fill="hold">
                                          <p:stCondLst>
                                            <p:cond delay="400"/>
                                          </p:stCondLst>
                                        </p:cTn>
                                        <p:tgtEl>
                                          <p:spTgt spid="15"/>
                                        </p:tgtEl>
                                        <p:attrNameLst>
                                          <p:attrName>r</p:attrName>
                                        </p:attrNameLst>
                                      </p:cBhvr>
                                    </p:animRot>
                                    <p:animRot by="-240000">
                                      <p:cBhvr>
                                        <p:cTn id="33" dur="200" fill="hold">
                                          <p:stCondLst>
                                            <p:cond delay="600"/>
                                          </p:stCondLst>
                                        </p:cTn>
                                        <p:tgtEl>
                                          <p:spTgt spid="15"/>
                                        </p:tgtEl>
                                        <p:attrNameLst>
                                          <p:attrName>r</p:attrName>
                                        </p:attrNameLst>
                                      </p:cBhvr>
                                    </p:animRot>
                                    <p:animRot by="120000">
                                      <p:cBhvr>
                                        <p:cTn id="34" dur="200" fill="hold">
                                          <p:stCondLst>
                                            <p:cond delay="800"/>
                                          </p:stCondLst>
                                        </p:cTn>
                                        <p:tgtEl>
                                          <p:spTgt spid="1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6755B-2096-4D8D-834C-68EE2147F2F7}"/>
              </a:ext>
            </a:extLst>
          </p:cNvPr>
          <p:cNvSpPr>
            <a:spLocks noGrp="1"/>
          </p:cNvSpPr>
          <p:nvPr>
            <p:ph type="title"/>
          </p:nvPr>
        </p:nvSpPr>
        <p:spPr/>
        <p:txBody>
          <a:bodyPr/>
          <a:lstStyle/>
          <a:p>
            <a:r>
              <a:rPr lang="en-GB" sz="4000" dirty="0">
                <a:latin typeface="+mn-lt"/>
              </a:rPr>
              <a:t>How Do We Harvest Our Food?</a:t>
            </a:r>
            <a:endParaRPr lang="en-AU" dirty="0"/>
          </a:p>
        </p:txBody>
      </p:sp>
      <p:sp>
        <p:nvSpPr>
          <p:cNvPr id="4" name="TextBox 3">
            <a:extLst>
              <a:ext uri="{FF2B5EF4-FFF2-40B4-BE49-F238E27FC236}">
                <a16:creationId xmlns:a16="http://schemas.microsoft.com/office/drawing/2014/main" id="{D74B561D-8DAF-4816-B137-C9E2952A2F8B}"/>
              </a:ext>
            </a:extLst>
          </p:cNvPr>
          <p:cNvSpPr txBox="1"/>
          <p:nvPr/>
        </p:nvSpPr>
        <p:spPr>
          <a:xfrm>
            <a:off x="978493" y="1473201"/>
            <a:ext cx="5858142" cy="1200329"/>
          </a:xfrm>
          <a:prstGeom prst="rect">
            <a:avLst/>
          </a:prstGeom>
          <a:noFill/>
        </p:spPr>
        <p:txBody>
          <a:bodyPr wrap="square">
            <a:spAutoFit/>
          </a:bodyPr>
          <a:lstStyle/>
          <a:p>
            <a:pPr eaLnBrk="1" hangingPunct="1">
              <a:lnSpc>
                <a:spcPct val="100000"/>
              </a:lnSpc>
              <a:spcBef>
                <a:spcPct val="0"/>
              </a:spcBef>
              <a:buFontTx/>
              <a:buNone/>
            </a:pPr>
            <a:r>
              <a:rPr lang="en-GB" altLang="en-US" b="1" dirty="0">
                <a:solidFill>
                  <a:schemeClr val="tx1"/>
                </a:solidFill>
              </a:rPr>
              <a:t>By Hand</a:t>
            </a:r>
          </a:p>
          <a:p>
            <a:pPr eaLnBrk="1" hangingPunct="1">
              <a:lnSpc>
                <a:spcPct val="100000"/>
              </a:lnSpc>
              <a:spcBef>
                <a:spcPct val="0"/>
              </a:spcBef>
              <a:buFontTx/>
              <a:buNone/>
            </a:pPr>
            <a:r>
              <a:rPr lang="en-GB" altLang="en-US" dirty="0">
                <a:solidFill>
                  <a:schemeClr val="tx1"/>
                </a:solidFill>
              </a:rPr>
              <a:t>Some fruits and vegetables are too delicate to be harvested by a machine. They need to be carefully picked and stored so that they don’t get damaged. </a:t>
            </a:r>
          </a:p>
        </p:txBody>
      </p:sp>
      <p:pic>
        <p:nvPicPr>
          <p:cNvPr id="5" name="Picture 4">
            <a:extLst>
              <a:ext uri="{FF2B5EF4-FFF2-40B4-BE49-F238E27FC236}">
                <a16:creationId xmlns:a16="http://schemas.microsoft.com/office/drawing/2014/main" id="{E6EDD9F3-F871-4F4D-B9EC-23D94103AFC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982" t="20016" r="12390" b="14610"/>
          <a:stretch/>
        </p:blipFill>
        <p:spPr>
          <a:xfrm rot="1447967">
            <a:off x="3471736" y="3667836"/>
            <a:ext cx="2368550" cy="2400300"/>
          </a:xfrm>
          <a:prstGeom prst="ellipse">
            <a:avLst/>
          </a:prstGeom>
        </p:spPr>
      </p:pic>
      <p:sp>
        <p:nvSpPr>
          <p:cNvPr id="6" name="Oval 5">
            <a:extLst>
              <a:ext uri="{FF2B5EF4-FFF2-40B4-BE49-F238E27FC236}">
                <a16:creationId xmlns:a16="http://schemas.microsoft.com/office/drawing/2014/main" id="{EC9BC0C4-578D-4C1F-B177-C5A9C28E23BD}"/>
              </a:ext>
            </a:extLst>
          </p:cNvPr>
          <p:cNvSpPr>
            <a:spLocks noChangeAspect="1"/>
          </p:cNvSpPr>
          <p:nvPr/>
        </p:nvSpPr>
        <p:spPr>
          <a:xfrm>
            <a:off x="3457449" y="3667836"/>
            <a:ext cx="2386012" cy="2387600"/>
          </a:xfrm>
          <a:prstGeom prst="ellipse">
            <a:avLst/>
          </a:prstGeom>
          <a:solidFill>
            <a:srgbClr val="FDCF82">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rPr>
              <a:t>Vanilla</a:t>
            </a:r>
          </a:p>
        </p:txBody>
      </p:sp>
      <p:pic>
        <p:nvPicPr>
          <p:cNvPr id="7" name="Picture 4">
            <a:extLst>
              <a:ext uri="{FF2B5EF4-FFF2-40B4-BE49-F238E27FC236}">
                <a16:creationId xmlns:a16="http://schemas.microsoft.com/office/drawing/2014/main" id="{61FF3228-501F-41A1-9731-7B381FC620E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10016" r="10016"/>
          <a:stretch/>
        </p:blipFill>
        <p:spPr bwMode="auto">
          <a:xfrm>
            <a:off x="6133343" y="2997478"/>
            <a:ext cx="2386859" cy="2386859"/>
          </a:xfrm>
          <a:prstGeom prst="ellipse">
            <a:avLst/>
          </a:prstGeom>
          <a:noFill/>
          <a:extLst>
            <a:ext uri="{909E8E84-426E-40DD-AFC4-6F175D3DCCD1}">
              <a14:hiddenFill xmlns:a14="http://schemas.microsoft.com/office/drawing/2010/main">
                <a:solidFill>
                  <a:srgbClr val="FFFFFF"/>
                </a:solidFill>
              </a14:hiddenFill>
            </a:ext>
          </a:extLst>
        </p:spPr>
      </p:pic>
      <p:sp>
        <p:nvSpPr>
          <p:cNvPr id="8" name="Oval 7">
            <a:extLst>
              <a:ext uri="{FF2B5EF4-FFF2-40B4-BE49-F238E27FC236}">
                <a16:creationId xmlns:a16="http://schemas.microsoft.com/office/drawing/2014/main" id="{6EA1A55F-CDE7-47C1-B519-B72083F9E17D}"/>
              </a:ext>
            </a:extLst>
          </p:cNvPr>
          <p:cNvSpPr>
            <a:spLocks noChangeAspect="1"/>
          </p:cNvSpPr>
          <p:nvPr/>
        </p:nvSpPr>
        <p:spPr>
          <a:xfrm>
            <a:off x="6134100" y="2996537"/>
            <a:ext cx="2386012" cy="2387600"/>
          </a:xfrm>
          <a:prstGeom prst="ellipse">
            <a:avLst/>
          </a:prstGeom>
          <a:solidFill>
            <a:srgbClr val="FDCF82">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rPr>
              <a:t>Blueberries</a:t>
            </a:r>
          </a:p>
          <a:p>
            <a:pPr algn="ctr" eaLnBrk="1" fontAlgn="auto" hangingPunct="1">
              <a:spcBef>
                <a:spcPts val="0"/>
              </a:spcBef>
              <a:spcAft>
                <a:spcPts val="0"/>
              </a:spcAft>
              <a:defRPr/>
            </a:pPr>
            <a:endParaRPr lang="en-GB" dirty="0">
              <a:solidFill>
                <a:schemeClr val="tx1"/>
              </a:solidFill>
            </a:endParaRPr>
          </a:p>
        </p:txBody>
      </p:sp>
      <p:pic>
        <p:nvPicPr>
          <p:cNvPr id="9" name="Picture 2">
            <a:extLst>
              <a:ext uri="{FF2B5EF4-FFF2-40B4-BE49-F238E27FC236}">
                <a16:creationId xmlns:a16="http://schemas.microsoft.com/office/drawing/2014/main" id="{3CE1BE70-DF4E-4248-BC56-5D6AEDAAEBF0}"/>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9537" r="3823"/>
          <a:stretch/>
        </p:blipFill>
        <p:spPr bwMode="auto">
          <a:xfrm>
            <a:off x="781940" y="2997277"/>
            <a:ext cx="2386860" cy="2386860"/>
          </a:xfrm>
          <a:prstGeom prst="ellipse">
            <a:avLst/>
          </a:prstGeom>
          <a:noFill/>
          <a:extLst>
            <a:ext uri="{909E8E84-426E-40DD-AFC4-6F175D3DCCD1}">
              <a14:hiddenFill xmlns:a14="http://schemas.microsoft.com/office/drawing/2010/main">
                <a:solidFill>
                  <a:srgbClr val="FFFFFF"/>
                </a:solidFill>
              </a14:hiddenFill>
            </a:ext>
          </a:extLst>
        </p:spPr>
      </p:pic>
      <p:sp>
        <p:nvSpPr>
          <p:cNvPr id="10" name="Oval 9">
            <a:extLst>
              <a:ext uri="{FF2B5EF4-FFF2-40B4-BE49-F238E27FC236}">
                <a16:creationId xmlns:a16="http://schemas.microsoft.com/office/drawing/2014/main" id="{1B6449A5-C18A-415F-BB92-B884E8D59E39}"/>
              </a:ext>
            </a:extLst>
          </p:cNvPr>
          <p:cNvSpPr>
            <a:spLocks noChangeAspect="1"/>
          </p:cNvSpPr>
          <p:nvPr/>
        </p:nvSpPr>
        <p:spPr>
          <a:xfrm>
            <a:off x="782311" y="2999217"/>
            <a:ext cx="2386012" cy="2387600"/>
          </a:xfrm>
          <a:prstGeom prst="ellipse">
            <a:avLst/>
          </a:prstGeom>
          <a:solidFill>
            <a:srgbClr val="FDCF82">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rPr>
              <a:t>Strawberries</a:t>
            </a:r>
          </a:p>
          <a:p>
            <a:pPr algn="ctr" eaLnBrk="1" fontAlgn="auto" hangingPunct="1">
              <a:spcBef>
                <a:spcPts val="0"/>
              </a:spcBef>
              <a:spcAft>
                <a:spcPts val="0"/>
              </a:spcAft>
              <a:defRPr/>
            </a:pPr>
            <a:endParaRPr lang="en-GB" b="1" dirty="0">
              <a:solidFill>
                <a:schemeClr val="tx1"/>
              </a:solidFill>
            </a:endParaRPr>
          </a:p>
        </p:txBody>
      </p:sp>
      <p:pic>
        <p:nvPicPr>
          <p:cNvPr id="20" name="Picture 19">
            <a:extLst>
              <a:ext uri="{FF2B5EF4-FFF2-40B4-BE49-F238E27FC236}">
                <a16:creationId xmlns:a16="http://schemas.microsoft.com/office/drawing/2014/main" id="{D7669BAC-A226-4525-89D6-11BC91F5EDA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27466" y="1487393"/>
            <a:ext cx="1726250" cy="1287132"/>
          </a:xfrm>
          <a:prstGeom prst="rect">
            <a:avLst/>
          </a:prstGeom>
        </p:spPr>
      </p:pic>
    </p:spTree>
    <p:extLst>
      <p:ext uri="{BB962C8B-B14F-4D97-AF65-F5344CB8AC3E}">
        <p14:creationId xmlns:p14="http://schemas.microsoft.com/office/powerpoint/2010/main" val="1937637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32" presetClass="emph" presetSubtype="0" fill="hold" nodeType="withEffect">
                                  <p:stCondLst>
                                    <p:cond delay="0"/>
                                  </p:stCondLst>
                                  <p:childTnLst>
                                    <p:animRot by="120000">
                                      <p:cBhvr>
                                        <p:cTn id="9" dur="100" fill="hold">
                                          <p:stCondLst>
                                            <p:cond delay="0"/>
                                          </p:stCondLst>
                                        </p:cTn>
                                        <p:tgtEl>
                                          <p:spTgt spid="20"/>
                                        </p:tgtEl>
                                        <p:attrNameLst>
                                          <p:attrName>r</p:attrName>
                                        </p:attrNameLst>
                                      </p:cBhvr>
                                    </p:animRot>
                                    <p:animRot by="-240000">
                                      <p:cBhvr>
                                        <p:cTn id="10" dur="200" fill="hold">
                                          <p:stCondLst>
                                            <p:cond delay="200"/>
                                          </p:stCondLst>
                                        </p:cTn>
                                        <p:tgtEl>
                                          <p:spTgt spid="20"/>
                                        </p:tgtEl>
                                        <p:attrNameLst>
                                          <p:attrName>r</p:attrName>
                                        </p:attrNameLst>
                                      </p:cBhvr>
                                    </p:animRot>
                                    <p:animRot by="240000">
                                      <p:cBhvr>
                                        <p:cTn id="11" dur="200" fill="hold">
                                          <p:stCondLst>
                                            <p:cond delay="400"/>
                                          </p:stCondLst>
                                        </p:cTn>
                                        <p:tgtEl>
                                          <p:spTgt spid="20"/>
                                        </p:tgtEl>
                                        <p:attrNameLst>
                                          <p:attrName>r</p:attrName>
                                        </p:attrNameLst>
                                      </p:cBhvr>
                                    </p:animRot>
                                    <p:animRot by="-240000">
                                      <p:cBhvr>
                                        <p:cTn id="12" dur="200" fill="hold">
                                          <p:stCondLst>
                                            <p:cond delay="600"/>
                                          </p:stCondLst>
                                        </p:cTn>
                                        <p:tgtEl>
                                          <p:spTgt spid="20"/>
                                        </p:tgtEl>
                                        <p:attrNameLst>
                                          <p:attrName>r</p:attrName>
                                        </p:attrNameLst>
                                      </p:cBhvr>
                                    </p:animRot>
                                    <p:animRot by="120000">
                                      <p:cBhvr>
                                        <p:cTn id="13" dur="200" fill="hold">
                                          <p:stCondLst>
                                            <p:cond delay="800"/>
                                          </p:stCondLst>
                                        </p:cTn>
                                        <p:tgtEl>
                                          <p:spTgt spid="20"/>
                                        </p:tgtEl>
                                        <p:attrNameLst>
                                          <p:attrName>r</p:attrName>
                                        </p:attrNameLst>
                                      </p:cBhvr>
                                    </p:animRo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par>
                                <p:cTn id="22" presetID="10" presetClass="entr" presetSubtype="0"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64FC9-A766-450E-98FC-CF99B21010B9}"/>
              </a:ext>
            </a:extLst>
          </p:cNvPr>
          <p:cNvSpPr>
            <a:spLocks noGrp="1"/>
          </p:cNvSpPr>
          <p:nvPr>
            <p:ph type="title"/>
          </p:nvPr>
        </p:nvSpPr>
        <p:spPr>
          <a:xfrm>
            <a:off x="457198" y="461803"/>
            <a:ext cx="8220075" cy="994306"/>
          </a:xfrm>
        </p:spPr>
        <p:txBody>
          <a:bodyPr/>
          <a:lstStyle/>
          <a:p>
            <a:pPr algn="ctr"/>
            <a:r>
              <a:rPr lang="en-GB" sz="3600" dirty="0"/>
              <a:t>How Will These Foods Be Harvested?</a:t>
            </a:r>
            <a:endParaRPr lang="en-AU" sz="3600" dirty="0"/>
          </a:p>
        </p:txBody>
      </p:sp>
      <p:pic>
        <p:nvPicPr>
          <p:cNvPr id="3" name="Picture 2">
            <a:extLst>
              <a:ext uri="{FF2B5EF4-FFF2-40B4-BE49-F238E27FC236}">
                <a16:creationId xmlns:a16="http://schemas.microsoft.com/office/drawing/2014/main" id="{4C585AAE-2C63-4098-9282-5B871B3802F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6495" t="9222" r="26495" b="20207"/>
          <a:stretch/>
        </p:blipFill>
        <p:spPr>
          <a:xfrm>
            <a:off x="3526059" y="3846199"/>
            <a:ext cx="2031075" cy="2031075"/>
          </a:xfrm>
          <a:prstGeom prst="ellipse">
            <a:avLst/>
          </a:prstGeom>
        </p:spPr>
      </p:pic>
      <p:pic>
        <p:nvPicPr>
          <p:cNvPr id="4" name="Picture 2" descr="Woman, Harvesting, Tea, Person, Working, Food">
            <a:extLst>
              <a:ext uri="{FF2B5EF4-FFF2-40B4-BE49-F238E27FC236}">
                <a16:creationId xmlns:a16="http://schemas.microsoft.com/office/drawing/2014/main" id="{F4FE984A-753B-4374-928E-B5BA3B3EBCC6}"/>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8912" t="1211" r="5290" b="-1"/>
          <a:stretch/>
        </p:blipFill>
        <p:spPr bwMode="auto">
          <a:xfrm>
            <a:off x="1057180" y="1549696"/>
            <a:ext cx="2031075" cy="2023452"/>
          </a:xfrm>
          <a:prstGeom prst="ellipse">
            <a:avLst/>
          </a:prstGeom>
          <a:noFill/>
          <a:extLst>
            <a:ext uri="{909E8E84-426E-40DD-AFC4-6F175D3DCCD1}">
              <a14:hiddenFill xmlns:a14="http://schemas.microsoft.com/office/drawing/2010/main">
                <a:solidFill>
                  <a:srgbClr val="FFFFFF"/>
                </a:solidFill>
              </a14:hiddenFill>
            </a:ext>
          </a:extLst>
        </p:spPr>
      </p:pic>
      <p:pic>
        <p:nvPicPr>
          <p:cNvPr id="5" name="Picture 8" descr="Cauliflower, Vegetables, Food, Vitamins">
            <a:extLst>
              <a:ext uri="{FF2B5EF4-FFF2-40B4-BE49-F238E27FC236}">
                <a16:creationId xmlns:a16="http://schemas.microsoft.com/office/drawing/2014/main" id="{9BB96D78-719D-4D7E-A871-4B69DC1A960D}"/>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5298" r="18973"/>
          <a:stretch/>
        </p:blipFill>
        <p:spPr bwMode="auto">
          <a:xfrm>
            <a:off x="3526059" y="1542070"/>
            <a:ext cx="2031075" cy="2031078"/>
          </a:xfrm>
          <a:prstGeom prst="ellipse">
            <a:avLst/>
          </a:prstGeom>
          <a:noFill/>
          <a:extLst>
            <a:ext uri="{909E8E84-426E-40DD-AFC4-6F175D3DCCD1}">
              <a14:hiddenFill xmlns:a14="http://schemas.microsoft.com/office/drawing/2010/main">
                <a:solidFill>
                  <a:srgbClr val="FFFFFF"/>
                </a:solidFill>
              </a14:hiddenFill>
            </a:ext>
          </a:extLst>
        </p:spPr>
      </p:pic>
      <p:pic>
        <p:nvPicPr>
          <p:cNvPr id="6" name="Picture 4" descr="Apple, Tree, Fruit, Food, Branch With Apples, Apples">
            <a:extLst>
              <a:ext uri="{FF2B5EF4-FFF2-40B4-BE49-F238E27FC236}">
                <a16:creationId xmlns:a16="http://schemas.microsoft.com/office/drawing/2014/main" id="{97826155-5DF5-46E5-8B00-1EE698D715B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24926" b="8685"/>
          <a:stretch/>
        </p:blipFill>
        <p:spPr bwMode="auto">
          <a:xfrm>
            <a:off x="5994938" y="1542070"/>
            <a:ext cx="2031077" cy="2031078"/>
          </a:xfrm>
          <a:prstGeom prst="ellipse">
            <a:avLst/>
          </a:prstGeom>
          <a:noFill/>
          <a:extLst>
            <a:ext uri="{909E8E84-426E-40DD-AFC4-6F175D3DCCD1}">
              <a14:hiddenFill xmlns:a14="http://schemas.microsoft.com/office/drawing/2010/main">
                <a:solidFill>
                  <a:srgbClr val="FFFFFF"/>
                </a:solidFill>
              </a14:hiddenFill>
            </a:ext>
          </a:extLst>
        </p:spPr>
      </p:pic>
      <p:pic>
        <p:nvPicPr>
          <p:cNvPr id="7" name="Picture 6" descr="Potatoes, Vegetable, Tubers, Tuber, Beige, Young">
            <a:extLst>
              <a:ext uri="{FF2B5EF4-FFF2-40B4-BE49-F238E27FC236}">
                <a16:creationId xmlns:a16="http://schemas.microsoft.com/office/drawing/2014/main" id="{D08C6D20-F967-45AF-BF2F-5970141B907C}"/>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00" r="33442"/>
          <a:stretch/>
        </p:blipFill>
        <p:spPr bwMode="auto">
          <a:xfrm>
            <a:off x="1057178" y="3846199"/>
            <a:ext cx="2031075" cy="2031075"/>
          </a:xfrm>
          <a:prstGeom prst="ellipse">
            <a:avLst/>
          </a:prstGeom>
          <a:noFill/>
          <a:extLst>
            <a:ext uri="{909E8E84-426E-40DD-AFC4-6F175D3DCCD1}">
              <a14:hiddenFill xmlns:a14="http://schemas.microsoft.com/office/drawing/2010/main">
                <a:solidFill>
                  <a:srgbClr val="FFFFFF"/>
                </a:solidFill>
              </a14:hiddenFill>
            </a:ext>
          </a:extLst>
        </p:spPr>
      </p:pic>
      <p:pic>
        <p:nvPicPr>
          <p:cNvPr id="8" name="Picture 10" descr="Corn On The Cob, Sweetcorn, Cob, Corn, Yellow, Food">
            <a:extLst>
              <a:ext uri="{FF2B5EF4-FFF2-40B4-BE49-F238E27FC236}">
                <a16:creationId xmlns:a16="http://schemas.microsoft.com/office/drawing/2014/main" id="{B5E6C88E-0BFA-4367-9CA6-E0C1DF868524}"/>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23191" r="10142"/>
          <a:stretch/>
        </p:blipFill>
        <p:spPr bwMode="auto">
          <a:xfrm>
            <a:off x="5994938" y="3846199"/>
            <a:ext cx="2031077" cy="2031076"/>
          </a:xfrm>
          <a:prstGeom prst="ellipse">
            <a:avLst/>
          </a:prstGeom>
          <a:noFill/>
          <a:extLst>
            <a:ext uri="{909E8E84-426E-40DD-AFC4-6F175D3DCCD1}">
              <a14:hiddenFill xmlns:a14="http://schemas.microsoft.com/office/drawing/2010/main">
                <a:solidFill>
                  <a:srgbClr val="FFFFFF"/>
                </a:solidFill>
              </a14:hiddenFill>
            </a:ext>
          </a:extLst>
        </p:spPr>
      </p:pic>
      <p:sp>
        <p:nvSpPr>
          <p:cNvPr id="9" name="Oval 8">
            <a:extLst>
              <a:ext uri="{FF2B5EF4-FFF2-40B4-BE49-F238E27FC236}">
                <a16:creationId xmlns:a16="http://schemas.microsoft.com/office/drawing/2014/main" id="{02C1EAB5-3367-42DF-905D-E819DAE3A7CF}"/>
              </a:ext>
            </a:extLst>
          </p:cNvPr>
          <p:cNvSpPr>
            <a:spLocks noChangeAspect="1"/>
          </p:cNvSpPr>
          <p:nvPr/>
        </p:nvSpPr>
        <p:spPr>
          <a:xfrm>
            <a:off x="1057038" y="1541759"/>
            <a:ext cx="2032000" cy="2032000"/>
          </a:xfrm>
          <a:prstGeom prst="ellipse">
            <a:avLst/>
          </a:prstGeom>
          <a:solidFill>
            <a:srgbClr val="FDCF82">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rPr>
              <a:t>Tea</a:t>
            </a:r>
          </a:p>
          <a:p>
            <a:pPr algn="ctr" eaLnBrk="1" fontAlgn="auto" hangingPunct="1">
              <a:spcBef>
                <a:spcPts val="0"/>
              </a:spcBef>
              <a:spcAft>
                <a:spcPts val="0"/>
              </a:spcAft>
              <a:defRPr/>
            </a:pPr>
            <a:endParaRPr lang="en-GB" b="1" dirty="0">
              <a:solidFill>
                <a:schemeClr val="bg1"/>
              </a:solidFill>
            </a:endParaRPr>
          </a:p>
          <a:p>
            <a:pPr algn="ctr" eaLnBrk="1" fontAlgn="auto" hangingPunct="1">
              <a:spcBef>
                <a:spcPts val="0"/>
              </a:spcBef>
              <a:spcAft>
                <a:spcPts val="0"/>
              </a:spcAft>
              <a:defRPr/>
            </a:pPr>
            <a:r>
              <a:rPr lang="en-GB" b="1" dirty="0">
                <a:solidFill>
                  <a:schemeClr val="bg1"/>
                </a:solidFill>
              </a:rPr>
              <a:t>by hand</a:t>
            </a:r>
            <a:endParaRPr lang="en-GB" b="1" dirty="0">
              <a:solidFill>
                <a:schemeClr val="tx1"/>
              </a:solidFill>
            </a:endParaRPr>
          </a:p>
        </p:txBody>
      </p:sp>
      <p:sp>
        <p:nvSpPr>
          <p:cNvPr id="10" name="Oval 9">
            <a:extLst>
              <a:ext uri="{FF2B5EF4-FFF2-40B4-BE49-F238E27FC236}">
                <a16:creationId xmlns:a16="http://schemas.microsoft.com/office/drawing/2014/main" id="{64325422-DE60-4C96-B746-89F973FAAF85}"/>
              </a:ext>
            </a:extLst>
          </p:cNvPr>
          <p:cNvSpPr>
            <a:spLocks noChangeAspect="1"/>
          </p:cNvSpPr>
          <p:nvPr/>
        </p:nvSpPr>
        <p:spPr>
          <a:xfrm>
            <a:off x="3525601" y="1541759"/>
            <a:ext cx="2032000" cy="2032000"/>
          </a:xfrm>
          <a:prstGeom prst="ellipse">
            <a:avLst/>
          </a:prstGeom>
          <a:solidFill>
            <a:srgbClr val="FDCF82">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rPr>
              <a:t>Cauliflower</a:t>
            </a:r>
          </a:p>
          <a:p>
            <a:pPr algn="ctr" eaLnBrk="1" fontAlgn="auto" hangingPunct="1">
              <a:spcBef>
                <a:spcPts val="0"/>
              </a:spcBef>
              <a:spcAft>
                <a:spcPts val="0"/>
              </a:spcAft>
              <a:defRPr/>
            </a:pPr>
            <a:endParaRPr lang="en-GB" b="1" dirty="0">
              <a:solidFill>
                <a:schemeClr val="bg1"/>
              </a:solidFill>
            </a:endParaRPr>
          </a:p>
          <a:p>
            <a:pPr algn="ctr" eaLnBrk="1" fontAlgn="auto" hangingPunct="1">
              <a:spcBef>
                <a:spcPts val="0"/>
              </a:spcBef>
              <a:spcAft>
                <a:spcPts val="0"/>
              </a:spcAft>
              <a:defRPr/>
            </a:pPr>
            <a:r>
              <a:rPr lang="en-GB" b="1" dirty="0">
                <a:solidFill>
                  <a:schemeClr val="bg1"/>
                </a:solidFill>
              </a:rPr>
              <a:t>by machine</a:t>
            </a:r>
            <a:endParaRPr lang="en-GB" b="1" dirty="0">
              <a:solidFill>
                <a:schemeClr val="tx1"/>
              </a:solidFill>
            </a:endParaRPr>
          </a:p>
        </p:txBody>
      </p:sp>
      <p:sp>
        <p:nvSpPr>
          <p:cNvPr id="11" name="Oval 10">
            <a:extLst>
              <a:ext uri="{FF2B5EF4-FFF2-40B4-BE49-F238E27FC236}">
                <a16:creationId xmlns:a16="http://schemas.microsoft.com/office/drawing/2014/main" id="{0286ABDC-E31F-41D3-A3E3-6C3B648A6983}"/>
              </a:ext>
            </a:extLst>
          </p:cNvPr>
          <p:cNvSpPr>
            <a:spLocks noChangeAspect="1"/>
          </p:cNvSpPr>
          <p:nvPr/>
        </p:nvSpPr>
        <p:spPr>
          <a:xfrm>
            <a:off x="5994163" y="1541759"/>
            <a:ext cx="2032000" cy="2032000"/>
          </a:xfrm>
          <a:prstGeom prst="ellipse">
            <a:avLst/>
          </a:prstGeom>
          <a:solidFill>
            <a:srgbClr val="FDCF82">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rPr>
              <a:t>Apple</a:t>
            </a:r>
          </a:p>
          <a:p>
            <a:pPr algn="ctr" eaLnBrk="1" fontAlgn="auto" hangingPunct="1">
              <a:spcBef>
                <a:spcPts val="0"/>
              </a:spcBef>
              <a:spcAft>
                <a:spcPts val="0"/>
              </a:spcAft>
              <a:defRPr/>
            </a:pPr>
            <a:endParaRPr lang="en-GB" b="1" dirty="0">
              <a:solidFill>
                <a:schemeClr val="bg1"/>
              </a:solidFill>
            </a:endParaRPr>
          </a:p>
          <a:p>
            <a:pPr algn="ctr" eaLnBrk="1" fontAlgn="auto" hangingPunct="1">
              <a:spcBef>
                <a:spcPts val="0"/>
              </a:spcBef>
              <a:spcAft>
                <a:spcPts val="0"/>
              </a:spcAft>
              <a:defRPr/>
            </a:pPr>
            <a:r>
              <a:rPr lang="en-GB" b="1" dirty="0">
                <a:solidFill>
                  <a:schemeClr val="bg1"/>
                </a:solidFill>
              </a:rPr>
              <a:t>by machine</a:t>
            </a:r>
            <a:endParaRPr lang="en-GB" b="1" dirty="0">
              <a:solidFill>
                <a:schemeClr val="tx1"/>
              </a:solidFill>
            </a:endParaRPr>
          </a:p>
        </p:txBody>
      </p:sp>
      <p:sp>
        <p:nvSpPr>
          <p:cNvPr id="12" name="Oval 11">
            <a:extLst>
              <a:ext uri="{FF2B5EF4-FFF2-40B4-BE49-F238E27FC236}">
                <a16:creationId xmlns:a16="http://schemas.microsoft.com/office/drawing/2014/main" id="{736BEDF0-2E1F-4571-80BF-65A19BE749E7}"/>
              </a:ext>
            </a:extLst>
          </p:cNvPr>
          <p:cNvSpPr>
            <a:spLocks noChangeAspect="1"/>
          </p:cNvSpPr>
          <p:nvPr/>
        </p:nvSpPr>
        <p:spPr>
          <a:xfrm>
            <a:off x="1057038" y="3846809"/>
            <a:ext cx="2032000" cy="2030412"/>
          </a:xfrm>
          <a:prstGeom prst="ellipse">
            <a:avLst/>
          </a:prstGeom>
          <a:solidFill>
            <a:srgbClr val="FDCF82">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rPr>
              <a:t>Potatoes</a:t>
            </a:r>
          </a:p>
          <a:p>
            <a:pPr algn="ctr" eaLnBrk="1" fontAlgn="auto" hangingPunct="1">
              <a:spcBef>
                <a:spcPts val="0"/>
              </a:spcBef>
              <a:spcAft>
                <a:spcPts val="0"/>
              </a:spcAft>
              <a:defRPr/>
            </a:pPr>
            <a:endParaRPr lang="en-GB" b="1" dirty="0">
              <a:solidFill>
                <a:schemeClr val="bg1"/>
              </a:solidFill>
            </a:endParaRPr>
          </a:p>
          <a:p>
            <a:pPr algn="ctr" eaLnBrk="1" fontAlgn="auto" hangingPunct="1">
              <a:spcBef>
                <a:spcPts val="0"/>
              </a:spcBef>
              <a:spcAft>
                <a:spcPts val="0"/>
              </a:spcAft>
              <a:defRPr/>
            </a:pPr>
            <a:r>
              <a:rPr lang="en-GB" b="1" dirty="0">
                <a:solidFill>
                  <a:schemeClr val="bg1"/>
                </a:solidFill>
              </a:rPr>
              <a:t>by machine</a:t>
            </a:r>
            <a:endParaRPr lang="en-GB" b="1" dirty="0">
              <a:solidFill>
                <a:schemeClr val="tx1"/>
              </a:solidFill>
            </a:endParaRPr>
          </a:p>
        </p:txBody>
      </p:sp>
      <p:sp>
        <p:nvSpPr>
          <p:cNvPr id="13" name="Oval 12">
            <a:extLst>
              <a:ext uri="{FF2B5EF4-FFF2-40B4-BE49-F238E27FC236}">
                <a16:creationId xmlns:a16="http://schemas.microsoft.com/office/drawing/2014/main" id="{C0F1A558-7731-4D6F-8FD0-87A8F367DE1F}"/>
              </a:ext>
            </a:extLst>
          </p:cNvPr>
          <p:cNvSpPr>
            <a:spLocks noChangeAspect="1"/>
          </p:cNvSpPr>
          <p:nvPr/>
        </p:nvSpPr>
        <p:spPr>
          <a:xfrm>
            <a:off x="3525601" y="3846809"/>
            <a:ext cx="2032000" cy="2030412"/>
          </a:xfrm>
          <a:prstGeom prst="ellipse">
            <a:avLst/>
          </a:prstGeom>
          <a:solidFill>
            <a:srgbClr val="FDCF82">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rPr>
              <a:t>Cocoa</a:t>
            </a:r>
          </a:p>
          <a:p>
            <a:pPr algn="ctr" eaLnBrk="1" fontAlgn="auto" hangingPunct="1">
              <a:spcBef>
                <a:spcPts val="0"/>
              </a:spcBef>
              <a:spcAft>
                <a:spcPts val="0"/>
              </a:spcAft>
              <a:defRPr/>
            </a:pPr>
            <a:endParaRPr lang="en-GB" b="1" dirty="0">
              <a:solidFill>
                <a:schemeClr val="bg1"/>
              </a:solidFill>
            </a:endParaRPr>
          </a:p>
          <a:p>
            <a:pPr algn="ctr" eaLnBrk="1" fontAlgn="auto" hangingPunct="1">
              <a:spcBef>
                <a:spcPts val="0"/>
              </a:spcBef>
              <a:spcAft>
                <a:spcPts val="0"/>
              </a:spcAft>
              <a:defRPr/>
            </a:pPr>
            <a:r>
              <a:rPr lang="en-GB" b="1" dirty="0">
                <a:solidFill>
                  <a:schemeClr val="bg1"/>
                </a:solidFill>
              </a:rPr>
              <a:t>by hand</a:t>
            </a:r>
            <a:endParaRPr lang="en-GB" b="1" dirty="0">
              <a:solidFill>
                <a:schemeClr val="tx1"/>
              </a:solidFill>
            </a:endParaRPr>
          </a:p>
        </p:txBody>
      </p:sp>
      <p:sp>
        <p:nvSpPr>
          <p:cNvPr id="14" name="Oval 13">
            <a:extLst>
              <a:ext uri="{FF2B5EF4-FFF2-40B4-BE49-F238E27FC236}">
                <a16:creationId xmlns:a16="http://schemas.microsoft.com/office/drawing/2014/main" id="{0FDE5A9E-4CB6-4A85-8647-1E148E5B8BFC}"/>
              </a:ext>
            </a:extLst>
          </p:cNvPr>
          <p:cNvSpPr>
            <a:spLocks noChangeAspect="1"/>
          </p:cNvSpPr>
          <p:nvPr/>
        </p:nvSpPr>
        <p:spPr>
          <a:xfrm>
            <a:off x="5994163" y="3846809"/>
            <a:ext cx="2032000" cy="2030412"/>
          </a:xfrm>
          <a:prstGeom prst="ellipse">
            <a:avLst/>
          </a:prstGeom>
          <a:solidFill>
            <a:srgbClr val="FDCF82">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rPr>
              <a:t>Corn</a:t>
            </a:r>
          </a:p>
          <a:p>
            <a:pPr algn="ctr" eaLnBrk="1" fontAlgn="auto" hangingPunct="1">
              <a:spcBef>
                <a:spcPts val="0"/>
              </a:spcBef>
              <a:spcAft>
                <a:spcPts val="0"/>
              </a:spcAft>
              <a:defRPr/>
            </a:pPr>
            <a:endParaRPr lang="en-GB" b="1" dirty="0">
              <a:solidFill>
                <a:schemeClr val="bg1"/>
              </a:solidFill>
            </a:endParaRPr>
          </a:p>
          <a:p>
            <a:pPr algn="ctr" eaLnBrk="1" fontAlgn="auto" hangingPunct="1">
              <a:spcBef>
                <a:spcPts val="0"/>
              </a:spcBef>
              <a:spcAft>
                <a:spcPts val="0"/>
              </a:spcAft>
              <a:defRPr/>
            </a:pPr>
            <a:r>
              <a:rPr lang="en-GB" b="1" dirty="0">
                <a:solidFill>
                  <a:schemeClr val="bg1"/>
                </a:solidFill>
              </a:rPr>
              <a:t>by machine</a:t>
            </a:r>
            <a:endParaRPr lang="en-GB" b="1" dirty="0">
              <a:solidFill>
                <a:schemeClr val="tx1"/>
              </a:solidFill>
            </a:endParaRPr>
          </a:p>
        </p:txBody>
      </p:sp>
    </p:spTree>
    <p:extLst>
      <p:ext uri="{BB962C8B-B14F-4D97-AF65-F5344CB8AC3E}">
        <p14:creationId xmlns:p14="http://schemas.microsoft.com/office/powerpoint/2010/main" val="4116197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1B37D4A5-90BB-4844-98B2-369F398C181C}" vid="{00783449-5817-44E1-8606-1A7DF4C9CE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2" ma:contentTypeDescription="Create a new document." ma:contentTypeScope="" ma:versionID="2c72d70f2caa714d558029ebad66fd6b">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775956551143bf9afb77fecf082ebabe"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567D8BB-2D18-4071-8602-DC89ED1EFA5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1d3cc-3f8f-4588-a568-be861ce13085"/>
    <ds:schemaRef ds:uri="a0c7fa71-570b-4d2e-a005-0d34dc952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F32388-E7E2-483B-AA52-48CE2E5FA591}">
  <ds:schemaRefs>
    <ds:schemaRef ds:uri="http://schemas.microsoft.com/sharepoint/v3/contenttype/forms"/>
  </ds:schemaRefs>
</ds:datastoreItem>
</file>

<file path=customXml/itemProps3.xml><?xml version="1.0" encoding="utf-8"?>
<ds:datastoreItem xmlns:ds="http://schemas.openxmlformats.org/officeDocument/2006/customXml" ds:itemID="{6D4550F3-74BC-408B-9BAF-C417FE753A54}">
  <ds:schemaRefs>
    <ds:schemaRef ds:uri="http://purl.org/dc/elements/1.1/"/>
    <ds:schemaRef ds:uri="http://schemas.microsoft.com/office/2006/metadata/propertie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a0c7fa71-570b-4d2e-a005-0d34dc952117"/>
    <ds:schemaRef ds:uri="b561d3cc-3f8f-4588-a568-be861ce13085"/>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 Template</Template>
  <TotalTime>167</TotalTime>
  <Words>475</Words>
  <Application>Microsoft Office PowerPoint</Application>
  <PresentationFormat>On-screen Show (4:3)</PresentationFormat>
  <Paragraphs>53</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Twinkl</vt:lpstr>
      <vt:lpstr>Calibri</vt:lpstr>
      <vt:lpstr>Arial</vt:lpstr>
      <vt:lpstr>Office Theme</vt:lpstr>
      <vt:lpstr>PowerPoint Presentation</vt:lpstr>
      <vt:lpstr>What is Harvest Festival?</vt:lpstr>
      <vt:lpstr>Harvest in the Past</vt:lpstr>
      <vt:lpstr>Why is Harvest Celebrated?</vt:lpstr>
      <vt:lpstr>When is Harvest Festival?</vt:lpstr>
      <vt:lpstr>How Do We Harvest Our Food?</vt:lpstr>
      <vt:lpstr>How Do We Harvest Our Food?</vt:lpstr>
      <vt:lpstr>How Do We Harvest Our Food?</vt:lpstr>
      <vt:lpstr>How Will These Foods Be Harvested?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A5</dc:creator>
  <cp:lastModifiedBy>Laura MacRae</cp:lastModifiedBy>
  <cp:revision>17</cp:revision>
  <dcterms:created xsi:type="dcterms:W3CDTF">2020-09-30T02:23:01Z</dcterms:created>
  <dcterms:modified xsi:type="dcterms:W3CDTF">2021-01-18T22:23:26Z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